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C1C832-33EE-4734-AEFF-9055D2FAD10D}"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111860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1C832-33EE-4734-AEFF-9055D2FAD10D}"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308977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1C832-33EE-4734-AEFF-9055D2FAD10D}"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359902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1C832-33EE-4734-AEFF-9055D2FAD10D}"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197493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1C832-33EE-4734-AEFF-9055D2FAD10D}"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261994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C1C832-33EE-4734-AEFF-9055D2FAD10D}"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36103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C1C832-33EE-4734-AEFF-9055D2FAD10D}" type="datetimeFigureOut">
              <a:rPr lang="en-GB" smtClean="0"/>
              <a:t>18/06/2019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176276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C1C832-33EE-4734-AEFF-9055D2FAD10D}" type="datetimeFigureOut">
              <a:rPr lang="en-GB" smtClean="0"/>
              <a:t>18/06/2019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349377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C832-33EE-4734-AEFF-9055D2FAD10D}" type="datetimeFigureOut">
              <a:rPr lang="en-GB" smtClean="0"/>
              <a:t>18/06/2019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128910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C1C832-33EE-4734-AEFF-9055D2FAD10D}"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129038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C1C832-33EE-4734-AEFF-9055D2FAD10D}"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A263A-526D-427D-8E3F-DC3B7E9F91BF}" type="slidenum">
              <a:rPr lang="en-GB" smtClean="0"/>
              <a:t>‹#›</a:t>
            </a:fld>
            <a:endParaRPr lang="en-GB"/>
          </a:p>
        </p:txBody>
      </p:sp>
    </p:spTree>
    <p:extLst>
      <p:ext uri="{BB962C8B-B14F-4D97-AF65-F5344CB8AC3E}">
        <p14:creationId xmlns:p14="http://schemas.microsoft.com/office/powerpoint/2010/main" val="177850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FC1C832-33EE-4734-AEFF-9055D2FAD10D}" type="datetimeFigureOut">
              <a:rPr lang="en-GB" smtClean="0"/>
              <a:t>18/06/2019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ADA263A-526D-427D-8E3F-DC3B7E9F91BF}" type="slidenum">
              <a:rPr lang="en-GB" smtClean="0"/>
              <a:t>‹#›</a:t>
            </a:fld>
            <a:endParaRPr lang="en-GB"/>
          </a:p>
        </p:txBody>
      </p:sp>
    </p:spTree>
    <p:extLst>
      <p:ext uri="{BB962C8B-B14F-4D97-AF65-F5344CB8AC3E}">
        <p14:creationId xmlns:p14="http://schemas.microsoft.com/office/powerpoint/2010/main" val="2719436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E7F485-B60B-429A-B031-E4CD0FD5F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60"/>
            <a:ext cx="6858000" cy="1111659"/>
          </a:xfrm>
          <a:prstGeom prst="rect">
            <a:avLst/>
          </a:prstGeom>
        </p:spPr>
      </p:pic>
      <p:sp>
        <p:nvSpPr>
          <p:cNvPr id="5" name="TextBox 4">
            <a:extLst>
              <a:ext uri="{FF2B5EF4-FFF2-40B4-BE49-F238E27FC236}">
                <a16:creationId xmlns:a16="http://schemas.microsoft.com/office/drawing/2014/main" id="{3F81529D-CF9D-4385-AF8A-8F37D1D72AD9}"/>
              </a:ext>
            </a:extLst>
          </p:cNvPr>
          <p:cNvSpPr txBox="1"/>
          <p:nvPr/>
        </p:nvSpPr>
        <p:spPr>
          <a:xfrm>
            <a:off x="2852928" y="1407787"/>
            <a:ext cx="3614928" cy="13849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400" b="1" dirty="0"/>
              <a:t>Welcome to the infographic guide to the most exciting place outside Earth: SPACE! </a:t>
            </a:r>
          </a:p>
          <a:p>
            <a:endParaRPr lang="en-GB" sz="1400" b="1" dirty="0"/>
          </a:p>
          <a:p>
            <a:r>
              <a:rPr lang="en-GB" sz="1400" dirty="0"/>
              <a:t>Discover mind-boggling facts, figures and amazing explorations in eye-popping infographics. Great for visual learners in KS2.</a:t>
            </a:r>
          </a:p>
        </p:txBody>
      </p:sp>
      <p:sp>
        <p:nvSpPr>
          <p:cNvPr id="6" name="TextBox 5">
            <a:extLst>
              <a:ext uri="{FF2B5EF4-FFF2-40B4-BE49-F238E27FC236}">
                <a16:creationId xmlns:a16="http://schemas.microsoft.com/office/drawing/2014/main" id="{AF87AF5D-C9F0-4188-AB39-662560774CCB}"/>
              </a:ext>
            </a:extLst>
          </p:cNvPr>
          <p:cNvSpPr txBox="1"/>
          <p:nvPr/>
        </p:nvSpPr>
        <p:spPr>
          <a:xfrm>
            <a:off x="543288" y="298704"/>
            <a:ext cx="5441795" cy="338554"/>
          </a:xfrm>
          <a:prstGeom prst="rect">
            <a:avLst/>
          </a:prstGeom>
          <a:noFill/>
        </p:spPr>
        <p:txBody>
          <a:bodyPr wrap="square" rtlCol="0">
            <a:spAutoFit/>
          </a:bodyPr>
          <a:lstStyle/>
          <a:p>
            <a:r>
              <a:rPr lang="en-GB" sz="1600" b="1" dirty="0"/>
              <a:t>The Big Topic: Space</a:t>
            </a:r>
          </a:p>
        </p:txBody>
      </p:sp>
      <p:pic>
        <p:nvPicPr>
          <p:cNvPr id="7" name="Picture 6">
            <a:extLst>
              <a:ext uri="{FF2B5EF4-FFF2-40B4-BE49-F238E27FC236}">
                <a16:creationId xmlns:a16="http://schemas.microsoft.com/office/drawing/2014/main" id="{A6F18C18-C20E-4F56-B8F0-3009FA7A89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3134" y="1027617"/>
            <a:ext cx="1842692" cy="2329999"/>
          </a:xfrm>
          <a:prstGeom prst="rect">
            <a:avLst/>
          </a:prstGeom>
          <a:ln>
            <a:solidFill>
              <a:schemeClr val="tx1">
                <a:lumMod val="75000"/>
                <a:lumOff val="25000"/>
              </a:schemeClr>
            </a:solidFill>
          </a:ln>
        </p:spPr>
      </p:pic>
      <p:sp>
        <p:nvSpPr>
          <p:cNvPr id="8" name="TextBox 7">
            <a:extLst>
              <a:ext uri="{FF2B5EF4-FFF2-40B4-BE49-F238E27FC236}">
                <a16:creationId xmlns:a16="http://schemas.microsoft.com/office/drawing/2014/main" id="{CE2A85FF-6C6C-4974-A142-B1F03C1F8198}"/>
              </a:ext>
            </a:extLst>
          </p:cNvPr>
          <p:cNvSpPr txBox="1"/>
          <p:nvPr/>
        </p:nvSpPr>
        <p:spPr>
          <a:xfrm>
            <a:off x="2852928" y="923914"/>
            <a:ext cx="3541776" cy="369332"/>
          </a:xfrm>
          <a:prstGeom prst="rect">
            <a:avLst/>
          </a:prstGeom>
          <a:noFill/>
        </p:spPr>
        <p:txBody>
          <a:bodyPr wrap="square" rtlCol="0">
            <a:spAutoFit/>
          </a:bodyPr>
          <a:lstStyle/>
          <a:p>
            <a:r>
              <a:rPr lang="en-GB" b="1" i="1" dirty="0"/>
              <a:t>A Guide to Space</a:t>
            </a:r>
            <a:endParaRPr lang="en-GB" dirty="0"/>
          </a:p>
        </p:txBody>
      </p:sp>
      <p:sp>
        <p:nvSpPr>
          <p:cNvPr id="9" name="Rectangle 8">
            <a:extLst>
              <a:ext uri="{FF2B5EF4-FFF2-40B4-BE49-F238E27FC236}">
                <a16:creationId xmlns:a16="http://schemas.microsoft.com/office/drawing/2014/main" id="{3A4DF889-703F-4F3D-A4AA-1D1CA3B4618A}"/>
              </a:ext>
            </a:extLst>
          </p:cNvPr>
          <p:cNvSpPr/>
          <p:nvPr/>
        </p:nvSpPr>
        <p:spPr>
          <a:xfrm>
            <a:off x="2852928" y="3015744"/>
            <a:ext cx="2328673" cy="369332"/>
          </a:xfrm>
          <a:prstGeom prst="rect">
            <a:avLst/>
          </a:prstGeom>
        </p:spPr>
        <p:txBody>
          <a:bodyPr wrap="square">
            <a:spAutoFit/>
          </a:bodyPr>
          <a:lstStyle/>
          <a:p>
            <a:r>
              <a:rPr lang="en-GB" sz="1200" dirty="0"/>
              <a:t>9781526307378</a:t>
            </a:r>
            <a:r>
              <a:rPr lang="en-GB" dirty="0"/>
              <a:t>   </a:t>
            </a:r>
            <a:r>
              <a:rPr lang="en-GB" sz="1200" dirty="0"/>
              <a:t> £12.99</a:t>
            </a:r>
            <a:endParaRPr lang="en-GB" sz="1200" dirty="0">
              <a:effectLst/>
            </a:endParaRPr>
          </a:p>
        </p:txBody>
      </p:sp>
      <p:sp>
        <p:nvSpPr>
          <p:cNvPr id="10" name="TextBox 9">
            <a:extLst>
              <a:ext uri="{FF2B5EF4-FFF2-40B4-BE49-F238E27FC236}">
                <a16:creationId xmlns:a16="http://schemas.microsoft.com/office/drawing/2014/main" id="{58D08A05-FFD4-4AF4-A36B-5B037F13103F}"/>
              </a:ext>
            </a:extLst>
          </p:cNvPr>
          <p:cNvSpPr txBox="1"/>
          <p:nvPr/>
        </p:nvSpPr>
        <p:spPr>
          <a:xfrm>
            <a:off x="390144" y="3852447"/>
            <a:ext cx="5594939" cy="307777"/>
          </a:xfrm>
          <a:prstGeom prst="rect">
            <a:avLst/>
          </a:prstGeom>
          <a:noFill/>
        </p:spPr>
        <p:txBody>
          <a:bodyPr wrap="square" rtlCol="0">
            <a:spAutoFit/>
          </a:bodyPr>
          <a:lstStyle/>
          <a:p>
            <a:r>
              <a:rPr lang="en-GB" sz="1400" b="1" dirty="0"/>
              <a:t>Cross-Curricular Lesson Ideas</a:t>
            </a:r>
          </a:p>
        </p:txBody>
      </p:sp>
      <p:sp>
        <p:nvSpPr>
          <p:cNvPr id="11" name="TextBox 10">
            <a:extLst>
              <a:ext uri="{FF2B5EF4-FFF2-40B4-BE49-F238E27FC236}">
                <a16:creationId xmlns:a16="http://schemas.microsoft.com/office/drawing/2014/main" id="{9B29711E-EA06-4287-B59C-6C7083C8CB89}"/>
              </a:ext>
            </a:extLst>
          </p:cNvPr>
          <p:cNvSpPr txBox="1"/>
          <p:nvPr/>
        </p:nvSpPr>
        <p:spPr>
          <a:xfrm>
            <a:off x="390144" y="4219915"/>
            <a:ext cx="6004560" cy="2908489"/>
          </a:xfrm>
          <a:prstGeom prst="rect">
            <a:avLst/>
          </a:prstGeom>
          <a:noFill/>
        </p:spPr>
        <p:txBody>
          <a:bodyPr wrap="square" rtlCol="0">
            <a:spAutoFit/>
          </a:bodyPr>
          <a:lstStyle/>
          <a:p>
            <a:r>
              <a:rPr lang="en-GB" sz="1200" dirty="0"/>
              <a:t>This is a bright and engaging, fact-filled book that is perfect to share in a KS2 classroom to get your pupils excited about space travel. These resources are written with the KS2 National Curriculum for Year 5 and Year 6 in mind.</a:t>
            </a:r>
          </a:p>
          <a:p>
            <a:pPr lvl="0"/>
            <a:endParaRPr lang="en-GB" sz="1200" dirty="0">
              <a:solidFill>
                <a:schemeClr val="dk1"/>
              </a:solidFill>
            </a:endParaRPr>
          </a:p>
          <a:p>
            <a:pPr marL="285750" lvl="0" indent="-285750">
              <a:spcAft>
                <a:spcPts val="1200"/>
              </a:spcAft>
              <a:buFont typeface="Arial" panose="020B0604020202020204" pitchFamily="34" charset="0"/>
              <a:buChar char="•"/>
            </a:pPr>
            <a:r>
              <a:rPr lang="en-GB" sz="1200" dirty="0"/>
              <a:t>Space Words</a:t>
            </a:r>
          </a:p>
          <a:p>
            <a:pPr marL="285750" lvl="0" indent="-285750">
              <a:spcAft>
                <a:spcPts val="1200"/>
              </a:spcAft>
              <a:buFont typeface="Arial" panose="020B0604020202020204" pitchFamily="34" charset="0"/>
              <a:buChar char="•"/>
            </a:pPr>
            <a:r>
              <a:rPr lang="en-GB" sz="1200" dirty="0"/>
              <a:t>Terrific Temperatures</a:t>
            </a:r>
          </a:p>
          <a:p>
            <a:pPr marL="285750" lvl="0" indent="-285750">
              <a:spcAft>
                <a:spcPts val="1200"/>
              </a:spcAft>
              <a:buFont typeface="Arial" panose="020B0604020202020204" pitchFamily="34" charset="0"/>
              <a:buChar char="•"/>
            </a:pPr>
            <a:r>
              <a:rPr lang="en-GB" sz="1200" dirty="0"/>
              <a:t>Space Quiz</a:t>
            </a:r>
          </a:p>
          <a:p>
            <a:pPr marL="285750" lvl="0" indent="-285750">
              <a:spcAft>
                <a:spcPts val="1200"/>
              </a:spcAft>
              <a:buFont typeface="Arial" panose="020B0604020202020204" pitchFamily="34" charset="0"/>
              <a:buChar char="•"/>
            </a:pPr>
            <a:r>
              <a:rPr lang="en-GB" sz="1200" dirty="0"/>
              <a:t>Planet Wars</a:t>
            </a:r>
          </a:p>
          <a:p>
            <a:endParaRPr lang="en-GB" dirty="0"/>
          </a:p>
          <a:p>
            <a:pPr marL="171450" lvl="0" indent="-171450">
              <a:spcAft>
                <a:spcPts val="600"/>
              </a:spcAft>
              <a:buFont typeface="Arial" panose="020B0604020202020204" pitchFamily="34" charset="0"/>
              <a:buChar char="•"/>
            </a:pPr>
            <a:endParaRPr lang="en-GB" sz="1200" dirty="0"/>
          </a:p>
          <a:p>
            <a:pPr marL="171450" indent="-171450">
              <a:spcAft>
                <a:spcPts val="600"/>
              </a:spcAft>
              <a:buFont typeface="Arial" panose="020B0604020202020204" pitchFamily="34" charset="0"/>
              <a:buChar char="•"/>
            </a:pPr>
            <a:endParaRPr lang="en-GB" sz="1200" dirty="0"/>
          </a:p>
        </p:txBody>
      </p:sp>
      <p:pic>
        <p:nvPicPr>
          <p:cNvPr id="12" name="Picture 2" descr="Image result for reading rocks logo">
            <a:extLst>
              <a:ext uri="{FF2B5EF4-FFF2-40B4-BE49-F238E27FC236}">
                <a16:creationId xmlns:a16="http://schemas.microsoft.com/office/drawing/2014/main" id="{AB508990-86F7-4356-BCD9-ADB7745E8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761" y="7038463"/>
            <a:ext cx="1776984" cy="1507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E77FAC-DBF9-403E-9744-999B772C03D9}"/>
              </a:ext>
            </a:extLst>
          </p:cNvPr>
          <p:cNvSpPr txBox="1"/>
          <p:nvPr/>
        </p:nvSpPr>
        <p:spPr>
          <a:xfrm>
            <a:off x="4498848" y="6785121"/>
            <a:ext cx="2133600" cy="307777"/>
          </a:xfrm>
          <a:prstGeom prst="rect">
            <a:avLst/>
          </a:prstGeom>
          <a:noFill/>
        </p:spPr>
        <p:txBody>
          <a:bodyPr wrap="square" rtlCol="0">
            <a:spAutoFit/>
          </a:bodyPr>
          <a:lstStyle/>
          <a:p>
            <a:r>
              <a:rPr lang="en-GB" sz="1400" dirty="0"/>
              <a:t>Resources created by:</a:t>
            </a:r>
          </a:p>
        </p:txBody>
      </p:sp>
    </p:spTree>
    <p:extLst>
      <p:ext uri="{BB962C8B-B14F-4D97-AF65-F5344CB8AC3E}">
        <p14:creationId xmlns:p14="http://schemas.microsoft.com/office/powerpoint/2010/main" val="170657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12836-17A4-4087-A6DF-B3DA8AA5D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60"/>
            <a:ext cx="6858000" cy="1111659"/>
          </a:xfrm>
          <a:prstGeom prst="rect">
            <a:avLst/>
          </a:prstGeom>
        </p:spPr>
      </p:pic>
      <p:sp>
        <p:nvSpPr>
          <p:cNvPr id="5" name="TextBox 4">
            <a:extLst>
              <a:ext uri="{FF2B5EF4-FFF2-40B4-BE49-F238E27FC236}">
                <a16:creationId xmlns:a16="http://schemas.microsoft.com/office/drawing/2014/main" id="{546004A5-4858-4953-AC92-C0E50205C18F}"/>
              </a:ext>
            </a:extLst>
          </p:cNvPr>
          <p:cNvSpPr txBox="1"/>
          <p:nvPr/>
        </p:nvSpPr>
        <p:spPr>
          <a:xfrm>
            <a:off x="299448" y="396240"/>
            <a:ext cx="5441795" cy="338554"/>
          </a:xfrm>
          <a:prstGeom prst="rect">
            <a:avLst/>
          </a:prstGeom>
          <a:noFill/>
        </p:spPr>
        <p:txBody>
          <a:bodyPr wrap="square" rtlCol="0">
            <a:spAutoFit/>
          </a:bodyPr>
          <a:lstStyle/>
          <a:p>
            <a:r>
              <a:rPr lang="en-GB" sz="1600" b="1" dirty="0"/>
              <a:t>The Big Topic: Space</a:t>
            </a:r>
          </a:p>
        </p:txBody>
      </p:sp>
      <p:sp>
        <p:nvSpPr>
          <p:cNvPr id="6" name="TextBox 5">
            <a:extLst>
              <a:ext uri="{FF2B5EF4-FFF2-40B4-BE49-F238E27FC236}">
                <a16:creationId xmlns:a16="http://schemas.microsoft.com/office/drawing/2014/main" id="{CD003CA2-80AD-4FB6-9A97-4C5D1A6B323C}"/>
              </a:ext>
            </a:extLst>
          </p:cNvPr>
          <p:cNvSpPr txBox="1"/>
          <p:nvPr/>
        </p:nvSpPr>
        <p:spPr>
          <a:xfrm>
            <a:off x="299448" y="890016"/>
            <a:ext cx="5441795" cy="369332"/>
          </a:xfrm>
          <a:prstGeom prst="rect">
            <a:avLst/>
          </a:prstGeom>
          <a:noFill/>
        </p:spPr>
        <p:txBody>
          <a:bodyPr wrap="square" rtlCol="0">
            <a:spAutoFit/>
          </a:bodyPr>
          <a:lstStyle/>
          <a:p>
            <a:r>
              <a:rPr lang="en-GB" b="1" dirty="0"/>
              <a:t>Space Words</a:t>
            </a:r>
          </a:p>
        </p:txBody>
      </p:sp>
      <p:sp>
        <p:nvSpPr>
          <p:cNvPr id="7" name="TextBox 6">
            <a:extLst>
              <a:ext uri="{FF2B5EF4-FFF2-40B4-BE49-F238E27FC236}">
                <a16:creationId xmlns:a16="http://schemas.microsoft.com/office/drawing/2014/main" id="{062F67E6-8478-4170-A9AF-670F1A3F05D8}"/>
              </a:ext>
            </a:extLst>
          </p:cNvPr>
          <p:cNvSpPr txBox="1"/>
          <p:nvPr/>
        </p:nvSpPr>
        <p:spPr>
          <a:xfrm>
            <a:off x="299448" y="1414570"/>
            <a:ext cx="5937504" cy="923330"/>
          </a:xfrm>
          <a:prstGeom prst="rect">
            <a:avLst/>
          </a:prstGeom>
          <a:noFill/>
        </p:spPr>
        <p:txBody>
          <a:bodyPr wrap="square" rtlCol="0">
            <a:spAutoFit/>
          </a:bodyPr>
          <a:lstStyle/>
          <a:p>
            <a:r>
              <a:rPr lang="en-GB" sz="1200" dirty="0"/>
              <a:t>Vocabulary is </a:t>
            </a:r>
            <a:r>
              <a:rPr lang="en-GB" sz="1200" b="1" i="1" dirty="0"/>
              <a:t>so</a:t>
            </a:r>
            <a:r>
              <a:rPr lang="en-GB" sz="1200" dirty="0"/>
              <a:t> incredibly important. Developing pupils’ vocabulary will improve their future success. This double page spread, giving high value to words, is an excellent page to keep coming back to.</a:t>
            </a:r>
          </a:p>
          <a:p>
            <a:endParaRPr lang="en-GB" dirty="0"/>
          </a:p>
        </p:txBody>
      </p:sp>
      <p:pic>
        <p:nvPicPr>
          <p:cNvPr id="9" name="Picture 8" descr="A screenshot of a cell phone&#10;&#10;Description automatically generated">
            <a:extLst>
              <a:ext uri="{FF2B5EF4-FFF2-40B4-BE49-F238E27FC236}">
                <a16:creationId xmlns:a16="http://schemas.microsoft.com/office/drawing/2014/main" id="{4CB7E12B-E332-42E0-B234-52792F01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48" y="2259418"/>
            <a:ext cx="5255452" cy="3323961"/>
          </a:xfrm>
          <a:prstGeom prst="rect">
            <a:avLst/>
          </a:prstGeom>
        </p:spPr>
      </p:pic>
      <p:sp>
        <p:nvSpPr>
          <p:cNvPr id="10" name="TextBox 9">
            <a:extLst>
              <a:ext uri="{FF2B5EF4-FFF2-40B4-BE49-F238E27FC236}">
                <a16:creationId xmlns:a16="http://schemas.microsoft.com/office/drawing/2014/main" id="{9B54D7CE-12CF-4048-ADE4-98702E631004}"/>
              </a:ext>
            </a:extLst>
          </p:cNvPr>
          <p:cNvSpPr txBox="1"/>
          <p:nvPr/>
        </p:nvSpPr>
        <p:spPr>
          <a:xfrm>
            <a:off x="299448" y="6096000"/>
            <a:ext cx="6028200" cy="1354217"/>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GB" sz="1200" dirty="0"/>
              <a:t>Pair up pupils to challenge each other. One partner reads the definition, the other says the word. Try it the other way, where the partner gives the word and the other gives a definition. A few minutes on this each day and pupils will be space word experts in no time!</a:t>
            </a:r>
          </a:p>
          <a:p>
            <a:pPr marL="171450" lvl="0" indent="-171450">
              <a:spcAft>
                <a:spcPts val="600"/>
              </a:spcAft>
              <a:buFont typeface="Arial" panose="020B0604020202020204" pitchFamily="34" charset="0"/>
              <a:buChar char="•"/>
            </a:pPr>
            <a:r>
              <a:rPr lang="en-GB" sz="1200" dirty="0"/>
              <a:t>As you learn about space travel, and read through the book, let pupils create their own space word collection. They can recreate the graphic style of this page. </a:t>
            </a:r>
          </a:p>
          <a:p>
            <a:pPr marL="171450" indent="-171450">
              <a:spcAft>
                <a:spcPts val="600"/>
              </a:spcAft>
              <a:buFont typeface="Arial" panose="020B0604020202020204" pitchFamily="34" charset="0"/>
              <a:buChar char="•"/>
            </a:pPr>
            <a:endParaRPr lang="en-GB" sz="1200" dirty="0"/>
          </a:p>
        </p:txBody>
      </p:sp>
    </p:spTree>
    <p:extLst>
      <p:ext uri="{BB962C8B-B14F-4D97-AF65-F5344CB8AC3E}">
        <p14:creationId xmlns:p14="http://schemas.microsoft.com/office/powerpoint/2010/main" val="145668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12836-17A4-4087-A6DF-B3DA8AA5D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60"/>
            <a:ext cx="6858000" cy="1111659"/>
          </a:xfrm>
          <a:prstGeom prst="rect">
            <a:avLst/>
          </a:prstGeom>
        </p:spPr>
      </p:pic>
      <p:sp>
        <p:nvSpPr>
          <p:cNvPr id="5" name="TextBox 4">
            <a:extLst>
              <a:ext uri="{FF2B5EF4-FFF2-40B4-BE49-F238E27FC236}">
                <a16:creationId xmlns:a16="http://schemas.microsoft.com/office/drawing/2014/main" id="{546004A5-4858-4953-AC92-C0E50205C18F}"/>
              </a:ext>
            </a:extLst>
          </p:cNvPr>
          <p:cNvSpPr txBox="1"/>
          <p:nvPr/>
        </p:nvSpPr>
        <p:spPr>
          <a:xfrm>
            <a:off x="299448" y="396240"/>
            <a:ext cx="5441795" cy="338554"/>
          </a:xfrm>
          <a:prstGeom prst="rect">
            <a:avLst/>
          </a:prstGeom>
          <a:noFill/>
        </p:spPr>
        <p:txBody>
          <a:bodyPr wrap="square" rtlCol="0">
            <a:spAutoFit/>
          </a:bodyPr>
          <a:lstStyle/>
          <a:p>
            <a:r>
              <a:rPr lang="en-GB" sz="1600" b="1" dirty="0"/>
              <a:t>The Big Topic: Space</a:t>
            </a:r>
          </a:p>
        </p:txBody>
      </p:sp>
      <p:sp>
        <p:nvSpPr>
          <p:cNvPr id="6" name="TextBox 5">
            <a:extLst>
              <a:ext uri="{FF2B5EF4-FFF2-40B4-BE49-F238E27FC236}">
                <a16:creationId xmlns:a16="http://schemas.microsoft.com/office/drawing/2014/main" id="{CD003CA2-80AD-4FB6-9A97-4C5D1A6B323C}"/>
              </a:ext>
            </a:extLst>
          </p:cNvPr>
          <p:cNvSpPr txBox="1"/>
          <p:nvPr/>
        </p:nvSpPr>
        <p:spPr>
          <a:xfrm>
            <a:off x="299448" y="890016"/>
            <a:ext cx="5441795" cy="369332"/>
          </a:xfrm>
          <a:prstGeom prst="rect">
            <a:avLst/>
          </a:prstGeom>
          <a:noFill/>
        </p:spPr>
        <p:txBody>
          <a:bodyPr wrap="square" rtlCol="0">
            <a:spAutoFit/>
          </a:bodyPr>
          <a:lstStyle/>
          <a:p>
            <a:r>
              <a:rPr lang="en-GB" b="1" dirty="0"/>
              <a:t>Terrific Temperatures</a:t>
            </a:r>
          </a:p>
        </p:txBody>
      </p:sp>
      <p:sp>
        <p:nvSpPr>
          <p:cNvPr id="7" name="TextBox 6">
            <a:extLst>
              <a:ext uri="{FF2B5EF4-FFF2-40B4-BE49-F238E27FC236}">
                <a16:creationId xmlns:a16="http://schemas.microsoft.com/office/drawing/2014/main" id="{062F67E6-8478-4170-A9AF-670F1A3F05D8}"/>
              </a:ext>
            </a:extLst>
          </p:cNvPr>
          <p:cNvSpPr txBox="1"/>
          <p:nvPr/>
        </p:nvSpPr>
        <p:spPr>
          <a:xfrm>
            <a:off x="299448" y="1414570"/>
            <a:ext cx="5937504" cy="830997"/>
          </a:xfrm>
          <a:prstGeom prst="rect">
            <a:avLst/>
          </a:prstGeom>
          <a:noFill/>
        </p:spPr>
        <p:txBody>
          <a:bodyPr wrap="square" rtlCol="0">
            <a:spAutoFit/>
          </a:bodyPr>
          <a:lstStyle/>
          <a:p>
            <a:pPr lvl="0"/>
            <a:r>
              <a:rPr lang="en-GB" sz="1200" dirty="0"/>
              <a:t>Temperatures appear on most pages in the book. Get pupils to scan for specific information for this task. Point out that temperatures are recorded in degrees Celsius, so this is a great clue to search the page for (</a:t>
            </a:r>
            <a:r>
              <a:rPr lang="en-GB" sz="1200" baseline="30000" dirty="0" err="1"/>
              <a:t>o</a:t>
            </a:r>
            <a:r>
              <a:rPr lang="en-GB" sz="1200" dirty="0" err="1"/>
              <a:t>C</a:t>
            </a:r>
            <a:r>
              <a:rPr lang="en-GB" sz="1200" dirty="0"/>
              <a:t>).</a:t>
            </a:r>
          </a:p>
          <a:p>
            <a:endParaRPr lang="en-GB" sz="1200" dirty="0"/>
          </a:p>
        </p:txBody>
      </p:sp>
      <p:sp>
        <p:nvSpPr>
          <p:cNvPr id="10" name="TextBox 9">
            <a:extLst>
              <a:ext uri="{FF2B5EF4-FFF2-40B4-BE49-F238E27FC236}">
                <a16:creationId xmlns:a16="http://schemas.microsoft.com/office/drawing/2014/main" id="{9B54D7CE-12CF-4048-ADE4-98702E631004}"/>
              </a:ext>
            </a:extLst>
          </p:cNvPr>
          <p:cNvSpPr txBox="1"/>
          <p:nvPr/>
        </p:nvSpPr>
        <p:spPr>
          <a:xfrm>
            <a:off x="254100" y="5645831"/>
            <a:ext cx="6028200" cy="3370153"/>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GB" sz="1200" dirty="0"/>
              <a:t>It is good skill to be able to retrieve information from one form of text and to organise in another way. Use the table on the next page for pupils to record their findings. Discuss with them that they may not be able to fill in each box.</a:t>
            </a:r>
          </a:p>
          <a:p>
            <a:pPr marL="171450" lvl="0" indent="-171450">
              <a:spcAft>
                <a:spcPts val="600"/>
              </a:spcAft>
              <a:buFont typeface="Arial" panose="020B0604020202020204" pitchFamily="34" charset="0"/>
              <a:buChar char="•"/>
            </a:pPr>
            <a:r>
              <a:rPr lang="en-GB" sz="1200" dirty="0"/>
              <a:t>Now try creating a graph with this data. Discuss which type of graph would best show the information found.</a:t>
            </a:r>
          </a:p>
          <a:p>
            <a:pPr marL="171450" lvl="0" indent="-171450">
              <a:spcAft>
                <a:spcPts val="600"/>
              </a:spcAft>
              <a:buFont typeface="Arial" panose="020B0604020202020204" pitchFamily="34" charset="0"/>
              <a:buChar char="•"/>
            </a:pPr>
            <a:r>
              <a:rPr lang="en-GB" sz="1200" dirty="0"/>
              <a:t>Discuss what the graph shows very clearly. Encourage pupils to come up with a generalisation in paired discussions. Talk starters should help structure responses:</a:t>
            </a:r>
          </a:p>
          <a:p>
            <a:pPr algn="ctr">
              <a:spcAft>
                <a:spcPts val="600"/>
              </a:spcAft>
            </a:pPr>
            <a:r>
              <a:rPr lang="en-GB" sz="1200" dirty="0"/>
              <a:t> </a:t>
            </a:r>
          </a:p>
          <a:p>
            <a:pPr algn="ctr">
              <a:spcAft>
                <a:spcPts val="600"/>
              </a:spcAft>
            </a:pPr>
            <a:r>
              <a:rPr lang="en-GB" sz="1200" b="1" i="1" dirty="0"/>
              <a:t>We have noticed that….</a:t>
            </a:r>
            <a:endParaRPr lang="en-GB" sz="1200" dirty="0"/>
          </a:p>
          <a:p>
            <a:pPr algn="ctr">
              <a:spcAft>
                <a:spcPts val="600"/>
              </a:spcAft>
            </a:pPr>
            <a:r>
              <a:rPr lang="en-GB" sz="1200" b="1" i="1" dirty="0"/>
              <a:t>We spotted a pattern that…</a:t>
            </a:r>
            <a:endParaRPr lang="en-GB" sz="1200" dirty="0"/>
          </a:p>
          <a:p>
            <a:pPr algn="ctr">
              <a:spcAft>
                <a:spcPts val="600"/>
              </a:spcAft>
            </a:pPr>
            <a:r>
              <a:rPr lang="en-GB" sz="1200" b="1" i="1" dirty="0"/>
              <a:t>The closer the planet to the sun…….</a:t>
            </a:r>
            <a:endParaRPr lang="en-GB" sz="1200" dirty="0"/>
          </a:p>
          <a:p>
            <a:pPr algn="ctr">
              <a:spcAft>
                <a:spcPts val="600"/>
              </a:spcAft>
            </a:pPr>
            <a:r>
              <a:rPr lang="en-GB" sz="1200" b="1" i="1" dirty="0"/>
              <a:t>The further away the planet from the sun…….</a:t>
            </a:r>
            <a:endParaRPr lang="en-GB" sz="1200" dirty="0"/>
          </a:p>
          <a:p>
            <a:pPr algn="ctr">
              <a:spcAft>
                <a:spcPts val="600"/>
              </a:spcAft>
            </a:pPr>
            <a:r>
              <a:rPr lang="en-GB" sz="1200" b="1" i="1" dirty="0"/>
              <a:t> </a:t>
            </a:r>
            <a:endParaRPr lang="en-GB" sz="1200" dirty="0"/>
          </a:p>
          <a:p>
            <a:pPr marL="171450" indent="-171450">
              <a:spcAft>
                <a:spcPts val="600"/>
              </a:spcAft>
              <a:buFont typeface="Arial" panose="020B0604020202020204" pitchFamily="34" charset="0"/>
              <a:buChar char="•"/>
            </a:pPr>
            <a:endParaRPr lang="en-GB" sz="1200" dirty="0"/>
          </a:p>
        </p:txBody>
      </p:sp>
      <p:pic>
        <p:nvPicPr>
          <p:cNvPr id="3" name="Picture 2">
            <a:extLst>
              <a:ext uri="{FF2B5EF4-FFF2-40B4-BE49-F238E27FC236}">
                <a16:creationId xmlns:a16="http://schemas.microsoft.com/office/drawing/2014/main" id="{3A9372D8-713A-40F1-BD91-F3D832DB2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345" y="3136474"/>
            <a:ext cx="3668932" cy="2320521"/>
          </a:xfrm>
          <a:prstGeom prst="rect">
            <a:avLst/>
          </a:prstGeom>
          <a:ln>
            <a:solidFill>
              <a:schemeClr val="bg1">
                <a:lumMod val="95000"/>
              </a:schemeClr>
            </a:solidFill>
          </a:ln>
        </p:spPr>
      </p:pic>
      <p:pic>
        <p:nvPicPr>
          <p:cNvPr id="11" name="Picture 10" descr="A close up of a piece of paper&#10;&#10;Description automatically generated">
            <a:extLst>
              <a:ext uri="{FF2B5EF4-FFF2-40B4-BE49-F238E27FC236}">
                <a16:creationId xmlns:a16="http://schemas.microsoft.com/office/drawing/2014/main" id="{40F18E5C-BEF0-4C71-98EE-4244B8526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448" y="2233940"/>
            <a:ext cx="3668932" cy="2320521"/>
          </a:xfrm>
          <a:prstGeom prst="rect">
            <a:avLst/>
          </a:prstGeom>
          <a:ln>
            <a:solidFill>
              <a:schemeClr val="bg1">
                <a:lumMod val="95000"/>
              </a:schemeClr>
            </a:solidFill>
          </a:ln>
        </p:spPr>
      </p:pic>
    </p:spTree>
    <p:extLst>
      <p:ext uri="{BB962C8B-B14F-4D97-AF65-F5344CB8AC3E}">
        <p14:creationId xmlns:p14="http://schemas.microsoft.com/office/powerpoint/2010/main" val="78685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12836-17A4-4087-A6DF-B3DA8AA5D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60"/>
            <a:ext cx="6858000" cy="1111659"/>
          </a:xfrm>
          <a:prstGeom prst="rect">
            <a:avLst/>
          </a:prstGeom>
        </p:spPr>
      </p:pic>
      <p:sp>
        <p:nvSpPr>
          <p:cNvPr id="5" name="TextBox 4">
            <a:extLst>
              <a:ext uri="{FF2B5EF4-FFF2-40B4-BE49-F238E27FC236}">
                <a16:creationId xmlns:a16="http://schemas.microsoft.com/office/drawing/2014/main" id="{546004A5-4858-4953-AC92-C0E50205C18F}"/>
              </a:ext>
            </a:extLst>
          </p:cNvPr>
          <p:cNvSpPr txBox="1"/>
          <p:nvPr/>
        </p:nvSpPr>
        <p:spPr>
          <a:xfrm>
            <a:off x="299448" y="396240"/>
            <a:ext cx="5441795" cy="338554"/>
          </a:xfrm>
          <a:prstGeom prst="rect">
            <a:avLst/>
          </a:prstGeom>
          <a:noFill/>
        </p:spPr>
        <p:txBody>
          <a:bodyPr wrap="square" rtlCol="0">
            <a:spAutoFit/>
          </a:bodyPr>
          <a:lstStyle/>
          <a:p>
            <a:r>
              <a:rPr lang="en-GB" sz="1600" b="1" dirty="0"/>
              <a:t>The Big Topic: Space</a:t>
            </a:r>
          </a:p>
        </p:txBody>
      </p:sp>
      <p:sp>
        <p:nvSpPr>
          <p:cNvPr id="6" name="TextBox 5">
            <a:extLst>
              <a:ext uri="{FF2B5EF4-FFF2-40B4-BE49-F238E27FC236}">
                <a16:creationId xmlns:a16="http://schemas.microsoft.com/office/drawing/2014/main" id="{CD003CA2-80AD-4FB6-9A97-4C5D1A6B323C}"/>
              </a:ext>
            </a:extLst>
          </p:cNvPr>
          <p:cNvSpPr txBox="1"/>
          <p:nvPr/>
        </p:nvSpPr>
        <p:spPr>
          <a:xfrm>
            <a:off x="299448" y="806618"/>
            <a:ext cx="5441795" cy="369332"/>
          </a:xfrm>
          <a:prstGeom prst="rect">
            <a:avLst/>
          </a:prstGeom>
          <a:noFill/>
        </p:spPr>
        <p:txBody>
          <a:bodyPr wrap="square" rtlCol="0">
            <a:spAutoFit/>
          </a:bodyPr>
          <a:lstStyle/>
          <a:p>
            <a:r>
              <a:rPr lang="en-GB" b="1" dirty="0"/>
              <a:t>Terrific Temperatures</a:t>
            </a:r>
          </a:p>
        </p:txBody>
      </p:sp>
      <p:pic>
        <p:nvPicPr>
          <p:cNvPr id="8" name="Picture 7">
            <a:extLst>
              <a:ext uri="{FF2B5EF4-FFF2-40B4-BE49-F238E27FC236}">
                <a16:creationId xmlns:a16="http://schemas.microsoft.com/office/drawing/2014/main" id="{7D71A033-C6CC-43A4-B9A1-6E19645430B8}"/>
              </a:ext>
            </a:extLst>
          </p:cNvPr>
          <p:cNvPicPr>
            <a:picLocks noChangeAspect="1"/>
          </p:cNvPicPr>
          <p:nvPr/>
        </p:nvPicPr>
        <p:blipFill>
          <a:blip r:embed="rId3"/>
          <a:stretch>
            <a:fillRect/>
          </a:stretch>
        </p:blipFill>
        <p:spPr>
          <a:xfrm>
            <a:off x="804862" y="1247775"/>
            <a:ext cx="5248275" cy="7410450"/>
          </a:xfrm>
          <a:prstGeom prst="rect">
            <a:avLst/>
          </a:prstGeom>
        </p:spPr>
      </p:pic>
    </p:spTree>
    <p:extLst>
      <p:ext uri="{BB962C8B-B14F-4D97-AF65-F5344CB8AC3E}">
        <p14:creationId xmlns:p14="http://schemas.microsoft.com/office/powerpoint/2010/main" val="14467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12836-17A4-4087-A6DF-B3DA8AA5D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60"/>
            <a:ext cx="6858000" cy="1111659"/>
          </a:xfrm>
          <a:prstGeom prst="rect">
            <a:avLst/>
          </a:prstGeom>
        </p:spPr>
      </p:pic>
      <p:sp>
        <p:nvSpPr>
          <p:cNvPr id="5" name="TextBox 4">
            <a:extLst>
              <a:ext uri="{FF2B5EF4-FFF2-40B4-BE49-F238E27FC236}">
                <a16:creationId xmlns:a16="http://schemas.microsoft.com/office/drawing/2014/main" id="{546004A5-4858-4953-AC92-C0E50205C18F}"/>
              </a:ext>
            </a:extLst>
          </p:cNvPr>
          <p:cNvSpPr txBox="1"/>
          <p:nvPr/>
        </p:nvSpPr>
        <p:spPr>
          <a:xfrm>
            <a:off x="299448" y="396240"/>
            <a:ext cx="5441795" cy="338554"/>
          </a:xfrm>
          <a:prstGeom prst="rect">
            <a:avLst/>
          </a:prstGeom>
          <a:noFill/>
        </p:spPr>
        <p:txBody>
          <a:bodyPr wrap="square" rtlCol="0">
            <a:spAutoFit/>
          </a:bodyPr>
          <a:lstStyle/>
          <a:p>
            <a:r>
              <a:rPr lang="en-GB" sz="1600" b="1" dirty="0"/>
              <a:t>The Big Topic: Space</a:t>
            </a:r>
          </a:p>
        </p:txBody>
      </p:sp>
      <p:sp>
        <p:nvSpPr>
          <p:cNvPr id="6" name="TextBox 5">
            <a:extLst>
              <a:ext uri="{FF2B5EF4-FFF2-40B4-BE49-F238E27FC236}">
                <a16:creationId xmlns:a16="http://schemas.microsoft.com/office/drawing/2014/main" id="{CD003CA2-80AD-4FB6-9A97-4C5D1A6B323C}"/>
              </a:ext>
            </a:extLst>
          </p:cNvPr>
          <p:cNvSpPr txBox="1"/>
          <p:nvPr/>
        </p:nvSpPr>
        <p:spPr>
          <a:xfrm>
            <a:off x="299448" y="806618"/>
            <a:ext cx="5441795" cy="369332"/>
          </a:xfrm>
          <a:prstGeom prst="rect">
            <a:avLst/>
          </a:prstGeom>
          <a:noFill/>
        </p:spPr>
        <p:txBody>
          <a:bodyPr wrap="square" rtlCol="0">
            <a:spAutoFit/>
          </a:bodyPr>
          <a:lstStyle/>
          <a:p>
            <a:r>
              <a:rPr lang="en-GB" b="1" dirty="0"/>
              <a:t>Space Quiz</a:t>
            </a:r>
          </a:p>
        </p:txBody>
      </p:sp>
      <p:sp>
        <p:nvSpPr>
          <p:cNvPr id="2" name="TextBox 1">
            <a:extLst>
              <a:ext uri="{FF2B5EF4-FFF2-40B4-BE49-F238E27FC236}">
                <a16:creationId xmlns:a16="http://schemas.microsoft.com/office/drawing/2014/main" id="{60FD43DF-1257-40A1-A910-E274E25BF555}"/>
              </a:ext>
            </a:extLst>
          </p:cNvPr>
          <p:cNvSpPr txBox="1"/>
          <p:nvPr/>
        </p:nvSpPr>
        <p:spPr>
          <a:xfrm>
            <a:off x="299448" y="1292352"/>
            <a:ext cx="5961888" cy="738664"/>
          </a:xfrm>
          <a:prstGeom prst="rect">
            <a:avLst/>
          </a:prstGeom>
          <a:noFill/>
        </p:spPr>
        <p:txBody>
          <a:bodyPr wrap="square" rtlCol="0">
            <a:spAutoFit/>
          </a:bodyPr>
          <a:lstStyle/>
          <a:p>
            <a:r>
              <a:rPr lang="en-GB" sz="1200" dirty="0"/>
              <a:t>Each page of this book is jam-packed with facts for pupils to devour. Giving pupils a purpose and outcome to their reading can improve engagement and motivation.</a:t>
            </a:r>
          </a:p>
          <a:p>
            <a:endParaRPr lang="en-GB" dirty="0"/>
          </a:p>
        </p:txBody>
      </p:sp>
      <p:pic>
        <p:nvPicPr>
          <p:cNvPr id="7" name="Picture 6">
            <a:extLst>
              <a:ext uri="{FF2B5EF4-FFF2-40B4-BE49-F238E27FC236}">
                <a16:creationId xmlns:a16="http://schemas.microsoft.com/office/drawing/2014/main" id="{DF178B71-B285-4C11-B5CE-4014999E6B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999" y="2031016"/>
            <a:ext cx="1842692" cy="2329999"/>
          </a:xfrm>
          <a:prstGeom prst="rect">
            <a:avLst/>
          </a:prstGeom>
          <a:ln>
            <a:solidFill>
              <a:schemeClr val="tx1">
                <a:lumMod val="75000"/>
                <a:lumOff val="25000"/>
              </a:schemeClr>
            </a:solidFill>
          </a:ln>
        </p:spPr>
      </p:pic>
      <p:sp>
        <p:nvSpPr>
          <p:cNvPr id="3" name="TextBox 2">
            <a:extLst>
              <a:ext uri="{FF2B5EF4-FFF2-40B4-BE49-F238E27FC236}">
                <a16:creationId xmlns:a16="http://schemas.microsoft.com/office/drawing/2014/main" id="{41CDC42E-155E-4E70-B7C1-8F203254989A}"/>
              </a:ext>
            </a:extLst>
          </p:cNvPr>
          <p:cNvSpPr txBox="1"/>
          <p:nvPr/>
        </p:nvSpPr>
        <p:spPr>
          <a:xfrm>
            <a:off x="438912" y="4864608"/>
            <a:ext cx="5571744" cy="253915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200" dirty="0"/>
              <a:t> Set up pupils into small teams. Each team will create a round in The BIG Space Quiz, for the rest of their classmates to compete in. Give each team a planet to pose their questions on.</a:t>
            </a:r>
          </a:p>
          <a:p>
            <a:pPr marL="171450" lvl="0" indent="-171450">
              <a:spcAft>
                <a:spcPts val="600"/>
              </a:spcAft>
              <a:buFont typeface="Arial" panose="020B0604020202020204" pitchFamily="34" charset="0"/>
              <a:buChar char="•"/>
            </a:pPr>
            <a:r>
              <a:rPr lang="en-GB" sz="1200" dirty="0"/>
              <a:t>The next page will guide groups to read all the information and help them to create a variety of questions. Each question should have 1 correct response and 3 incorrect responses, making the quiz multiple choice.</a:t>
            </a:r>
          </a:p>
          <a:p>
            <a:pPr marL="171450" lvl="0" indent="-171450">
              <a:spcAft>
                <a:spcPts val="600"/>
              </a:spcAft>
              <a:buFont typeface="Arial" panose="020B0604020202020204" pitchFamily="34" charset="0"/>
              <a:buChar char="•"/>
            </a:pPr>
            <a:r>
              <a:rPr lang="en-GB" sz="1200" dirty="0"/>
              <a:t>When it comes to playing the quiz, let each team create a name for themselves (this could link to their planet). The team should also select a question reader. Encourage the reader to use a clear voice, so the teams have a fair chance of answering. When they read the four options for answers, the need to be really careful not to reveal which is the correct answer. Discuss a clear neutral voice here.</a:t>
            </a:r>
          </a:p>
          <a:p>
            <a:endParaRPr lang="en-GB" sz="1200" dirty="0"/>
          </a:p>
        </p:txBody>
      </p:sp>
    </p:spTree>
    <p:extLst>
      <p:ext uri="{BB962C8B-B14F-4D97-AF65-F5344CB8AC3E}">
        <p14:creationId xmlns:p14="http://schemas.microsoft.com/office/powerpoint/2010/main" val="32315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D57F07-1954-492F-9A71-2CF33C60E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60"/>
            <a:ext cx="6858000" cy="1111659"/>
          </a:xfrm>
          <a:prstGeom prst="rect">
            <a:avLst/>
          </a:prstGeom>
        </p:spPr>
      </p:pic>
      <p:pic>
        <p:nvPicPr>
          <p:cNvPr id="5" name="Picture 4">
            <a:extLst>
              <a:ext uri="{FF2B5EF4-FFF2-40B4-BE49-F238E27FC236}">
                <a16:creationId xmlns:a16="http://schemas.microsoft.com/office/drawing/2014/main" id="{6824E915-73A7-4E33-9F6C-22F9C1D48EBF}"/>
              </a:ext>
            </a:extLst>
          </p:cNvPr>
          <p:cNvPicPr>
            <a:picLocks noChangeAspect="1"/>
          </p:cNvPicPr>
          <p:nvPr/>
        </p:nvPicPr>
        <p:blipFill>
          <a:blip r:embed="rId3"/>
          <a:stretch>
            <a:fillRect/>
          </a:stretch>
        </p:blipFill>
        <p:spPr>
          <a:xfrm>
            <a:off x="475488" y="2392354"/>
            <a:ext cx="5945778" cy="5870104"/>
          </a:xfrm>
          <a:prstGeom prst="rect">
            <a:avLst/>
          </a:prstGeom>
        </p:spPr>
      </p:pic>
      <p:sp>
        <p:nvSpPr>
          <p:cNvPr id="9" name="TextBox 8">
            <a:extLst>
              <a:ext uri="{FF2B5EF4-FFF2-40B4-BE49-F238E27FC236}">
                <a16:creationId xmlns:a16="http://schemas.microsoft.com/office/drawing/2014/main" id="{14B27ABB-9BB8-408F-8E76-7BC79F9011CD}"/>
              </a:ext>
            </a:extLst>
          </p:cNvPr>
          <p:cNvSpPr txBox="1"/>
          <p:nvPr/>
        </p:nvSpPr>
        <p:spPr>
          <a:xfrm>
            <a:off x="740692" y="951199"/>
            <a:ext cx="5441795" cy="369332"/>
          </a:xfrm>
          <a:prstGeom prst="rect">
            <a:avLst/>
          </a:prstGeom>
          <a:noFill/>
        </p:spPr>
        <p:txBody>
          <a:bodyPr wrap="square" rtlCol="0">
            <a:spAutoFit/>
          </a:bodyPr>
          <a:lstStyle/>
          <a:p>
            <a:pPr algn="ctr"/>
            <a:r>
              <a:rPr lang="en-GB" b="1" dirty="0"/>
              <a:t>The BIG Space Quiz</a:t>
            </a:r>
          </a:p>
        </p:txBody>
      </p:sp>
      <p:sp>
        <p:nvSpPr>
          <p:cNvPr id="10" name="TextBox 9">
            <a:extLst>
              <a:ext uri="{FF2B5EF4-FFF2-40B4-BE49-F238E27FC236}">
                <a16:creationId xmlns:a16="http://schemas.microsoft.com/office/drawing/2014/main" id="{A866C1B6-FF2B-48FE-96D3-F4E49EC97883}"/>
              </a:ext>
            </a:extLst>
          </p:cNvPr>
          <p:cNvSpPr txBox="1"/>
          <p:nvPr/>
        </p:nvSpPr>
        <p:spPr>
          <a:xfrm>
            <a:off x="299448" y="396240"/>
            <a:ext cx="5441795" cy="338554"/>
          </a:xfrm>
          <a:prstGeom prst="rect">
            <a:avLst/>
          </a:prstGeom>
          <a:noFill/>
        </p:spPr>
        <p:txBody>
          <a:bodyPr wrap="square" rtlCol="0">
            <a:spAutoFit/>
          </a:bodyPr>
          <a:lstStyle/>
          <a:p>
            <a:r>
              <a:rPr lang="en-GB" sz="1600" b="1" dirty="0"/>
              <a:t>The Big Topic: Space</a:t>
            </a:r>
          </a:p>
        </p:txBody>
      </p:sp>
      <p:sp>
        <p:nvSpPr>
          <p:cNvPr id="11" name="TextBox 10">
            <a:extLst>
              <a:ext uri="{FF2B5EF4-FFF2-40B4-BE49-F238E27FC236}">
                <a16:creationId xmlns:a16="http://schemas.microsoft.com/office/drawing/2014/main" id="{A02A66AA-CE36-450F-839A-A95E3D1806D6}"/>
              </a:ext>
            </a:extLst>
          </p:cNvPr>
          <p:cNvSpPr txBox="1"/>
          <p:nvPr/>
        </p:nvSpPr>
        <p:spPr>
          <a:xfrm>
            <a:off x="708102" y="1320531"/>
            <a:ext cx="5441795" cy="369332"/>
          </a:xfrm>
          <a:prstGeom prst="rect">
            <a:avLst/>
          </a:prstGeom>
          <a:noFill/>
        </p:spPr>
        <p:txBody>
          <a:bodyPr wrap="square" rtlCol="0">
            <a:spAutoFit/>
          </a:bodyPr>
          <a:lstStyle/>
          <a:p>
            <a:pPr algn="ctr"/>
            <a:r>
              <a:rPr lang="en-GB" b="1" dirty="0"/>
              <a:t>The…………………………………… Round</a:t>
            </a:r>
          </a:p>
        </p:txBody>
      </p:sp>
      <p:sp>
        <p:nvSpPr>
          <p:cNvPr id="12" name="TextBox 11">
            <a:extLst>
              <a:ext uri="{FF2B5EF4-FFF2-40B4-BE49-F238E27FC236}">
                <a16:creationId xmlns:a16="http://schemas.microsoft.com/office/drawing/2014/main" id="{9E0B386A-69B1-4579-AEE5-EF460BC37D5D}"/>
              </a:ext>
            </a:extLst>
          </p:cNvPr>
          <p:cNvSpPr txBox="1"/>
          <p:nvPr/>
        </p:nvSpPr>
        <p:spPr>
          <a:xfrm>
            <a:off x="2472744" y="1643542"/>
            <a:ext cx="1545465" cy="261610"/>
          </a:xfrm>
          <a:prstGeom prst="rect">
            <a:avLst/>
          </a:prstGeom>
          <a:noFill/>
        </p:spPr>
        <p:txBody>
          <a:bodyPr wrap="square" rtlCol="0">
            <a:spAutoFit/>
          </a:bodyPr>
          <a:lstStyle/>
          <a:p>
            <a:r>
              <a:rPr lang="en-GB" sz="1100" dirty="0"/>
              <a:t>Planet name goes here</a:t>
            </a:r>
          </a:p>
        </p:txBody>
      </p:sp>
      <p:sp>
        <p:nvSpPr>
          <p:cNvPr id="13" name="TextBox 12">
            <a:extLst>
              <a:ext uri="{FF2B5EF4-FFF2-40B4-BE49-F238E27FC236}">
                <a16:creationId xmlns:a16="http://schemas.microsoft.com/office/drawing/2014/main" id="{5B80EDAB-21EF-4B29-A84B-7D9B4F576EC1}"/>
              </a:ext>
            </a:extLst>
          </p:cNvPr>
          <p:cNvSpPr txBox="1"/>
          <p:nvPr/>
        </p:nvSpPr>
        <p:spPr>
          <a:xfrm>
            <a:off x="860502" y="2012874"/>
            <a:ext cx="5441795" cy="369332"/>
          </a:xfrm>
          <a:prstGeom prst="rect">
            <a:avLst/>
          </a:prstGeom>
          <a:noFill/>
        </p:spPr>
        <p:txBody>
          <a:bodyPr wrap="square" rtlCol="0">
            <a:spAutoFit/>
          </a:bodyPr>
          <a:lstStyle/>
          <a:p>
            <a:pPr algn="ctr"/>
            <a:r>
              <a:rPr lang="en-GB" b="1" dirty="0"/>
              <a:t>Created by………………………………………………………… Team</a:t>
            </a:r>
          </a:p>
        </p:txBody>
      </p:sp>
    </p:spTree>
    <p:extLst>
      <p:ext uri="{BB962C8B-B14F-4D97-AF65-F5344CB8AC3E}">
        <p14:creationId xmlns:p14="http://schemas.microsoft.com/office/powerpoint/2010/main" val="276075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D57F07-1954-492F-9A71-2CF33C60E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60"/>
            <a:ext cx="6858000" cy="1111659"/>
          </a:xfrm>
          <a:prstGeom prst="rect">
            <a:avLst/>
          </a:prstGeom>
        </p:spPr>
      </p:pic>
      <p:sp>
        <p:nvSpPr>
          <p:cNvPr id="9" name="TextBox 8">
            <a:extLst>
              <a:ext uri="{FF2B5EF4-FFF2-40B4-BE49-F238E27FC236}">
                <a16:creationId xmlns:a16="http://schemas.microsoft.com/office/drawing/2014/main" id="{14B27ABB-9BB8-408F-8E76-7BC79F9011CD}"/>
              </a:ext>
            </a:extLst>
          </p:cNvPr>
          <p:cNvSpPr txBox="1"/>
          <p:nvPr/>
        </p:nvSpPr>
        <p:spPr>
          <a:xfrm>
            <a:off x="299448" y="784766"/>
            <a:ext cx="5441795" cy="369332"/>
          </a:xfrm>
          <a:prstGeom prst="rect">
            <a:avLst/>
          </a:prstGeom>
          <a:noFill/>
        </p:spPr>
        <p:txBody>
          <a:bodyPr wrap="square" rtlCol="0">
            <a:spAutoFit/>
          </a:bodyPr>
          <a:lstStyle/>
          <a:p>
            <a:r>
              <a:rPr lang="en-GB" b="1" dirty="0"/>
              <a:t>Planet Wars</a:t>
            </a:r>
          </a:p>
        </p:txBody>
      </p:sp>
      <p:sp>
        <p:nvSpPr>
          <p:cNvPr id="10" name="TextBox 9">
            <a:extLst>
              <a:ext uri="{FF2B5EF4-FFF2-40B4-BE49-F238E27FC236}">
                <a16:creationId xmlns:a16="http://schemas.microsoft.com/office/drawing/2014/main" id="{A866C1B6-FF2B-48FE-96D3-F4E49EC97883}"/>
              </a:ext>
            </a:extLst>
          </p:cNvPr>
          <p:cNvSpPr txBox="1"/>
          <p:nvPr/>
        </p:nvSpPr>
        <p:spPr>
          <a:xfrm>
            <a:off x="299448" y="396240"/>
            <a:ext cx="5441795" cy="338554"/>
          </a:xfrm>
          <a:prstGeom prst="rect">
            <a:avLst/>
          </a:prstGeom>
          <a:noFill/>
        </p:spPr>
        <p:txBody>
          <a:bodyPr wrap="square" rtlCol="0">
            <a:spAutoFit/>
          </a:bodyPr>
          <a:lstStyle/>
          <a:p>
            <a:r>
              <a:rPr lang="en-GB" sz="1600" b="1" dirty="0"/>
              <a:t>The Big Topic: Space</a:t>
            </a:r>
          </a:p>
        </p:txBody>
      </p:sp>
      <p:sp>
        <p:nvSpPr>
          <p:cNvPr id="2" name="TextBox 1">
            <a:extLst>
              <a:ext uri="{FF2B5EF4-FFF2-40B4-BE49-F238E27FC236}">
                <a16:creationId xmlns:a16="http://schemas.microsoft.com/office/drawing/2014/main" id="{294A0945-0FCC-4B8B-AE2F-D5FA34BFB5F0}"/>
              </a:ext>
            </a:extLst>
          </p:cNvPr>
          <p:cNvSpPr txBox="1"/>
          <p:nvPr/>
        </p:nvSpPr>
        <p:spPr>
          <a:xfrm>
            <a:off x="299448" y="1197411"/>
            <a:ext cx="5821251" cy="461665"/>
          </a:xfrm>
          <a:prstGeom prst="rect">
            <a:avLst/>
          </a:prstGeom>
          <a:noFill/>
        </p:spPr>
        <p:txBody>
          <a:bodyPr wrap="square" rtlCol="0">
            <a:spAutoFit/>
          </a:bodyPr>
          <a:lstStyle/>
          <a:p>
            <a:r>
              <a:rPr lang="en-GB" sz="1200" dirty="0"/>
              <a:t>Allow pupils to select a favourite planet to research and talk about.</a:t>
            </a:r>
          </a:p>
          <a:p>
            <a:r>
              <a:rPr lang="en-GB" sz="1200" dirty="0"/>
              <a:t> </a:t>
            </a:r>
          </a:p>
        </p:txBody>
      </p:sp>
      <p:pic>
        <p:nvPicPr>
          <p:cNvPr id="6" name="Picture 5">
            <a:extLst>
              <a:ext uri="{FF2B5EF4-FFF2-40B4-BE49-F238E27FC236}">
                <a16:creationId xmlns:a16="http://schemas.microsoft.com/office/drawing/2014/main" id="{56003D17-97D4-4C10-9DB0-66BB545F4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48" y="1604087"/>
            <a:ext cx="3325840" cy="2103522"/>
          </a:xfrm>
          <a:prstGeom prst="rect">
            <a:avLst/>
          </a:prstGeom>
        </p:spPr>
      </p:pic>
      <p:pic>
        <p:nvPicPr>
          <p:cNvPr id="8" name="Picture 7">
            <a:extLst>
              <a:ext uri="{FF2B5EF4-FFF2-40B4-BE49-F238E27FC236}">
                <a16:creationId xmlns:a16="http://schemas.microsoft.com/office/drawing/2014/main" id="{0D72A45D-8C2F-44E9-802D-E10B9EB39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494" y="1927151"/>
            <a:ext cx="3325840" cy="2103523"/>
          </a:xfrm>
          <a:prstGeom prst="rect">
            <a:avLst/>
          </a:prstGeom>
        </p:spPr>
      </p:pic>
      <p:sp>
        <p:nvSpPr>
          <p:cNvPr id="14" name="Rectangle 13">
            <a:extLst>
              <a:ext uri="{FF2B5EF4-FFF2-40B4-BE49-F238E27FC236}">
                <a16:creationId xmlns:a16="http://schemas.microsoft.com/office/drawing/2014/main" id="{B16A7BE5-B784-4B5B-81C1-6ACB8C590C8B}"/>
              </a:ext>
            </a:extLst>
          </p:cNvPr>
          <p:cNvSpPr/>
          <p:nvPr/>
        </p:nvSpPr>
        <p:spPr>
          <a:xfrm>
            <a:off x="337663" y="4222751"/>
            <a:ext cx="6256319" cy="4530856"/>
          </a:xfrm>
          <a:prstGeom prst="rect">
            <a:avLst/>
          </a:prstGeom>
        </p:spPr>
        <p:txBody>
          <a:bodyPr wrap="square">
            <a:spAutoFit/>
          </a:bodyPr>
          <a:lstStyle/>
          <a:p>
            <a:pPr marL="342900" lvl="0" indent="-342900">
              <a:lnSpc>
                <a:spcPct val="107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Set up pupils against each other e.g. Mars versus Jupiter.</a:t>
            </a:r>
          </a:p>
          <a:p>
            <a:pPr marL="342900" lvl="0" indent="-342900">
              <a:lnSpc>
                <a:spcPct val="107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Pupils should gather as many interesting facts and features of their planet to champion it as the best planet. Encourage them to include facts about size, temperature, distinguishing features, orbits, moons and distance to the sun.</a:t>
            </a:r>
          </a:p>
          <a:p>
            <a:pPr marL="342900" lvl="0" indent="-342900">
              <a:lnSpc>
                <a:spcPct val="107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They should then structure this into a speech for the planet battle. Offer different sentence structures to help them:</a:t>
            </a:r>
          </a:p>
          <a:p>
            <a:pPr algn="ctr">
              <a:lnSpc>
                <a:spcPct val="107000"/>
              </a:lnSpc>
              <a:spcAft>
                <a:spcPts val="600"/>
              </a:spcAft>
            </a:pPr>
            <a:r>
              <a:rPr lang="en-GB" sz="1200" b="1" dirty="0">
                <a:latin typeface="Calibri" panose="020F0502020204030204" pitchFamily="34" charset="0"/>
                <a:ea typeface="Calibri" panose="020F0502020204030204" pitchFamily="34" charset="0"/>
                <a:cs typeface="Times New Roman" panose="02020603050405020304" pitchFamily="18" charset="0"/>
              </a:rPr>
              <a:t>……………… is the best planet because …………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GB" sz="1200" b="1" dirty="0">
                <a:latin typeface="Calibri" panose="020F0502020204030204" pitchFamily="34" charset="0"/>
                <a:ea typeface="Calibri" panose="020F0502020204030204" pitchFamily="34" charset="0"/>
                <a:cs typeface="Times New Roman" panose="02020603050405020304" pitchFamily="18" charset="0"/>
              </a:rPr>
              <a:t>……………… is ………………. , …………….. , and ……………. , therefore is the ultimate planet.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GB" sz="1200" b="1" dirty="0">
                <a:latin typeface="Calibri" panose="020F0502020204030204" pitchFamily="34" charset="0"/>
                <a:ea typeface="Calibri" panose="020F0502020204030204" pitchFamily="34" charset="0"/>
                <a:cs typeface="Times New Roman" panose="02020603050405020304" pitchFamily="18" charset="0"/>
              </a:rPr>
              <a:t>Allow me to introduce you to the most………….. , ……………… , ……………….. planet there is!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GB" sz="1200" b="1" dirty="0">
                <a:latin typeface="Calibri" panose="020F0502020204030204" pitchFamily="34" charset="0"/>
                <a:ea typeface="Calibri" panose="020F0502020204030204" pitchFamily="34" charset="0"/>
                <a:cs typeface="Times New Roman" panose="02020603050405020304" pitchFamily="18" charset="0"/>
              </a:rPr>
              <a:t>It’s clear ……………….. is a truly ……………. planet due to the fact it…………………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Discuss the use of persuasive devices to win over the audience. Be clear here that the purpose of the speech is to convince the audience that their planet is THE best. The aim is to win!</a:t>
            </a:r>
          </a:p>
          <a:p>
            <a:pPr marL="342900" lvl="0" indent="-342900">
              <a:lnSpc>
                <a:spcPct val="107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Give pupils time to practise their speech. They may wish to annotate their writing to show where they will pause for effect, emphasise words or phrases, and actions or looks they may make to the audience.</a:t>
            </a:r>
          </a:p>
          <a:p>
            <a:pPr marL="342900" lvl="0" indent="-342900">
              <a:lnSpc>
                <a:spcPct val="107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Set up the stage for the battle at the front of the classroom or in the hall to build some excitement. Time the pupils on their speeches (maybe 1-2mins each). After each pair is complete, allow the audience to vote on the winning planet.</a:t>
            </a:r>
          </a:p>
        </p:txBody>
      </p:sp>
    </p:spTree>
    <p:extLst>
      <p:ext uri="{BB962C8B-B14F-4D97-AF65-F5344CB8AC3E}">
        <p14:creationId xmlns:p14="http://schemas.microsoft.com/office/powerpoint/2010/main" val="3352497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733</Words>
  <Application>Microsoft Office PowerPoint</Application>
  <PresentationFormat>A4 Paper (210x297 mm)</PresentationFormat>
  <Paragraphs>59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Highet</dc:creator>
  <cp:lastModifiedBy>Felicity Highet</cp:lastModifiedBy>
  <cp:revision>4</cp:revision>
  <dcterms:created xsi:type="dcterms:W3CDTF">2019-06-18T17:03:23Z</dcterms:created>
  <dcterms:modified xsi:type="dcterms:W3CDTF">2019-06-18T17:35:05Z</dcterms:modified>
</cp:coreProperties>
</file>