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61" r:id="rId3"/>
    <p:sldId id="274" r:id="rId4"/>
    <p:sldId id="273" r:id="rId5"/>
    <p:sldId id="275" r:id="rId6"/>
    <p:sldId id="289" r:id="rId7"/>
    <p:sldId id="276" r:id="rId8"/>
    <p:sldId id="277" r:id="rId9"/>
    <p:sldId id="278" r:id="rId10"/>
    <p:sldId id="279" r:id="rId11"/>
    <p:sldId id="280" r:id="rId12"/>
    <p:sldId id="281" r:id="rId13"/>
    <p:sldId id="282" r:id="rId14"/>
    <p:sldId id="283" r:id="rId15"/>
    <p:sldId id="284" r:id="rId16"/>
    <p:sldId id="285" r:id="rId17"/>
    <p:sldId id="286" r:id="rId18"/>
    <p:sldId id="270" r:id="rId19"/>
    <p:sldId id="28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0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1876"/>
    <p:restoredTop sz="92924"/>
  </p:normalViewPr>
  <p:slideViewPr>
    <p:cSldViewPr snapToGrid="0" snapToObjects="1">
      <p:cViewPr varScale="1">
        <p:scale>
          <a:sx n="53" d="100"/>
          <a:sy n="53" d="100"/>
        </p:scale>
        <p:origin x="192" y="8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08E18-7EBA-1844-B954-BA221F29267F}" type="datetimeFigureOut">
              <a:rPr lang="en-US" smtClean="0"/>
              <a:t>7/17/20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EE40C8-A820-474D-AE2A-64569B25CF4C}" type="slidenum">
              <a:rPr lang="en-US" smtClean="0"/>
              <a:t>‹#›</a:t>
            </a:fld>
            <a:endParaRPr lang="en-US"/>
          </a:p>
        </p:txBody>
      </p:sp>
    </p:spTree>
    <p:extLst>
      <p:ext uri="{BB962C8B-B14F-4D97-AF65-F5344CB8AC3E}">
        <p14:creationId xmlns:p14="http://schemas.microsoft.com/office/powerpoint/2010/main" val="2108602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CAF61-A58A-764B-B651-A736B9AB208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310CC91-7079-8C43-8943-32F010ACBA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35DDEF9-32F2-FC43-A06A-E57EF7ADE070}"/>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BDCC6C45-F8A3-6F43-A1D7-2BE8CFCF4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5FE35-63D7-DB42-9797-C51BA41B812E}"/>
              </a:ext>
            </a:extLst>
          </p:cNvPr>
          <p:cNvSpPr>
            <a:spLocks noGrp="1"/>
          </p:cNvSpPr>
          <p:nvPr>
            <p:ph type="sldNum" sz="quarter" idx="12"/>
          </p:nvPr>
        </p:nvSpPr>
        <p:spPr/>
        <p:txBody>
          <a:bodyPr/>
          <a:lstStyle/>
          <a:p>
            <a:fld id="{32A1C77D-5BD0-764F-8726-834B681B3D18}" type="slidenum">
              <a:rPr lang="en-US" smtClean="0"/>
              <a:t>‹#›</a:t>
            </a:fld>
            <a:endParaRPr lang="en-US"/>
          </a:p>
        </p:txBody>
      </p:sp>
      <p:pic>
        <p:nvPicPr>
          <p:cNvPr id="8" name="Picture 7" descr="A screenshot of a cell phone&#10;&#10;Description automatically generated">
            <a:extLst>
              <a:ext uri="{FF2B5EF4-FFF2-40B4-BE49-F238E27FC236}">
                <a16:creationId xmlns:a16="http://schemas.microsoft.com/office/drawing/2014/main" id="{268B98AA-8B9D-C14A-874C-BA0CC6E389B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82" y="-41564"/>
            <a:ext cx="12192000" cy="7067044"/>
          </a:xfrm>
          <a:prstGeom prst="rect">
            <a:avLst/>
          </a:prstGeom>
        </p:spPr>
      </p:pic>
    </p:spTree>
    <p:extLst>
      <p:ext uri="{BB962C8B-B14F-4D97-AF65-F5344CB8AC3E}">
        <p14:creationId xmlns:p14="http://schemas.microsoft.com/office/powerpoint/2010/main" val="328163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A738-4F03-AC4C-93DB-85E32062C23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DC662DD-CFBD-204C-BDA7-BD463B4E826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A7E7BD-B7B6-1D40-B873-6DDA782A1B79}"/>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B09D2503-17B9-564F-9290-E07BA4B2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6F43D-D6C2-AD48-807C-FEF1CC03FB1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556525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E80F-4A73-DA48-9E29-E262A6D0A7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3A102D2-DBF8-E44C-BA3B-E28B5A343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AED13A0-5999-CB43-BF23-AACF56A3A0BF}"/>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05037A30-FCE4-9648-9AFF-6F3B185EE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B48323-313B-7941-8778-EEA80E9F49C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94380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1B21-BB6B-314B-8798-A266C8F5ABF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D034722-1BA9-1441-BCEF-98A7E0A9828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13CBA2D-CB28-354C-BC4A-56C8193D03A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3AEE626-3756-7E4A-9149-E34F9DDD5021}"/>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32619501-3B0D-5A42-9642-BCD070E277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AEFC23-808C-F249-B437-F1F50581BCA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817884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AC62-2BE3-7744-A89B-B01D4808D5A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FDB22D7-749A-9C45-A1AF-2F746D248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0E3F3DE-FC3B-6341-B805-0BF2C061C80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8020744-9E7F-0D47-8363-D458D6273C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3ACE82-09D9-F241-AB29-CBBB92C81FE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9610D83-D5D5-3343-BA92-1F52720FDB28}"/>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8" name="Footer Placeholder 7">
            <a:extLst>
              <a:ext uri="{FF2B5EF4-FFF2-40B4-BE49-F238E27FC236}">
                <a16:creationId xmlns:a16="http://schemas.microsoft.com/office/drawing/2014/main" id="{6C7A2070-BD35-1C49-A63C-C7C6B007BE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0C5E3F-2861-7747-9B17-EAA6A7086CB0}"/>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72480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10D99-37C2-7B4F-A539-0050580CC75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BF46254-FFE6-764B-9C77-E1866E18D7AA}"/>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4" name="Footer Placeholder 3">
            <a:extLst>
              <a:ext uri="{FF2B5EF4-FFF2-40B4-BE49-F238E27FC236}">
                <a16:creationId xmlns:a16="http://schemas.microsoft.com/office/drawing/2014/main" id="{0700BA4F-A746-9242-880C-A5675B92A9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84391C-93B7-F14C-B882-6DC2EE89697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8645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C88C8A-891F-9440-83EC-A89B497ECF6B}"/>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3" name="Footer Placeholder 2">
            <a:extLst>
              <a:ext uri="{FF2B5EF4-FFF2-40B4-BE49-F238E27FC236}">
                <a16:creationId xmlns:a16="http://schemas.microsoft.com/office/drawing/2014/main" id="{23D5030D-CD90-D642-B0D8-E55B27B279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6BCAAC-299B-6D4B-AF7F-4B869946D994}"/>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496260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AE1CB-2E58-4A4A-B214-50EBAD37485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7860B5F-B38D-BB43-AB23-E7E66058C2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B88B2B7-460F-5440-A612-421CD6009F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037CABE-2061-FE44-89FE-4575FC92E324}"/>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7C4B78B8-4A32-C547-98A6-AEFC62A179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7188DB-2E8B-6042-A8B5-FAAD6398833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755771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EF106-C34E-154E-95D6-6C90E6D33A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845E41-A502-5E43-950B-B8E364C44D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CDBCBF-108D-9742-8118-C6E45C3F9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761D1C5-96D0-8C47-B317-AAA38C1A0E1D}"/>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F6959128-C866-BE49-A946-EF6C017F56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677291-3069-D94E-BF80-4122F67FCC45}"/>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59247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3BCD4-35A3-C64A-A07F-CEC16A4D335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D71C15D-B81B-9C47-B9F1-046FA0B35FF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49E4084-E0D8-8D42-B7E0-A54958A35AE3}"/>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2F4D9A99-BED9-8741-9119-227F16EBA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FFEC05-4E17-DB48-B0CC-11DFEE0CB398}"/>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689799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869A3D-79E4-5F42-B804-7761FE8E092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0F64A90-21E4-5F49-BB67-18163C5AC63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5A868F-BB70-7A40-82AB-A61881742906}"/>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C0877711-F3EF-4B4D-A39F-54387BFFA4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43E51-B012-BB45-8E11-A078A0721D4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53804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66A640-B629-A14B-B7AD-E95175DD37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4B7069C-47A1-7646-A175-E95C45B06B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0D5C70-7D5E-794B-A096-01CFE30D2C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3235DEF2-B0B4-B340-8A24-6A14E7ED89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CA1E80-BD43-0A43-8A56-BA9ED5170D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1C77D-5BD0-764F-8726-834B681B3D18}" type="slidenum">
              <a:rPr lang="en-US" smtClean="0"/>
              <a:t>‹#›</a:t>
            </a:fld>
            <a:endParaRPr lang="en-US"/>
          </a:p>
        </p:txBody>
      </p:sp>
      <p:pic>
        <p:nvPicPr>
          <p:cNvPr id="9" name="Picture 8" descr="A screenshot of a cell phone&#10;&#10;Description automatically generated">
            <a:extLst>
              <a:ext uri="{FF2B5EF4-FFF2-40B4-BE49-F238E27FC236}">
                <a16:creationId xmlns:a16="http://schemas.microsoft.com/office/drawing/2014/main" id="{5E8F87C3-ECF8-4F47-8568-9439FA24A8E5}"/>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01339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hyperlink" Target="https://vimeo.com/438881158/f9557d6c1e"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vimeo.com/438870467/72e374e5eb" TargetMode="External"/><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vimeo.com/410091032" TargetMode="Externa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vimeo.com/438654801/99e019985d" TargetMode="External"/><Relationship Id="rId2" Type="http://schemas.openxmlformats.org/officeDocument/2006/relationships/image" Target="../media/image26.jpe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4530-9F38-9C42-A308-E3BFB85AB218}"/>
              </a:ext>
            </a:extLst>
          </p:cNvPr>
          <p:cNvSpPr>
            <a:spLocks noGrp="1"/>
          </p:cNvSpPr>
          <p:nvPr>
            <p:ph type="ctrTitle"/>
          </p:nvPr>
        </p:nvSpPr>
        <p:spPr>
          <a:xfrm>
            <a:off x="2269862" y="3746603"/>
            <a:ext cx="7652273" cy="1341138"/>
          </a:xfrm>
        </p:spPr>
        <p:txBody>
          <a:bodyPr/>
          <a:lstStyle/>
          <a:p>
            <a:r>
              <a:rPr lang="en-US" b="1" dirty="0">
                <a:solidFill>
                  <a:schemeClr val="tx1">
                    <a:lumMod val="75000"/>
                    <a:lumOff val="25000"/>
                  </a:schemeClr>
                </a:solidFill>
              </a:rPr>
              <a:t>Session 9</a:t>
            </a:r>
          </a:p>
        </p:txBody>
      </p:sp>
      <p:sp>
        <p:nvSpPr>
          <p:cNvPr id="6" name="Title 1">
            <a:extLst>
              <a:ext uri="{FF2B5EF4-FFF2-40B4-BE49-F238E27FC236}">
                <a16:creationId xmlns:a16="http://schemas.microsoft.com/office/drawing/2014/main" id="{69FE4530-9F38-9C42-A308-E3BFB85AB218}"/>
              </a:ext>
            </a:extLst>
          </p:cNvPr>
          <p:cNvSpPr txBox="1">
            <a:spLocks/>
          </p:cNvSpPr>
          <p:nvPr/>
        </p:nvSpPr>
        <p:spPr>
          <a:xfrm>
            <a:off x="2269862" y="4691507"/>
            <a:ext cx="7652273" cy="13411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rgbClr val="FF8038"/>
                </a:solidFill>
              </a:rPr>
              <a:t>Be Decent</a:t>
            </a:r>
          </a:p>
        </p:txBody>
      </p:sp>
      <p:pic>
        <p:nvPicPr>
          <p:cNvPr id="7" name="Picture 6" descr="A picture containing drawing, plate&#10;&#10;Description automatically generated">
            <a:extLst>
              <a:ext uri="{FF2B5EF4-FFF2-40B4-BE49-F238E27FC236}">
                <a16:creationId xmlns:a16="http://schemas.microsoft.com/office/drawing/2014/main" id="{54172C03-DCE1-464F-A2D5-4A078CDD7610}"/>
              </a:ext>
            </a:extLst>
          </p:cNvPr>
          <p:cNvPicPr>
            <a:picLocks noChangeAspect="1"/>
          </p:cNvPicPr>
          <p:nvPr/>
        </p:nvPicPr>
        <p:blipFill>
          <a:blip r:embed="rId2"/>
          <a:stretch>
            <a:fillRect/>
          </a:stretch>
        </p:blipFill>
        <p:spPr>
          <a:xfrm>
            <a:off x="3896145" y="1835961"/>
            <a:ext cx="4399705" cy="2073696"/>
          </a:xfrm>
          <a:prstGeom prst="rect">
            <a:avLst/>
          </a:prstGeom>
        </p:spPr>
      </p:pic>
      <p:pic>
        <p:nvPicPr>
          <p:cNvPr id="5" name="Picture 4">
            <a:extLst>
              <a:ext uri="{FF2B5EF4-FFF2-40B4-BE49-F238E27FC236}">
                <a16:creationId xmlns:a16="http://schemas.microsoft.com/office/drawing/2014/main" id="{04891353-1D5D-D749-BE66-7F41A0DC00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98906">
            <a:off x="765936" y="4542062"/>
            <a:ext cx="1345532" cy="1938919"/>
          </a:xfrm>
          <a:prstGeom prst="rect">
            <a:avLst/>
          </a:prstGeom>
          <a:ln>
            <a:solidFill>
              <a:schemeClr val="tx1"/>
            </a:solidFill>
          </a:ln>
        </p:spPr>
      </p:pic>
    </p:spTree>
    <p:extLst>
      <p:ext uri="{BB962C8B-B14F-4D97-AF65-F5344CB8AC3E}">
        <p14:creationId xmlns:p14="http://schemas.microsoft.com/office/powerpoint/2010/main" val="4038200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496" y="2202748"/>
            <a:ext cx="6764571" cy="2920223"/>
          </a:xfrm>
          <a:prstGeom prst="rect">
            <a:avLst/>
          </a:prstGeom>
          <a:noFill/>
        </p:spPr>
        <p:txBody>
          <a:bodyPr wrap="square" rtlCol="0">
            <a:spAutoFit/>
          </a:bodyPr>
          <a:lstStyle/>
          <a:p>
            <a:r>
              <a:rPr lang="en-US" sz="3200" dirty="0">
                <a:latin typeface="+mj-lt"/>
              </a:rPr>
              <a:t>In the last session we looked at:</a:t>
            </a:r>
          </a:p>
          <a:p>
            <a:endParaRPr lang="en-US" sz="3200" dirty="0">
              <a:latin typeface="+mj-lt"/>
            </a:endParaRPr>
          </a:p>
          <a:p>
            <a:pPr marL="342900" indent="-342900">
              <a:lnSpc>
                <a:spcPct val="114000"/>
              </a:lnSpc>
              <a:buFont typeface="Arial" charset="0"/>
              <a:buChar char="•"/>
            </a:pPr>
            <a:r>
              <a:rPr lang="en-US" sz="2800" dirty="0">
                <a:latin typeface="+mj-lt"/>
              </a:rPr>
              <a:t>Why taking action is so important</a:t>
            </a:r>
          </a:p>
          <a:p>
            <a:pPr marL="342900" indent="-342900">
              <a:lnSpc>
                <a:spcPct val="114000"/>
              </a:lnSpc>
              <a:buFont typeface="Arial" charset="0"/>
              <a:buChar char="•"/>
            </a:pPr>
            <a:r>
              <a:rPr lang="en-US" sz="2800" dirty="0">
                <a:latin typeface="+mj-lt"/>
              </a:rPr>
              <a:t>How you need to turn ‘I wish’ into ‘I could’</a:t>
            </a:r>
          </a:p>
          <a:p>
            <a:pPr marL="342900" indent="-342900">
              <a:lnSpc>
                <a:spcPct val="114000"/>
              </a:lnSpc>
              <a:buFont typeface="Arial" charset="0"/>
              <a:buChar char="•"/>
            </a:pPr>
            <a:r>
              <a:rPr lang="en-US" sz="2800" dirty="0">
                <a:latin typeface="+mj-lt"/>
              </a:rPr>
              <a:t>How thinking differently is a great thing</a:t>
            </a:r>
          </a:p>
          <a:p>
            <a:endParaRPr lang="en-US" sz="2400" dirty="0">
              <a:latin typeface="+mj-lt"/>
            </a:endParaRPr>
          </a:p>
        </p:txBody>
      </p:sp>
      <p:pic>
        <p:nvPicPr>
          <p:cNvPr id="4" name="Picture 3">
            <a:extLst>
              <a:ext uri="{FF2B5EF4-FFF2-40B4-BE49-F238E27FC236}">
                <a16:creationId xmlns:a16="http://schemas.microsoft.com/office/drawing/2014/main" id="{391257DA-04E6-2144-95DD-BA407D97B31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03067" y="1590784"/>
            <a:ext cx="2875875" cy="4144153"/>
          </a:xfrm>
          <a:prstGeom prst="rect">
            <a:avLst/>
          </a:prstGeom>
          <a:ln>
            <a:solidFill>
              <a:schemeClr val="tx1"/>
            </a:solidFill>
          </a:ln>
        </p:spPr>
      </p:pic>
    </p:spTree>
    <p:extLst>
      <p:ext uri="{BB962C8B-B14F-4D97-AF65-F5344CB8AC3E}">
        <p14:creationId xmlns:p14="http://schemas.microsoft.com/office/powerpoint/2010/main" val="1576820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49852" y="1405272"/>
            <a:ext cx="9940069" cy="584775"/>
          </a:xfrm>
          <a:prstGeom prst="rect">
            <a:avLst/>
          </a:prstGeom>
          <a:noFill/>
          <a:ln>
            <a:noFill/>
          </a:ln>
        </p:spPr>
        <p:txBody>
          <a:bodyPr wrap="square" rtlCol="0">
            <a:spAutoFit/>
          </a:bodyPr>
          <a:lstStyle/>
          <a:p>
            <a:r>
              <a:rPr lang="en-US" sz="3200" dirty="0">
                <a:latin typeface="+mj-lt"/>
              </a:rPr>
              <a:t>Today we have three people to help us explore ‘Be Decent’.</a:t>
            </a:r>
          </a:p>
        </p:txBody>
      </p:sp>
      <p:sp>
        <p:nvSpPr>
          <p:cNvPr id="9" name="TextBox 8"/>
          <p:cNvSpPr txBox="1"/>
          <p:nvPr/>
        </p:nvSpPr>
        <p:spPr>
          <a:xfrm>
            <a:off x="3351951" y="3549762"/>
            <a:ext cx="1538343" cy="830997"/>
          </a:xfrm>
          <a:prstGeom prst="rect">
            <a:avLst/>
          </a:prstGeom>
          <a:noFill/>
        </p:spPr>
        <p:txBody>
          <a:bodyPr wrap="square" rtlCol="0">
            <a:spAutoFit/>
          </a:bodyPr>
          <a:lstStyle/>
          <a:p>
            <a:r>
              <a:rPr lang="en-US" sz="4800" dirty="0">
                <a:latin typeface="+mj-lt"/>
              </a:rPr>
              <a:t>and</a:t>
            </a:r>
            <a:r>
              <a:rPr lang="mr-IN" sz="4800" dirty="0">
                <a:latin typeface="+mj-lt"/>
              </a:rPr>
              <a:t>…</a:t>
            </a:r>
            <a:endParaRPr lang="en-US" sz="4800" dirty="0">
              <a:latin typeface="+mj-lt"/>
            </a:endParaRPr>
          </a:p>
        </p:txBody>
      </p:sp>
      <p:sp>
        <p:nvSpPr>
          <p:cNvPr id="44" name="TextBox 43">
            <a:extLst>
              <a:ext uri="{FF2B5EF4-FFF2-40B4-BE49-F238E27FC236}">
                <a16:creationId xmlns:a16="http://schemas.microsoft.com/office/drawing/2014/main" id="{18786745-C2A7-1B42-82AF-4FBBA32F8DC3}"/>
              </a:ext>
            </a:extLst>
          </p:cNvPr>
          <p:cNvSpPr txBox="1"/>
          <p:nvPr/>
        </p:nvSpPr>
        <p:spPr>
          <a:xfrm>
            <a:off x="1034847" y="5450051"/>
            <a:ext cx="2568577" cy="830997"/>
          </a:xfrm>
          <a:prstGeom prst="rect">
            <a:avLst/>
          </a:prstGeom>
          <a:noFill/>
        </p:spPr>
        <p:txBody>
          <a:bodyPr wrap="square" rtlCol="0">
            <a:spAutoFit/>
          </a:bodyPr>
          <a:lstStyle/>
          <a:p>
            <a:pPr algn="ctr"/>
            <a:r>
              <a:rPr lang="en-US" sz="1600" dirty="0">
                <a:solidFill>
                  <a:schemeClr val="tx1">
                    <a:lumMod val="75000"/>
                    <a:lumOff val="25000"/>
                  </a:schemeClr>
                </a:solidFill>
              </a:rPr>
              <a:t>Matthew Syed Author and Broadcaster, Author of ‘Dare to be You’</a:t>
            </a:r>
          </a:p>
        </p:txBody>
      </p:sp>
      <p:pic>
        <p:nvPicPr>
          <p:cNvPr id="12" name="Picture 11" descr="A person who is smiling and looking at the camera&#10;&#10;Description automatically generated">
            <a:extLst>
              <a:ext uri="{FF2B5EF4-FFF2-40B4-BE49-F238E27FC236}">
                <a16:creationId xmlns:a16="http://schemas.microsoft.com/office/drawing/2014/main" id="{A9ADF40A-1AC3-6047-B9CF-01E612CB3F86}"/>
              </a:ext>
            </a:extLst>
          </p:cNvPr>
          <p:cNvPicPr>
            <a:picLocks noChangeAspect="1"/>
          </p:cNvPicPr>
          <p:nvPr/>
        </p:nvPicPr>
        <p:blipFill rotWithShape="1">
          <a:blip r:embed="rId2"/>
          <a:srcRect l="21703" t="566" r="19322" b="-1"/>
          <a:stretch/>
        </p:blipFill>
        <p:spPr>
          <a:xfrm>
            <a:off x="5052357" y="2839407"/>
            <a:ext cx="2087286" cy="2345055"/>
          </a:xfrm>
          <a:prstGeom prst="rect">
            <a:avLst/>
          </a:prstGeom>
        </p:spPr>
      </p:pic>
      <p:sp>
        <p:nvSpPr>
          <p:cNvPr id="13" name="TextBox 12">
            <a:extLst>
              <a:ext uri="{FF2B5EF4-FFF2-40B4-BE49-F238E27FC236}">
                <a16:creationId xmlns:a16="http://schemas.microsoft.com/office/drawing/2014/main" id="{498F36E6-E0AA-F44E-B004-CA48FD90C8E9}"/>
              </a:ext>
            </a:extLst>
          </p:cNvPr>
          <p:cNvSpPr txBox="1"/>
          <p:nvPr/>
        </p:nvSpPr>
        <p:spPr>
          <a:xfrm>
            <a:off x="7301706" y="3549762"/>
            <a:ext cx="1538343" cy="830997"/>
          </a:xfrm>
          <a:prstGeom prst="rect">
            <a:avLst/>
          </a:prstGeom>
          <a:noFill/>
        </p:spPr>
        <p:txBody>
          <a:bodyPr wrap="square" rtlCol="0">
            <a:spAutoFit/>
          </a:bodyPr>
          <a:lstStyle/>
          <a:p>
            <a:r>
              <a:rPr lang="en-US" sz="4800" dirty="0">
                <a:latin typeface="+mj-lt"/>
              </a:rPr>
              <a:t>and</a:t>
            </a:r>
            <a:r>
              <a:rPr lang="mr-IN" sz="4800" dirty="0">
                <a:latin typeface="+mj-lt"/>
              </a:rPr>
              <a:t>…</a:t>
            </a:r>
            <a:endParaRPr lang="en-US" sz="4800" dirty="0">
              <a:latin typeface="+mj-lt"/>
            </a:endParaRPr>
          </a:p>
        </p:txBody>
      </p:sp>
      <p:sp>
        <p:nvSpPr>
          <p:cNvPr id="14" name="TextBox 13">
            <a:extLst>
              <a:ext uri="{FF2B5EF4-FFF2-40B4-BE49-F238E27FC236}">
                <a16:creationId xmlns:a16="http://schemas.microsoft.com/office/drawing/2014/main" id="{3E3F2EF1-1B5F-2E46-8583-E755A06DE8C0}"/>
              </a:ext>
            </a:extLst>
          </p:cNvPr>
          <p:cNvSpPr txBox="1"/>
          <p:nvPr/>
        </p:nvSpPr>
        <p:spPr>
          <a:xfrm>
            <a:off x="5429581" y="5424460"/>
            <a:ext cx="1690576" cy="830997"/>
          </a:xfrm>
          <a:prstGeom prst="rect">
            <a:avLst/>
          </a:prstGeom>
          <a:noFill/>
        </p:spPr>
        <p:txBody>
          <a:bodyPr wrap="square" rtlCol="0">
            <a:spAutoFit/>
          </a:bodyPr>
          <a:lstStyle/>
          <a:p>
            <a:pPr algn="ctr"/>
            <a:r>
              <a:rPr lang="en-US" sz="1600" dirty="0">
                <a:solidFill>
                  <a:schemeClr val="tx1">
                    <a:lumMod val="75000"/>
                    <a:lumOff val="25000"/>
                  </a:schemeClr>
                </a:solidFill>
              </a:rPr>
              <a:t>Kathy Weeks</a:t>
            </a:r>
          </a:p>
          <a:p>
            <a:pPr algn="ctr"/>
            <a:r>
              <a:rPr lang="en-US" sz="1600" dirty="0">
                <a:solidFill>
                  <a:schemeClr val="tx1">
                    <a:lumMod val="75000"/>
                    <a:lumOff val="25000"/>
                  </a:schemeClr>
                </a:solidFill>
              </a:rPr>
              <a:t>‘Dare to Be You’ Team</a:t>
            </a:r>
          </a:p>
        </p:txBody>
      </p:sp>
      <p:pic>
        <p:nvPicPr>
          <p:cNvPr id="17" name="Picture 16" descr="A person looking at the camera&#10;&#10;Description automatically generated">
            <a:extLst>
              <a:ext uri="{FF2B5EF4-FFF2-40B4-BE49-F238E27FC236}">
                <a16:creationId xmlns:a16="http://schemas.microsoft.com/office/drawing/2014/main" id="{C8401830-4752-3742-AC21-AE99C4A539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53989" y="2644945"/>
            <a:ext cx="1735932" cy="2640630"/>
          </a:xfrm>
          <a:prstGeom prst="rect">
            <a:avLst/>
          </a:prstGeom>
        </p:spPr>
      </p:pic>
      <p:sp>
        <p:nvSpPr>
          <p:cNvPr id="18" name="TextBox 17">
            <a:extLst>
              <a:ext uri="{FF2B5EF4-FFF2-40B4-BE49-F238E27FC236}">
                <a16:creationId xmlns:a16="http://schemas.microsoft.com/office/drawing/2014/main" id="{1B4D25D0-97EA-1447-BEB6-70956741140D}"/>
              </a:ext>
            </a:extLst>
          </p:cNvPr>
          <p:cNvSpPr txBox="1"/>
          <p:nvPr/>
        </p:nvSpPr>
        <p:spPr>
          <a:xfrm>
            <a:off x="9099345" y="5524974"/>
            <a:ext cx="1690576" cy="830997"/>
          </a:xfrm>
          <a:prstGeom prst="rect">
            <a:avLst/>
          </a:prstGeom>
          <a:noFill/>
        </p:spPr>
        <p:txBody>
          <a:bodyPr wrap="square" rtlCol="0">
            <a:spAutoFit/>
          </a:bodyPr>
          <a:lstStyle/>
          <a:p>
            <a:pPr algn="ctr"/>
            <a:r>
              <a:rPr lang="en-US" sz="1600" dirty="0">
                <a:solidFill>
                  <a:schemeClr val="tx1">
                    <a:lumMod val="75000"/>
                    <a:lumOff val="25000"/>
                  </a:schemeClr>
                </a:solidFill>
              </a:rPr>
              <a:t>Gemma Oaten Actress and TV star</a:t>
            </a:r>
          </a:p>
        </p:txBody>
      </p:sp>
      <p:pic>
        <p:nvPicPr>
          <p:cNvPr id="15" name="Picture 14" descr="A person wearing a suit and tie&#10;&#10;Description automatically generated">
            <a:extLst>
              <a:ext uri="{FF2B5EF4-FFF2-40B4-BE49-F238E27FC236}">
                <a16:creationId xmlns:a16="http://schemas.microsoft.com/office/drawing/2014/main" id="{6A4A18C8-40DD-FB4F-93ED-56E4676FB7C9}"/>
              </a:ext>
            </a:extLst>
          </p:cNvPr>
          <p:cNvPicPr>
            <a:picLocks noChangeAspect="1"/>
          </p:cNvPicPr>
          <p:nvPr/>
        </p:nvPicPr>
        <p:blipFill>
          <a:blip r:embed="rId4"/>
          <a:stretch>
            <a:fillRect/>
          </a:stretch>
        </p:blipFill>
        <p:spPr>
          <a:xfrm>
            <a:off x="1432282" y="2586544"/>
            <a:ext cx="1799354" cy="2699031"/>
          </a:xfrm>
          <a:prstGeom prst="rect">
            <a:avLst/>
          </a:prstGeom>
        </p:spPr>
      </p:pic>
    </p:spTree>
    <p:extLst>
      <p:ext uri="{BB962C8B-B14F-4D97-AF65-F5344CB8AC3E}">
        <p14:creationId xmlns:p14="http://schemas.microsoft.com/office/powerpoint/2010/main" val="3688701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9094" y="1676966"/>
            <a:ext cx="7261414" cy="584775"/>
          </a:xfrm>
          <a:prstGeom prst="rect">
            <a:avLst/>
          </a:prstGeom>
          <a:noFill/>
          <a:ln>
            <a:noFill/>
          </a:ln>
        </p:spPr>
        <p:txBody>
          <a:bodyPr wrap="square" rtlCol="0">
            <a:spAutoFit/>
          </a:bodyPr>
          <a:lstStyle/>
          <a:p>
            <a:r>
              <a:rPr lang="en-US" sz="3200" dirty="0">
                <a:latin typeface="+mj-lt"/>
              </a:rPr>
              <a:t>Today we are looking at ‘Be Decent’.</a:t>
            </a:r>
          </a:p>
        </p:txBody>
      </p:sp>
      <p:sp>
        <p:nvSpPr>
          <p:cNvPr id="6" name="TextBox 5"/>
          <p:cNvSpPr txBox="1"/>
          <p:nvPr/>
        </p:nvSpPr>
        <p:spPr>
          <a:xfrm>
            <a:off x="3060170" y="5932120"/>
            <a:ext cx="7864506" cy="461665"/>
          </a:xfrm>
          <a:prstGeom prst="rect">
            <a:avLst/>
          </a:prstGeom>
          <a:noFill/>
        </p:spPr>
        <p:txBody>
          <a:bodyPr wrap="square" rtlCol="0">
            <a:spAutoFit/>
          </a:bodyPr>
          <a:lstStyle/>
          <a:p>
            <a:r>
              <a:rPr lang="en-US" sz="2400" b="1" dirty="0">
                <a:solidFill>
                  <a:srgbClr val="FF8038"/>
                </a:solidFill>
                <a:latin typeface="+mj-lt"/>
              </a:rPr>
              <a:t>If you are reading along with us, read pages 126</a:t>
            </a:r>
            <a:r>
              <a:rPr lang="en-US" sz="2400" b="1" dirty="0">
                <a:solidFill>
                  <a:srgbClr val="FF8039"/>
                </a:solidFill>
              </a:rPr>
              <a:t>–</a:t>
            </a:r>
            <a:r>
              <a:rPr lang="en-US" sz="2400" b="1" dirty="0">
                <a:solidFill>
                  <a:srgbClr val="FF8038"/>
                </a:solidFill>
                <a:latin typeface="+mj-lt"/>
              </a:rPr>
              <a:t>137.</a:t>
            </a:r>
          </a:p>
        </p:txBody>
      </p:sp>
      <p:sp>
        <p:nvSpPr>
          <p:cNvPr id="7" name="TextBox 6"/>
          <p:cNvSpPr txBox="1"/>
          <p:nvPr/>
        </p:nvSpPr>
        <p:spPr>
          <a:xfrm>
            <a:off x="839094" y="2500293"/>
            <a:ext cx="5812585" cy="954107"/>
          </a:xfrm>
          <a:prstGeom prst="rect">
            <a:avLst/>
          </a:prstGeom>
          <a:noFill/>
        </p:spPr>
        <p:txBody>
          <a:bodyPr wrap="square" rtlCol="0">
            <a:spAutoFit/>
          </a:bodyPr>
          <a:lstStyle/>
          <a:p>
            <a:r>
              <a:rPr lang="en-US" sz="2800" dirty="0">
                <a:latin typeface="+mj-lt"/>
              </a:rPr>
              <a:t>Watch this video of Matthew talking about why being kind is so important.</a:t>
            </a:r>
          </a:p>
        </p:txBody>
      </p:sp>
      <p:pic>
        <p:nvPicPr>
          <p:cNvPr id="8" name="Picture 7">
            <a:extLst>
              <a:ext uri="{FF2B5EF4-FFF2-40B4-BE49-F238E27FC236}">
                <a16:creationId xmlns:a16="http://schemas.microsoft.com/office/drawing/2014/main" id="{D4B9B771-F56B-7642-BE3F-A02782992FC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76693" y="3692952"/>
            <a:ext cx="1839514" cy="2650751"/>
          </a:xfrm>
          <a:prstGeom prst="rect">
            <a:avLst/>
          </a:prstGeom>
          <a:ln>
            <a:solidFill>
              <a:schemeClr val="tx1"/>
            </a:solidFill>
          </a:ln>
        </p:spPr>
      </p:pic>
      <p:pic>
        <p:nvPicPr>
          <p:cNvPr id="5" name="Picture 4" descr="A person posing for the camera&#10;&#10;Description automatically generated">
            <a:hlinkClick r:id="rId3"/>
            <a:extLst>
              <a:ext uri="{FF2B5EF4-FFF2-40B4-BE49-F238E27FC236}">
                <a16:creationId xmlns:a16="http://schemas.microsoft.com/office/drawing/2014/main" id="{A1B76676-E54C-7E40-9578-599EB6EEF1A7}"/>
              </a:ext>
            </a:extLst>
          </p:cNvPr>
          <p:cNvPicPr>
            <a:picLocks noChangeAspect="1"/>
          </p:cNvPicPr>
          <p:nvPr/>
        </p:nvPicPr>
        <p:blipFill>
          <a:blip r:embed="rId4"/>
          <a:stretch>
            <a:fillRect/>
          </a:stretch>
        </p:blipFill>
        <p:spPr>
          <a:xfrm>
            <a:off x="6553776" y="2243700"/>
            <a:ext cx="5232039" cy="2924912"/>
          </a:xfrm>
          <a:prstGeom prst="rect">
            <a:avLst/>
          </a:prstGeom>
        </p:spPr>
      </p:pic>
      <p:pic>
        <p:nvPicPr>
          <p:cNvPr id="9" name="Picture 8" descr="A picture containing clock&#10;&#10;Description automatically generated">
            <a:hlinkClick r:id="rId3"/>
            <a:extLst>
              <a:ext uri="{FF2B5EF4-FFF2-40B4-BE49-F238E27FC236}">
                <a16:creationId xmlns:a16="http://schemas.microsoft.com/office/drawing/2014/main" id="{5D5F9423-53C7-1B4F-9B90-362E0C85BFC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65970" y="2713517"/>
            <a:ext cx="1715182" cy="1958869"/>
          </a:xfrm>
          <a:prstGeom prst="rect">
            <a:avLst/>
          </a:prstGeom>
        </p:spPr>
      </p:pic>
      <p:sp>
        <p:nvSpPr>
          <p:cNvPr id="10" name="TextBox 9">
            <a:extLst>
              <a:ext uri="{FF2B5EF4-FFF2-40B4-BE49-F238E27FC236}">
                <a16:creationId xmlns:a16="http://schemas.microsoft.com/office/drawing/2014/main" id="{25B3125A-4F9F-2646-9A28-4A70F56275EE}"/>
              </a:ext>
            </a:extLst>
          </p:cNvPr>
          <p:cNvSpPr txBox="1"/>
          <p:nvPr/>
        </p:nvSpPr>
        <p:spPr>
          <a:xfrm>
            <a:off x="7521362" y="5181034"/>
            <a:ext cx="3403314" cy="1200329"/>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Decent</a:t>
            </a:r>
          </a:p>
          <a:p>
            <a:pPr algn="ctr"/>
            <a:r>
              <a:rPr lang="en-US" sz="2400" i="1" dirty="0">
                <a:solidFill>
                  <a:schemeClr val="tx1">
                    <a:lumMod val="75000"/>
                    <a:lumOff val="25000"/>
                  </a:schemeClr>
                </a:solidFill>
                <a:latin typeface="+mj-lt"/>
              </a:rPr>
              <a:t>Matthew Syed</a:t>
            </a:r>
          </a:p>
          <a:p>
            <a:pPr algn="ctr"/>
            <a:endParaRPr lang="en-US" sz="2400" i="1" dirty="0">
              <a:solidFill>
                <a:schemeClr val="tx1">
                  <a:lumMod val="75000"/>
                  <a:lumOff val="25000"/>
                </a:schemeClr>
              </a:solidFill>
              <a:latin typeface="+mj-lt"/>
            </a:endParaRPr>
          </a:p>
        </p:txBody>
      </p:sp>
    </p:spTree>
    <p:extLst>
      <p:ext uri="{BB962C8B-B14F-4D97-AF65-F5344CB8AC3E}">
        <p14:creationId xmlns:p14="http://schemas.microsoft.com/office/powerpoint/2010/main" val="1273963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4138" y="2007440"/>
            <a:ext cx="6879265" cy="707886"/>
          </a:xfrm>
          <a:prstGeom prst="rect">
            <a:avLst/>
          </a:prstGeom>
          <a:noFill/>
        </p:spPr>
        <p:txBody>
          <a:bodyPr wrap="square" rtlCol="0">
            <a:spAutoFit/>
          </a:bodyPr>
          <a:lstStyle/>
          <a:p>
            <a:r>
              <a:rPr lang="en-US" sz="4000" dirty="0">
                <a:latin typeface="+mj-lt"/>
              </a:rPr>
              <a:t>Not everyone is kind.</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20119" y="1162195"/>
            <a:ext cx="4795284" cy="4795284"/>
          </a:xfrm>
          <a:prstGeom prst="rect">
            <a:avLst/>
          </a:prstGeom>
        </p:spPr>
      </p:pic>
      <p:sp>
        <p:nvSpPr>
          <p:cNvPr id="4" name="TextBox 3"/>
          <p:cNvSpPr txBox="1"/>
          <p:nvPr/>
        </p:nvSpPr>
        <p:spPr>
          <a:xfrm>
            <a:off x="1831950" y="5668854"/>
            <a:ext cx="9611832" cy="707886"/>
          </a:xfrm>
          <a:prstGeom prst="rect">
            <a:avLst/>
          </a:prstGeom>
          <a:noFill/>
        </p:spPr>
        <p:txBody>
          <a:bodyPr wrap="square" rtlCol="0">
            <a:spAutoFit/>
          </a:bodyPr>
          <a:lstStyle/>
          <a:p>
            <a:pPr algn="r"/>
            <a:r>
              <a:rPr lang="en-US" sz="4000" dirty="0">
                <a:latin typeface="+mj-lt"/>
              </a:rPr>
              <a:t>Not everyone is kind ALL of the time.</a:t>
            </a:r>
          </a:p>
        </p:txBody>
      </p:sp>
    </p:spTree>
    <p:extLst>
      <p:ext uri="{BB962C8B-B14F-4D97-AF65-F5344CB8AC3E}">
        <p14:creationId xmlns:p14="http://schemas.microsoft.com/office/powerpoint/2010/main" val="1722980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5076B1-8D30-7448-BB24-A7F1ECEE7E1A}"/>
              </a:ext>
            </a:extLst>
          </p:cNvPr>
          <p:cNvSpPr txBox="1"/>
          <p:nvPr/>
        </p:nvSpPr>
        <p:spPr>
          <a:xfrm>
            <a:off x="1256245" y="2101850"/>
            <a:ext cx="2334410" cy="830997"/>
          </a:xfrm>
          <a:prstGeom prst="rect">
            <a:avLst/>
          </a:prstGeom>
          <a:noFill/>
        </p:spPr>
        <p:txBody>
          <a:bodyPr wrap="square" rtlCol="0">
            <a:spAutoFit/>
          </a:bodyPr>
          <a:lstStyle/>
          <a:p>
            <a:r>
              <a:rPr lang="en-US" sz="4800" b="1" dirty="0">
                <a:solidFill>
                  <a:srgbClr val="FF8039"/>
                </a:solidFill>
              </a:rPr>
              <a:t>Real life </a:t>
            </a:r>
          </a:p>
        </p:txBody>
      </p:sp>
      <p:pic>
        <p:nvPicPr>
          <p:cNvPr id="5" name="Picture 4" descr="A picture containing drawing, plate&#10;&#10;Description automatically generated">
            <a:extLst>
              <a:ext uri="{FF2B5EF4-FFF2-40B4-BE49-F238E27FC236}">
                <a16:creationId xmlns:a16="http://schemas.microsoft.com/office/drawing/2014/main" id="{9F873F26-9A44-5146-8243-8D8794EA1361}"/>
              </a:ext>
            </a:extLst>
          </p:cNvPr>
          <p:cNvPicPr>
            <a:picLocks noChangeAspect="1"/>
          </p:cNvPicPr>
          <p:nvPr/>
        </p:nvPicPr>
        <p:blipFill>
          <a:blip r:embed="rId2"/>
          <a:stretch>
            <a:fillRect/>
          </a:stretch>
        </p:blipFill>
        <p:spPr>
          <a:xfrm>
            <a:off x="389544" y="2841407"/>
            <a:ext cx="3962568" cy="1867662"/>
          </a:xfrm>
          <a:prstGeom prst="rect">
            <a:avLst/>
          </a:prstGeom>
        </p:spPr>
      </p:pic>
      <p:sp>
        <p:nvSpPr>
          <p:cNvPr id="6" name="TextBox 5">
            <a:extLst>
              <a:ext uri="{FF2B5EF4-FFF2-40B4-BE49-F238E27FC236}">
                <a16:creationId xmlns:a16="http://schemas.microsoft.com/office/drawing/2014/main" id="{19CFCADD-CD7B-FA46-BC94-2B4F9A1E3C21}"/>
              </a:ext>
            </a:extLst>
          </p:cNvPr>
          <p:cNvSpPr txBox="1"/>
          <p:nvPr/>
        </p:nvSpPr>
        <p:spPr>
          <a:xfrm>
            <a:off x="4560541" y="5670783"/>
            <a:ext cx="7522577" cy="830997"/>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Kindness</a:t>
            </a:r>
          </a:p>
          <a:p>
            <a:pPr algn="ctr"/>
            <a:r>
              <a:rPr lang="en-US" sz="2400" i="1" dirty="0">
                <a:solidFill>
                  <a:schemeClr val="tx1">
                    <a:lumMod val="75000"/>
                    <a:lumOff val="25000"/>
                  </a:schemeClr>
                </a:solidFill>
                <a:latin typeface="+mj-lt"/>
              </a:rPr>
              <a:t>Kathy Weeks</a:t>
            </a:r>
          </a:p>
        </p:txBody>
      </p:sp>
      <p:pic>
        <p:nvPicPr>
          <p:cNvPr id="3" name="Picture 2" descr="A close up of a person&#10;&#10;Description automatically generated">
            <a:hlinkClick r:id="rId3"/>
            <a:extLst>
              <a:ext uri="{FF2B5EF4-FFF2-40B4-BE49-F238E27FC236}">
                <a16:creationId xmlns:a16="http://schemas.microsoft.com/office/drawing/2014/main" id="{DA6876D1-A974-BD46-AB5B-408D01C16DE4}"/>
              </a:ext>
            </a:extLst>
          </p:cNvPr>
          <p:cNvPicPr>
            <a:picLocks noChangeAspect="1"/>
          </p:cNvPicPr>
          <p:nvPr/>
        </p:nvPicPr>
        <p:blipFill>
          <a:blip r:embed="rId4"/>
          <a:stretch>
            <a:fillRect/>
          </a:stretch>
        </p:blipFill>
        <p:spPr>
          <a:xfrm>
            <a:off x="4755072" y="1720849"/>
            <a:ext cx="7040866" cy="3949933"/>
          </a:xfrm>
          <a:prstGeom prst="rect">
            <a:avLst/>
          </a:prstGeom>
        </p:spPr>
      </p:pic>
      <p:pic>
        <p:nvPicPr>
          <p:cNvPr id="7" name="Picture 6" descr="A close up of a logo&#10;&#10;Description automatically generated">
            <a:hlinkClick r:id="rId3"/>
            <a:extLst>
              <a:ext uri="{FF2B5EF4-FFF2-40B4-BE49-F238E27FC236}">
                <a16:creationId xmlns:a16="http://schemas.microsoft.com/office/drawing/2014/main" id="{0ABFFD6C-4E88-DF4C-972E-42B3FD6E86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51219" y="2054769"/>
            <a:ext cx="2324100" cy="2654300"/>
          </a:xfrm>
          <a:prstGeom prst="rect">
            <a:avLst/>
          </a:prstGeom>
        </p:spPr>
      </p:pic>
    </p:spTree>
    <p:extLst>
      <p:ext uri="{BB962C8B-B14F-4D97-AF65-F5344CB8AC3E}">
        <p14:creationId xmlns:p14="http://schemas.microsoft.com/office/powerpoint/2010/main" val="998322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6125" y="1668130"/>
            <a:ext cx="9890816" cy="1077218"/>
          </a:xfrm>
          <a:prstGeom prst="rect">
            <a:avLst/>
          </a:prstGeom>
          <a:noFill/>
        </p:spPr>
        <p:txBody>
          <a:bodyPr wrap="square" rtlCol="0">
            <a:spAutoFit/>
          </a:bodyPr>
          <a:lstStyle/>
          <a:p>
            <a:r>
              <a:rPr lang="en-US" sz="3200" dirty="0">
                <a:latin typeface="+mj-lt"/>
              </a:rPr>
              <a:t>If we were kinder to one another, what a difference that would make.</a:t>
            </a:r>
          </a:p>
        </p:txBody>
      </p:sp>
      <p:sp>
        <p:nvSpPr>
          <p:cNvPr id="3" name="TextBox 2"/>
          <p:cNvSpPr txBox="1"/>
          <p:nvPr/>
        </p:nvSpPr>
        <p:spPr>
          <a:xfrm>
            <a:off x="1046125" y="3236489"/>
            <a:ext cx="2865475" cy="1384995"/>
          </a:xfrm>
          <a:prstGeom prst="rect">
            <a:avLst/>
          </a:prstGeom>
          <a:noFill/>
        </p:spPr>
        <p:txBody>
          <a:bodyPr wrap="square" rtlCol="0">
            <a:spAutoFit/>
          </a:bodyPr>
          <a:lstStyle/>
          <a:p>
            <a:r>
              <a:rPr lang="en-US" sz="2800" dirty="0">
                <a:latin typeface="+mj-lt"/>
              </a:rPr>
              <a:t>We have more in common than we think.</a:t>
            </a:r>
          </a:p>
        </p:txBody>
      </p:sp>
      <p:pic>
        <p:nvPicPr>
          <p:cNvPr id="8" name="Picture 7" descr="A screenshot of a computer screen&#10;&#10;Description automatically generated">
            <a:hlinkClick r:id="rId2"/>
            <a:extLst>
              <a:ext uri="{FF2B5EF4-FFF2-40B4-BE49-F238E27FC236}">
                <a16:creationId xmlns:a16="http://schemas.microsoft.com/office/drawing/2014/main" id="{2E370DEA-6F11-544B-8B96-5BD4118CE07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252757" y="2999945"/>
            <a:ext cx="6055290" cy="3243077"/>
          </a:xfrm>
          <a:prstGeom prst="rect">
            <a:avLst/>
          </a:prstGeom>
        </p:spPr>
      </p:pic>
      <p:pic>
        <p:nvPicPr>
          <p:cNvPr id="10" name="Picture 9" descr="A picture containing clock&#10;&#10;Description automatically generated">
            <a:hlinkClick r:id="rId2"/>
            <a:extLst>
              <a:ext uri="{FF2B5EF4-FFF2-40B4-BE49-F238E27FC236}">
                <a16:creationId xmlns:a16="http://schemas.microsoft.com/office/drawing/2014/main" id="{1D45D7FF-60F8-2B4C-BC44-43E73B01D4B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46847" y="3236489"/>
            <a:ext cx="2324100" cy="2654300"/>
          </a:xfrm>
          <a:prstGeom prst="rect">
            <a:avLst/>
          </a:prstGeom>
        </p:spPr>
      </p:pic>
    </p:spTree>
    <p:extLst>
      <p:ext uri="{BB962C8B-B14F-4D97-AF65-F5344CB8AC3E}">
        <p14:creationId xmlns:p14="http://schemas.microsoft.com/office/powerpoint/2010/main" val="1124617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5321" y="1837463"/>
            <a:ext cx="8770680" cy="584775"/>
          </a:xfrm>
          <a:prstGeom prst="rect">
            <a:avLst/>
          </a:prstGeom>
          <a:noFill/>
        </p:spPr>
        <p:txBody>
          <a:bodyPr wrap="square" rtlCol="0">
            <a:spAutoFit/>
          </a:bodyPr>
          <a:lstStyle/>
          <a:p>
            <a:r>
              <a:rPr lang="en-US" sz="3200" dirty="0">
                <a:latin typeface="+mj-lt"/>
              </a:rPr>
              <a:t>People can be unkind in so many strange ways BUT</a:t>
            </a:r>
            <a:r>
              <a:rPr lang="mr-IN" sz="3200" dirty="0">
                <a:latin typeface="+mj-lt"/>
              </a:rPr>
              <a:t>…</a:t>
            </a:r>
            <a:endParaRPr lang="en-US" sz="3200" dirty="0">
              <a:latin typeface="+mj-lt"/>
            </a:endParaRPr>
          </a:p>
        </p:txBody>
      </p:sp>
      <p:sp>
        <p:nvSpPr>
          <p:cNvPr id="3" name="TextBox 2"/>
          <p:cNvSpPr txBox="1"/>
          <p:nvPr/>
        </p:nvSpPr>
        <p:spPr>
          <a:xfrm>
            <a:off x="4216400" y="4844507"/>
            <a:ext cx="6993467" cy="584775"/>
          </a:xfrm>
          <a:prstGeom prst="rect">
            <a:avLst/>
          </a:prstGeom>
          <a:noFill/>
        </p:spPr>
        <p:txBody>
          <a:bodyPr wrap="square" rtlCol="0">
            <a:spAutoFit/>
          </a:bodyPr>
          <a:lstStyle/>
          <a:p>
            <a:r>
              <a:rPr lang="en-GB" sz="3200" dirty="0">
                <a:latin typeface="+mj-lt"/>
              </a:rPr>
              <a:t>MOST people like to be kind </a:t>
            </a:r>
            <a:r>
              <a:rPr lang="en-GB" sz="3200">
                <a:latin typeface="+mj-lt"/>
              </a:rPr>
              <a:t>and helpful.</a:t>
            </a:r>
            <a:endParaRPr lang="en-US" sz="3200" dirty="0">
              <a:latin typeface="+mj-lt"/>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4651" y="2422238"/>
            <a:ext cx="4024374" cy="4024374"/>
          </a:xfrm>
          <a:prstGeom prst="rect">
            <a:avLst/>
          </a:prstGeom>
        </p:spPr>
      </p:pic>
    </p:spTree>
    <p:extLst>
      <p:ext uri="{BB962C8B-B14F-4D97-AF65-F5344CB8AC3E}">
        <p14:creationId xmlns:p14="http://schemas.microsoft.com/office/powerpoint/2010/main" val="1126821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4467" y="1530715"/>
            <a:ext cx="10143066" cy="1077218"/>
          </a:xfrm>
          <a:prstGeom prst="rect">
            <a:avLst/>
          </a:prstGeom>
          <a:noFill/>
        </p:spPr>
        <p:txBody>
          <a:bodyPr wrap="square" rtlCol="0">
            <a:spAutoFit/>
          </a:bodyPr>
          <a:lstStyle/>
          <a:p>
            <a:r>
              <a:rPr lang="en-US" sz="3200" dirty="0">
                <a:latin typeface="+mj-lt"/>
              </a:rPr>
              <a:t>I bet you imagine that you are a kind person.</a:t>
            </a:r>
          </a:p>
          <a:p>
            <a:r>
              <a:rPr lang="en-US" sz="3200" dirty="0">
                <a:latin typeface="+mj-lt"/>
              </a:rPr>
              <a:t>I also bet you haven’t been kind all of the time.</a:t>
            </a:r>
          </a:p>
        </p:txBody>
      </p:sp>
      <p:sp>
        <p:nvSpPr>
          <p:cNvPr id="4" name="TextBox 3"/>
          <p:cNvSpPr txBox="1"/>
          <p:nvPr/>
        </p:nvSpPr>
        <p:spPr>
          <a:xfrm>
            <a:off x="1082256" y="2787977"/>
            <a:ext cx="6723518" cy="3857466"/>
          </a:xfrm>
          <a:prstGeom prst="rect">
            <a:avLst/>
          </a:prstGeom>
          <a:noFill/>
        </p:spPr>
        <p:txBody>
          <a:bodyPr wrap="square" rtlCol="0">
            <a:spAutoFit/>
          </a:bodyPr>
          <a:lstStyle/>
          <a:p>
            <a:pPr>
              <a:lnSpc>
                <a:spcPct val="114000"/>
              </a:lnSpc>
            </a:pPr>
            <a:r>
              <a:rPr lang="en-US" sz="2400" dirty="0">
                <a:latin typeface="+mj-lt"/>
              </a:rPr>
              <a:t>When </a:t>
            </a:r>
            <a:r>
              <a:rPr lang="en-US" sz="2400" b="1" dirty="0">
                <a:latin typeface="+mj-lt"/>
              </a:rPr>
              <a:t>Kid Doubt </a:t>
            </a:r>
            <a:r>
              <a:rPr lang="en-US" sz="2400" dirty="0">
                <a:latin typeface="+mj-lt"/>
              </a:rPr>
              <a:t>is around, sometimes we are made to feel:</a:t>
            </a:r>
          </a:p>
          <a:p>
            <a:pPr marL="342900" indent="-342900">
              <a:lnSpc>
                <a:spcPct val="114000"/>
              </a:lnSpc>
              <a:buFont typeface="Arial" charset="0"/>
              <a:buChar char="•"/>
            </a:pPr>
            <a:r>
              <a:rPr lang="en-US" sz="2400" dirty="0">
                <a:latin typeface="+mj-lt"/>
              </a:rPr>
              <a:t>Nervous</a:t>
            </a:r>
          </a:p>
          <a:p>
            <a:pPr marL="342900" indent="-342900">
              <a:lnSpc>
                <a:spcPct val="114000"/>
              </a:lnSpc>
              <a:buFont typeface="Arial" charset="0"/>
              <a:buChar char="•"/>
            </a:pPr>
            <a:r>
              <a:rPr lang="en-US" sz="2400" dirty="0">
                <a:latin typeface="+mj-lt"/>
              </a:rPr>
              <a:t>Unsure</a:t>
            </a:r>
          </a:p>
          <a:p>
            <a:pPr marL="342900" indent="-342900">
              <a:lnSpc>
                <a:spcPct val="114000"/>
              </a:lnSpc>
              <a:buFont typeface="Arial" charset="0"/>
              <a:buChar char="•"/>
            </a:pPr>
            <a:r>
              <a:rPr lang="en-US" sz="2400" dirty="0">
                <a:latin typeface="+mj-lt"/>
              </a:rPr>
              <a:t>Insecure</a:t>
            </a:r>
          </a:p>
          <a:p>
            <a:pPr marL="342900" indent="-342900">
              <a:lnSpc>
                <a:spcPct val="114000"/>
              </a:lnSpc>
              <a:buFont typeface="Arial" charset="0"/>
              <a:buChar char="•"/>
            </a:pPr>
            <a:r>
              <a:rPr lang="en-US" sz="2400" dirty="0">
                <a:latin typeface="+mj-lt"/>
              </a:rPr>
              <a:t>Hurt</a:t>
            </a:r>
          </a:p>
          <a:p>
            <a:pPr marL="342900" indent="-342900">
              <a:lnSpc>
                <a:spcPct val="114000"/>
              </a:lnSpc>
              <a:buFont typeface="Arial" charset="0"/>
              <a:buChar char="•"/>
            </a:pPr>
            <a:endParaRPr lang="en-US" sz="2400" dirty="0">
              <a:latin typeface="+mj-lt"/>
            </a:endParaRPr>
          </a:p>
          <a:p>
            <a:pPr>
              <a:lnSpc>
                <a:spcPct val="114000"/>
              </a:lnSpc>
            </a:pPr>
            <a:r>
              <a:rPr lang="mr-IN" sz="2400" dirty="0">
                <a:latin typeface="+mj-lt"/>
              </a:rPr>
              <a:t>…</a:t>
            </a:r>
            <a:r>
              <a:rPr lang="en-GB" sz="2400" dirty="0">
                <a:latin typeface="+mj-lt"/>
              </a:rPr>
              <a:t>and that sometimes means we behave in ways that don’t make us proud of ourselves.</a:t>
            </a:r>
            <a:endParaRPr lang="en-US" sz="2400" dirty="0">
              <a:latin typeface="+mj-lt"/>
            </a:endParaRPr>
          </a:p>
        </p:txBody>
      </p:sp>
      <p:pic>
        <p:nvPicPr>
          <p:cNvPr id="6" name="Picture 5" descr="A picture containing hat&#10;&#10;Description automatically generated">
            <a:extLst>
              <a:ext uri="{FF2B5EF4-FFF2-40B4-BE49-F238E27FC236}">
                <a16:creationId xmlns:a16="http://schemas.microsoft.com/office/drawing/2014/main" id="{9DD69B8D-91AB-9A43-AF6E-9A81D54373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15107" y="2787977"/>
            <a:ext cx="2752426" cy="3235308"/>
          </a:xfrm>
          <a:prstGeom prst="rect">
            <a:avLst/>
          </a:prstGeom>
        </p:spPr>
      </p:pic>
    </p:spTree>
    <p:extLst>
      <p:ext uri="{BB962C8B-B14F-4D97-AF65-F5344CB8AC3E}">
        <p14:creationId xmlns:p14="http://schemas.microsoft.com/office/powerpoint/2010/main" val="2021587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2491" y="1441218"/>
            <a:ext cx="9527018" cy="584775"/>
          </a:xfrm>
          <a:prstGeom prst="rect">
            <a:avLst/>
          </a:prstGeom>
          <a:noFill/>
          <a:ln>
            <a:noFill/>
          </a:ln>
        </p:spPr>
        <p:txBody>
          <a:bodyPr wrap="square" rtlCol="0">
            <a:spAutoFit/>
          </a:bodyPr>
          <a:lstStyle/>
          <a:p>
            <a:pPr algn="ctr"/>
            <a:r>
              <a:rPr lang="en-US" sz="3200" dirty="0">
                <a:latin typeface="+mj-lt"/>
              </a:rPr>
              <a:t>That can start a horrible ‘Kid Doubt Chain Reaction’.</a:t>
            </a:r>
          </a:p>
        </p:txBody>
      </p:sp>
      <p:sp>
        <p:nvSpPr>
          <p:cNvPr id="4" name="TextBox 3"/>
          <p:cNvSpPr txBox="1"/>
          <p:nvPr/>
        </p:nvSpPr>
        <p:spPr>
          <a:xfrm>
            <a:off x="1032826" y="4799853"/>
            <a:ext cx="1658679" cy="1569660"/>
          </a:xfrm>
          <a:prstGeom prst="rect">
            <a:avLst/>
          </a:prstGeom>
          <a:noFill/>
        </p:spPr>
        <p:txBody>
          <a:bodyPr wrap="square" rtlCol="0">
            <a:spAutoFit/>
          </a:bodyPr>
          <a:lstStyle/>
          <a:p>
            <a:pPr algn="ctr"/>
            <a:r>
              <a:rPr lang="en-US" sz="2400" b="1" dirty="0">
                <a:latin typeface="+mj-lt"/>
              </a:rPr>
              <a:t>Kid Doubt </a:t>
            </a:r>
            <a:r>
              <a:rPr lang="en-US" sz="2400" dirty="0">
                <a:latin typeface="+mj-lt"/>
              </a:rPr>
              <a:t>makes you feel anxious or upset.</a:t>
            </a:r>
          </a:p>
        </p:txBody>
      </p:sp>
      <p:sp>
        <p:nvSpPr>
          <p:cNvPr id="5" name="TextBox 4"/>
          <p:cNvSpPr txBox="1"/>
          <p:nvPr/>
        </p:nvSpPr>
        <p:spPr>
          <a:xfrm>
            <a:off x="3492491" y="4799853"/>
            <a:ext cx="2590800" cy="1569660"/>
          </a:xfrm>
          <a:prstGeom prst="rect">
            <a:avLst/>
          </a:prstGeom>
          <a:noFill/>
        </p:spPr>
        <p:txBody>
          <a:bodyPr wrap="square" rtlCol="0">
            <a:spAutoFit/>
          </a:bodyPr>
          <a:lstStyle/>
          <a:p>
            <a:pPr algn="ctr"/>
            <a:r>
              <a:rPr lang="en-US" sz="2400" dirty="0">
                <a:latin typeface="+mj-lt"/>
              </a:rPr>
              <a:t>So you start behaving in ways that are hurtful or rude to others.</a:t>
            </a:r>
          </a:p>
        </p:txBody>
      </p:sp>
      <p:sp>
        <p:nvSpPr>
          <p:cNvPr id="6" name="TextBox 5"/>
          <p:cNvSpPr txBox="1"/>
          <p:nvPr/>
        </p:nvSpPr>
        <p:spPr>
          <a:xfrm>
            <a:off x="6558212" y="4799853"/>
            <a:ext cx="2590800" cy="1569660"/>
          </a:xfrm>
          <a:prstGeom prst="rect">
            <a:avLst/>
          </a:prstGeom>
          <a:noFill/>
        </p:spPr>
        <p:txBody>
          <a:bodyPr wrap="square" rtlCol="0">
            <a:spAutoFit/>
          </a:bodyPr>
          <a:lstStyle/>
          <a:p>
            <a:pPr algn="ctr"/>
            <a:r>
              <a:rPr lang="en-US" sz="2400" dirty="0">
                <a:latin typeface="+mj-lt"/>
              </a:rPr>
              <a:t>Then the other person has their </a:t>
            </a:r>
            <a:r>
              <a:rPr lang="en-US" sz="2400" b="1" dirty="0">
                <a:latin typeface="+mj-lt"/>
              </a:rPr>
              <a:t>Kid Doubt </a:t>
            </a:r>
            <a:r>
              <a:rPr lang="en-US" sz="2400" dirty="0">
                <a:latin typeface="+mj-lt"/>
              </a:rPr>
              <a:t>making them feel anxious</a:t>
            </a:r>
            <a:r>
              <a:rPr lang="mr-IN" sz="2400" dirty="0">
                <a:latin typeface="+mj-lt"/>
              </a:rPr>
              <a:t>…</a:t>
            </a:r>
            <a:endParaRPr lang="en-US" sz="2400" dirty="0">
              <a:latin typeface="+mj-lt"/>
            </a:endParaRPr>
          </a:p>
        </p:txBody>
      </p:sp>
      <p:sp>
        <p:nvSpPr>
          <p:cNvPr id="7" name="TextBox 6"/>
          <p:cNvSpPr txBox="1"/>
          <p:nvPr/>
        </p:nvSpPr>
        <p:spPr>
          <a:xfrm>
            <a:off x="9822407" y="4799853"/>
            <a:ext cx="2023731" cy="1569660"/>
          </a:xfrm>
          <a:prstGeom prst="rect">
            <a:avLst/>
          </a:prstGeom>
          <a:noFill/>
        </p:spPr>
        <p:txBody>
          <a:bodyPr wrap="square" rtlCol="0">
            <a:spAutoFit/>
          </a:bodyPr>
          <a:lstStyle/>
          <a:p>
            <a:pPr algn="ctr"/>
            <a:r>
              <a:rPr lang="en-US" sz="2400" dirty="0">
                <a:latin typeface="+mj-lt"/>
              </a:rPr>
              <a:t>So they behave in ways that are hurtful...</a:t>
            </a:r>
          </a:p>
        </p:txBody>
      </p: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71308" y="2190306"/>
            <a:ext cx="3030279" cy="3030279"/>
          </a:xfrm>
          <a:prstGeom prst="rect">
            <a:avLst/>
          </a:prstGeom>
        </p:spPr>
      </p:pic>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05801" y="2025993"/>
            <a:ext cx="3030279" cy="3030279"/>
          </a:xfrm>
          <a:prstGeom prst="rect">
            <a:avLst/>
          </a:prstGeom>
        </p:spPr>
      </p:pic>
      <p:pic>
        <p:nvPicPr>
          <p:cNvPr id="11" name="Picture 10" descr="A picture containing hat&#10;&#10;Description automatically generated">
            <a:extLst>
              <a:ext uri="{FF2B5EF4-FFF2-40B4-BE49-F238E27FC236}">
                <a16:creationId xmlns:a16="http://schemas.microsoft.com/office/drawing/2014/main" id="{F99A66A6-B350-C441-8F11-9FFFED3AE2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48130" y="2390091"/>
            <a:ext cx="1767696" cy="2077818"/>
          </a:xfrm>
          <a:prstGeom prst="rect">
            <a:avLst/>
          </a:prstGeom>
        </p:spPr>
      </p:pic>
      <p:pic>
        <p:nvPicPr>
          <p:cNvPr id="12" name="Picture 11" descr="A picture containing hat&#10;&#10;Description automatically generated">
            <a:extLst>
              <a:ext uri="{FF2B5EF4-FFF2-40B4-BE49-F238E27FC236}">
                <a16:creationId xmlns:a16="http://schemas.microsoft.com/office/drawing/2014/main" id="{CE239EDC-B984-4D4F-A709-FA83A4A43BA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2826" y="2390091"/>
            <a:ext cx="1767696" cy="2077818"/>
          </a:xfrm>
          <a:prstGeom prst="rect">
            <a:avLst/>
          </a:prstGeom>
        </p:spPr>
      </p:pic>
    </p:spTree>
    <p:extLst>
      <p:ext uri="{BB962C8B-B14F-4D97-AF65-F5344CB8AC3E}">
        <p14:creationId xmlns:p14="http://schemas.microsoft.com/office/powerpoint/2010/main" val="231049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6015" y="1922439"/>
            <a:ext cx="6047169" cy="3873433"/>
          </a:xfrm>
          <a:prstGeom prst="rect">
            <a:avLst/>
          </a:prstGeom>
          <a:noFill/>
        </p:spPr>
        <p:txBody>
          <a:bodyPr wrap="square" rtlCol="0">
            <a:spAutoFit/>
          </a:bodyPr>
          <a:lstStyle/>
          <a:p>
            <a:r>
              <a:rPr lang="en-US" sz="3200" dirty="0">
                <a:latin typeface="+mj-lt"/>
              </a:rPr>
              <a:t>In your workbook:</a:t>
            </a:r>
          </a:p>
          <a:p>
            <a:endParaRPr lang="en-US" sz="2400" dirty="0">
              <a:latin typeface="+mj-lt"/>
            </a:endParaRPr>
          </a:p>
          <a:p>
            <a:pPr marL="342900" indent="-342900">
              <a:lnSpc>
                <a:spcPct val="114000"/>
              </a:lnSpc>
              <a:buFont typeface="Arial" charset="0"/>
              <a:buChar char="•"/>
            </a:pPr>
            <a:r>
              <a:rPr lang="en-US" sz="2800" dirty="0">
                <a:latin typeface="+mj-lt"/>
              </a:rPr>
              <a:t>When was the last time someone was unkind to you? How did that feel?</a:t>
            </a:r>
          </a:p>
          <a:p>
            <a:pPr marL="342900" indent="-342900">
              <a:lnSpc>
                <a:spcPct val="114000"/>
              </a:lnSpc>
              <a:buFont typeface="Arial" charset="0"/>
              <a:buChar char="•"/>
            </a:pPr>
            <a:endParaRPr lang="en-US" sz="2800" dirty="0">
              <a:latin typeface="+mj-lt"/>
            </a:endParaRPr>
          </a:p>
          <a:p>
            <a:pPr marL="342900" indent="-342900">
              <a:lnSpc>
                <a:spcPct val="114000"/>
              </a:lnSpc>
              <a:buFont typeface="Arial" charset="0"/>
              <a:buChar char="•"/>
            </a:pPr>
            <a:r>
              <a:rPr lang="en-US" sz="2800" dirty="0">
                <a:latin typeface="+mj-lt"/>
              </a:rPr>
              <a:t>When was the last time you were unkind to someone? What had </a:t>
            </a:r>
            <a:r>
              <a:rPr lang="en-US" sz="2800" b="1" dirty="0">
                <a:latin typeface="+mj-lt"/>
              </a:rPr>
              <a:t>Kid Doubt</a:t>
            </a:r>
            <a:r>
              <a:rPr lang="en-US" sz="2800" dirty="0">
                <a:latin typeface="+mj-lt"/>
              </a:rPr>
              <a:t> been saying to you?</a:t>
            </a:r>
          </a:p>
        </p:txBody>
      </p:sp>
      <p:pic>
        <p:nvPicPr>
          <p:cNvPr id="5" name="Picture 4">
            <a:extLst>
              <a:ext uri="{FF2B5EF4-FFF2-40B4-BE49-F238E27FC236}">
                <a16:creationId xmlns:a16="http://schemas.microsoft.com/office/drawing/2014/main" id="{53FB27FE-BE6C-F04D-B1F5-B3AC3AB20C9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1003" t="6915" r="10020" b="6913"/>
          <a:stretch/>
        </p:blipFill>
        <p:spPr>
          <a:xfrm>
            <a:off x="7527763" y="1761067"/>
            <a:ext cx="3157169" cy="4572000"/>
          </a:xfrm>
          <a:prstGeom prst="rect">
            <a:avLst/>
          </a:prstGeom>
        </p:spPr>
      </p:pic>
    </p:spTree>
    <p:extLst>
      <p:ext uri="{BB962C8B-B14F-4D97-AF65-F5344CB8AC3E}">
        <p14:creationId xmlns:p14="http://schemas.microsoft.com/office/powerpoint/2010/main" val="747668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8712" y="1385311"/>
            <a:ext cx="10834576" cy="584775"/>
          </a:xfrm>
          <a:prstGeom prst="rect">
            <a:avLst/>
          </a:prstGeom>
          <a:noFill/>
        </p:spPr>
        <p:txBody>
          <a:bodyPr wrap="square" rtlCol="0">
            <a:spAutoFit/>
          </a:bodyPr>
          <a:lstStyle/>
          <a:p>
            <a:r>
              <a:rPr lang="en-US" sz="3200" dirty="0">
                <a:latin typeface="+mj-lt"/>
              </a:rPr>
              <a:t>There are lots of reasons why people can be unkind.</a:t>
            </a:r>
          </a:p>
        </p:txBody>
      </p:sp>
      <p:sp>
        <p:nvSpPr>
          <p:cNvPr id="3" name="TextBox 2"/>
          <p:cNvSpPr txBox="1"/>
          <p:nvPr/>
        </p:nvSpPr>
        <p:spPr>
          <a:xfrm>
            <a:off x="733854" y="2281994"/>
            <a:ext cx="3664688" cy="956773"/>
          </a:xfrm>
          <a:prstGeom prst="rect">
            <a:avLst/>
          </a:prstGeom>
          <a:noFill/>
          <a:ln w="22225">
            <a:solidFill>
              <a:srgbClr val="FF8038"/>
            </a:solidFill>
          </a:ln>
        </p:spPr>
        <p:txBody>
          <a:bodyPr wrap="square" lIns="144000" tIns="108000" bIns="108000" rtlCol="0">
            <a:spAutoFit/>
          </a:bodyPr>
          <a:lstStyle/>
          <a:p>
            <a:r>
              <a:rPr lang="en-US" sz="2400" dirty="0">
                <a:latin typeface="+mj-lt"/>
              </a:rPr>
              <a:t>They are worried that you are getting ahead of them.</a:t>
            </a:r>
          </a:p>
        </p:txBody>
      </p:sp>
      <p:sp>
        <p:nvSpPr>
          <p:cNvPr id="4" name="TextBox 3"/>
          <p:cNvSpPr txBox="1"/>
          <p:nvPr/>
        </p:nvSpPr>
        <p:spPr>
          <a:xfrm>
            <a:off x="733855" y="3550675"/>
            <a:ext cx="3718058" cy="1326105"/>
          </a:xfrm>
          <a:prstGeom prst="rect">
            <a:avLst/>
          </a:prstGeom>
          <a:noFill/>
          <a:ln w="22225">
            <a:solidFill>
              <a:srgbClr val="FF8038"/>
            </a:solidFill>
          </a:ln>
        </p:spPr>
        <p:txBody>
          <a:bodyPr wrap="square" lIns="144000" tIns="108000" bIns="108000" rtlCol="0">
            <a:spAutoFit/>
          </a:bodyPr>
          <a:lstStyle/>
          <a:p>
            <a:r>
              <a:rPr lang="en-US" sz="2400" dirty="0">
                <a:latin typeface="+mj-lt"/>
              </a:rPr>
              <a:t>They are hoping that being unkind will make other people think they are cool.</a:t>
            </a:r>
          </a:p>
        </p:txBody>
      </p:sp>
      <p:sp>
        <p:nvSpPr>
          <p:cNvPr id="5" name="TextBox 4"/>
          <p:cNvSpPr txBox="1"/>
          <p:nvPr/>
        </p:nvSpPr>
        <p:spPr>
          <a:xfrm>
            <a:off x="4887640" y="2281994"/>
            <a:ext cx="5441693" cy="2064769"/>
          </a:xfrm>
          <a:prstGeom prst="rect">
            <a:avLst/>
          </a:prstGeom>
          <a:noFill/>
          <a:ln w="22225">
            <a:solidFill>
              <a:srgbClr val="FF8038"/>
            </a:solidFill>
          </a:ln>
        </p:spPr>
        <p:txBody>
          <a:bodyPr wrap="square" lIns="144000" tIns="108000" bIns="108000" rtlCol="0">
            <a:spAutoFit/>
          </a:bodyPr>
          <a:lstStyle/>
          <a:p>
            <a:r>
              <a:rPr lang="en-US" sz="2400" dirty="0">
                <a:latin typeface="+mj-lt"/>
              </a:rPr>
              <a:t>They are feeling bad about themselves and being unkind makes them feel good about themselves – temporarily. Perhaps because making you upset helps them feel a little bit of control over your feelings.</a:t>
            </a:r>
          </a:p>
        </p:txBody>
      </p:sp>
      <p:sp>
        <p:nvSpPr>
          <p:cNvPr id="6" name="TextBox 5"/>
          <p:cNvSpPr txBox="1"/>
          <p:nvPr/>
        </p:nvSpPr>
        <p:spPr>
          <a:xfrm>
            <a:off x="4887640" y="4797308"/>
            <a:ext cx="5441693" cy="1326105"/>
          </a:xfrm>
          <a:prstGeom prst="rect">
            <a:avLst/>
          </a:prstGeom>
          <a:noFill/>
          <a:ln w="22225">
            <a:solidFill>
              <a:srgbClr val="FF8038"/>
            </a:solidFill>
          </a:ln>
        </p:spPr>
        <p:txBody>
          <a:bodyPr wrap="square" lIns="144000" tIns="108000" bIns="108000" rtlCol="0">
            <a:spAutoFit/>
          </a:bodyPr>
          <a:lstStyle/>
          <a:p>
            <a:r>
              <a:rPr lang="en-US" sz="2400" dirty="0">
                <a:latin typeface="+mj-lt"/>
              </a:rPr>
              <a:t>If they can be negative about you maybe they hope that people will forget to be negative about them.</a:t>
            </a:r>
          </a:p>
        </p:txBody>
      </p:sp>
      <p:sp>
        <p:nvSpPr>
          <p:cNvPr id="7" name="TextBox 6"/>
          <p:cNvSpPr txBox="1"/>
          <p:nvPr/>
        </p:nvSpPr>
        <p:spPr>
          <a:xfrm>
            <a:off x="733855" y="5166640"/>
            <a:ext cx="3718058" cy="956773"/>
          </a:xfrm>
          <a:prstGeom prst="rect">
            <a:avLst/>
          </a:prstGeom>
          <a:noFill/>
          <a:ln w="22225">
            <a:solidFill>
              <a:srgbClr val="FF8038"/>
            </a:solidFill>
          </a:ln>
        </p:spPr>
        <p:txBody>
          <a:bodyPr wrap="square" lIns="144000" tIns="108000" bIns="108000" rtlCol="0">
            <a:spAutoFit/>
          </a:bodyPr>
          <a:lstStyle/>
          <a:p>
            <a:r>
              <a:rPr lang="en-US" sz="2400" dirty="0">
                <a:latin typeface="+mj-lt"/>
              </a:rPr>
              <a:t>They are not used to people treating them kindly.</a:t>
            </a: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75578" y="3238767"/>
            <a:ext cx="4213830" cy="4213830"/>
          </a:xfrm>
          <a:prstGeom prst="rect">
            <a:avLst/>
          </a:prstGeom>
        </p:spPr>
      </p:pic>
    </p:spTree>
    <p:extLst>
      <p:ext uri="{BB962C8B-B14F-4D97-AF65-F5344CB8AC3E}">
        <p14:creationId xmlns:p14="http://schemas.microsoft.com/office/powerpoint/2010/main" val="889078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8712" y="1670165"/>
            <a:ext cx="10834576" cy="584775"/>
          </a:xfrm>
          <a:prstGeom prst="rect">
            <a:avLst/>
          </a:prstGeom>
          <a:noFill/>
        </p:spPr>
        <p:txBody>
          <a:bodyPr wrap="square" rtlCol="0">
            <a:spAutoFit/>
          </a:bodyPr>
          <a:lstStyle/>
          <a:p>
            <a:r>
              <a:rPr lang="en-US" sz="3200" dirty="0">
                <a:latin typeface="+mj-lt"/>
              </a:rPr>
              <a:t>Why you need to try and keep your perspective</a:t>
            </a:r>
            <a:r>
              <a:rPr lang="mr-IN" sz="3200" dirty="0">
                <a:latin typeface="+mj-lt"/>
              </a:rPr>
              <a:t>…</a:t>
            </a:r>
            <a:endParaRPr lang="en-US" sz="3200" dirty="0">
              <a:latin typeface="+mj-lt"/>
            </a:endParaRPr>
          </a:p>
        </p:txBody>
      </p:sp>
      <p:sp>
        <p:nvSpPr>
          <p:cNvPr id="3" name="TextBox 2"/>
          <p:cNvSpPr txBox="1"/>
          <p:nvPr/>
        </p:nvSpPr>
        <p:spPr>
          <a:xfrm>
            <a:off x="793504" y="2593407"/>
            <a:ext cx="8995145" cy="2594428"/>
          </a:xfrm>
          <a:prstGeom prst="rect">
            <a:avLst/>
          </a:prstGeom>
          <a:noFill/>
        </p:spPr>
        <p:txBody>
          <a:bodyPr wrap="square" rtlCol="0">
            <a:spAutoFit/>
          </a:bodyPr>
          <a:lstStyle/>
          <a:p>
            <a:pPr marL="285750" indent="-285750">
              <a:lnSpc>
                <a:spcPct val="114000"/>
              </a:lnSpc>
              <a:buFont typeface="Arial" charset="0"/>
              <a:buChar char="•"/>
            </a:pPr>
            <a:r>
              <a:rPr lang="en-US" sz="2400" dirty="0">
                <a:latin typeface="+mj-lt"/>
              </a:rPr>
              <a:t>Often, when people are unkind, it is to do with them, not you.</a:t>
            </a:r>
          </a:p>
          <a:p>
            <a:pPr marL="285750" indent="-285750">
              <a:lnSpc>
                <a:spcPct val="114000"/>
              </a:lnSpc>
              <a:buFont typeface="Arial" charset="0"/>
              <a:buChar char="•"/>
            </a:pPr>
            <a:r>
              <a:rPr lang="en-US" sz="2400" dirty="0">
                <a:latin typeface="+mj-lt"/>
              </a:rPr>
              <a:t>You need to focus on YOUR </a:t>
            </a:r>
            <a:r>
              <a:rPr lang="en-US" sz="2400" dirty="0" err="1">
                <a:latin typeface="+mj-lt"/>
              </a:rPr>
              <a:t>behaviour</a:t>
            </a:r>
            <a:r>
              <a:rPr lang="en-US" sz="2400" dirty="0">
                <a:latin typeface="+mj-lt"/>
              </a:rPr>
              <a:t> and attitude being right.</a:t>
            </a:r>
          </a:p>
          <a:p>
            <a:pPr marL="285750" indent="-285750">
              <a:lnSpc>
                <a:spcPct val="114000"/>
              </a:lnSpc>
              <a:buFont typeface="Arial" charset="0"/>
              <a:buChar char="•"/>
            </a:pPr>
            <a:r>
              <a:rPr lang="en-US" sz="2400" dirty="0">
                <a:latin typeface="+mj-lt"/>
              </a:rPr>
              <a:t>Carry on with your own path, even if others are unkind.</a:t>
            </a:r>
          </a:p>
          <a:p>
            <a:pPr marL="285750" indent="-285750">
              <a:lnSpc>
                <a:spcPct val="114000"/>
              </a:lnSpc>
              <a:buFont typeface="Arial" charset="0"/>
              <a:buChar char="•"/>
            </a:pPr>
            <a:r>
              <a:rPr lang="en-US" sz="2400" dirty="0">
                <a:latin typeface="+mj-lt"/>
              </a:rPr>
              <a:t>We behave differently when we are stressed or worried.</a:t>
            </a:r>
          </a:p>
          <a:p>
            <a:pPr marL="285750" indent="-285750">
              <a:lnSpc>
                <a:spcPct val="114000"/>
              </a:lnSpc>
              <a:buFont typeface="Arial" charset="0"/>
              <a:buChar char="•"/>
            </a:pPr>
            <a:r>
              <a:rPr lang="en-US" sz="2400" dirty="0">
                <a:latin typeface="+mj-lt"/>
              </a:rPr>
              <a:t>Try and be kind to others, you don’t know what they are facing.</a:t>
            </a:r>
          </a:p>
          <a:p>
            <a:pPr marL="285750" indent="-285750">
              <a:lnSpc>
                <a:spcPct val="114000"/>
              </a:lnSpc>
              <a:buFont typeface="Arial" charset="0"/>
              <a:buChar char="•"/>
            </a:pPr>
            <a:r>
              <a:rPr lang="en-US" sz="2400" dirty="0">
                <a:latin typeface="+mj-lt"/>
              </a:rPr>
              <a:t>Being kind can change YOU.</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33926" y="3558798"/>
            <a:ext cx="3258074" cy="3258074"/>
          </a:xfrm>
          <a:prstGeom prst="rect">
            <a:avLst/>
          </a:prstGeom>
        </p:spPr>
      </p:pic>
    </p:spTree>
    <p:extLst>
      <p:ext uri="{BB962C8B-B14F-4D97-AF65-F5344CB8AC3E}">
        <p14:creationId xmlns:p14="http://schemas.microsoft.com/office/powerpoint/2010/main" val="2122534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2633" y="1670181"/>
            <a:ext cx="10590028" cy="584775"/>
          </a:xfrm>
          <a:prstGeom prst="rect">
            <a:avLst/>
          </a:prstGeom>
          <a:noFill/>
        </p:spPr>
        <p:txBody>
          <a:bodyPr wrap="square" rtlCol="0">
            <a:spAutoFit/>
          </a:bodyPr>
          <a:lstStyle/>
          <a:p>
            <a:r>
              <a:rPr lang="en-US" sz="3200" dirty="0">
                <a:latin typeface="+mj-lt"/>
              </a:rPr>
              <a:t>The secret of kindness</a:t>
            </a:r>
          </a:p>
        </p:txBody>
      </p:sp>
      <p:sp>
        <p:nvSpPr>
          <p:cNvPr id="4" name="TextBox 3"/>
          <p:cNvSpPr txBox="1"/>
          <p:nvPr/>
        </p:nvSpPr>
        <p:spPr>
          <a:xfrm>
            <a:off x="5379287" y="1670181"/>
            <a:ext cx="5475767" cy="954107"/>
          </a:xfrm>
          <a:prstGeom prst="rect">
            <a:avLst/>
          </a:prstGeom>
          <a:noFill/>
        </p:spPr>
        <p:txBody>
          <a:bodyPr wrap="square" rtlCol="0">
            <a:spAutoFit/>
          </a:bodyPr>
          <a:lstStyle/>
          <a:p>
            <a:r>
              <a:rPr lang="en-US" sz="2800" dirty="0">
                <a:latin typeface="+mj-lt"/>
              </a:rPr>
              <a:t>What if you being kind could actually make you more successful?</a:t>
            </a:r>
          </a:p>
        </p:txBody>
      </p:sp>
      <p:sp>
        <p:nvSpPr>
          <p:cNvPr id="5" name="TextBox 4"/>
          <p:cNvSpPr txBox="1"/>
          <p:nvPr/>
        </p:nvSpPr>
        <p:spPr>
          <a:xfrm>
            <a:off x="5467892" y="2970897"/>
            <a:ext cx="5475767" cy="1384995"/>
          </a:xfrm>
          <a:prstGeom prst="rect">
            <a:avLst/>
          </a:prstGeom>
          <a:noFill/>
        </p:spPr>
        <p:txBody>
          <a:bodyPr wrap="square" rtlCol="0">
            <a:spAutoFit/>
          </a:bodyPr>
          <a:lstStyle/>
          <a:p>
            <a:r>
              <a:rPr lang="en-US" sz="2800" dirty="0">
                <a:latin typeface="+mj-lt"/>
              </a:rPr>
              <a:t>What if going the extra mile for others means you are likely to have more friends?</a:t>
            </a:r>
          </a:p>
        </p:txBody>
      </p:sp>
      <p:sp>
        <p:nvSpPr>
          <p:cNvPr id="6" name="TextBox 5"/>
          <p:cNvSpPr txBox="1"/>
          <p:nvPr/>
        </p:nvSpPr>
        <p:spPr>
          <a:xfrm>
            <a:off x="5467892" y="4702501"/>
            <a:ext cx="5475767" cy="1815882"/>
          </a:xfrm>
          <a:prstGeom prst="rect">
            <a:avLst/>
          </a:prstGeom>
          <a:noFill/>
        </p:spPr>
        <p:txBody>
          <a:bodyPr wrap="square" rtlCol="0">
            <a:spAutoFit/>
          </a:bodyPr>
          <a:lstStyle/>
          <a:p>
            <a:r>
              <a:rPr lang="en-US" sz="2800" dirty="0">
                <a:latin typeface="+mj-lt"/>
              </a:rPr>
              <a:t>What if you were able to be kind to yourself, find resilience and be able to manage better when people are unkind to you?</a:t>
            </a:r>
          </a:p>
        </p:txBody>
      </p:sp>
      <p:pic>
        <p:nvPicPr>
          <p:cNvPr id="8" name="Picture 7" descr="A picture containing game&#10;&#10;Description automatically generated">
            <a:extLst>
              <a:ext uri="{FF2B5EF4-FFF2-40B4-BE49-F238E27FC236}">
                <a16:creationId xmlns:a16="http://schemas.microsoft.com/office/drawing/2014/main" id="{FC94D731-7792-2443-B821-0AEC96DE239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1879" y="2285204"/>
            <a:ext cx="4200254" cy="3973213"/>
          </a:xfrm>
          <a:prstGeom prst="rect">
            <a:avLst/>
          </a:prstGeom>
        </p:spPr>
      </p:pic>
    </p:spTree>
    <p:extLst>
      <p:ext uri="{BB962C8B-B14F-4D97-AF65-F5344CB8AC3E}">
        <p14:creationId xmlns:p14="http://schemas.microsoft.com/office/powerpoint/2010/main" val="633281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4791" y="1818167"/>
            <a:ext cx="8694120" cy="584775"/>
          </a:xfrm>
          <a:prstGeom prst="rect">
            <a:avLst/>
          </a:prstGeom>
          <a:noFill/>
        </p:spPr>
        <p:txBody>
          <a:bodyPr wrap="square" rtlCol="0">
            <a:spAutoFit/>
          </a:bodyPr>
          <a:lstStyle/>
          <a:p>
            <a:r>
              <a:rPr lang="en-US" sz="3200" dirty="0">
                <a:latin typeface="+mj-lt"/>
              </a:rPr>
              <a:t>What if </a:t>
            </a:r>
            <a:r>
              <a:rPr lang="en-US" sz="3200" dirty="0"/>
              <a:t>we all started being more kind and helpful?</a:t>
            </a:r>
          </a:p>
        </p:txBody>
      </p:sp>
      <p:sp>
        <p:nvSpPr>
          <p:cNvPr id="3" name="TextBox 2"/>
          <p:cNvSpPr txBox="1"/>
          <p:nvPr/>
        </p:nvSpPr>
        <p:spPr>
          <a:xfrm>
            <a:off x="584791" y="2739655"/>
            <a:ext cx="7289210" cy="2919004"/>
          </a:xfrm>
          <a:prstGeom prst="rect">
            <a:avLst/>
          </a:prstGeom>
          <a:noFill/>
        </p:spPr>
        <p:txBody>
          <a:bodyPr wrap="square" rtlCol="0">
            <a:spAutoFit/>
          </a:bodyPr>
          <a:lstStyle/>
          <a:p>
            <a:pPr marL="342900" indent="-342900">
              <a:lnSpc>
                <a:spcPct val="114000"/>
              </a:lnSpc>
              <a:buFont typeface="Arial" charset="0"/>
              <a:buChar char="•"/>
            </a:pPr>
            <a:r>
              <a:rPr lang="en-US" sz="2800" dirty="0">
                <a:latin typeface="+mj-lt"/>
              </a:rPr>
              <a:t>We could stop bullies in their tracks.</a:t>
            </a:r>
          </a:p>
          <a:p>
            <a:pPr marL="342900" indent="-342900">
              <a:lnSpc>
                <a:spcPct val="114000"/>
              </a:lnSpc>
              <a:buFont typeface="Arial" charset="0"/>
              <a:buChar char="•"/>
            </a:pPr>
            <a:r>
              <a:rPr lang="en-US" sz="2800" dirty="0">
                <a:latin typeface="+mj-lt"/>
              </a:rPr>
              <a:t>We might stop online trolls.</a:t>
            </a:r>
          </a:p>
          <a:p>
            <a:pPr marL="342900" indent="-342900">
              <a:lnSpc>
                <a:spcPct val="114000"/>
              </a:lnSpc>
              <a:buFont typeface="Arial" charset="0"/>
              <a:buChar char="•"/>
            </a:pPr>
            <a:r>
              <a:rPr lang="en-US" sz="2800" dirty="0">
                <a:latin typeface="+mj-lt"/>
              </a:rPr>
              <a:t>We could create places where people felt safe.</a:t>
            </a:r>
          </a:p>
          <a:p>
            <a:pPr marL="342900" indent="-342900">
              <a:lnSpc>
                <a:spcPct val="114000"/>
              </a:lnSpc>
              <a:buFont typeface="Arial" charset="0"/>
              <a:buChar char="•"/>
            </a:pPr>
            <a:r>
              <a:rPr lang="en-US" sz="2800" dirty="0">
                <a:latin typeface="+mj-lt"/>
              </a:rPr>
              <a:t>We could help people feel they are valued.</a:t>
            </a:r>
          </a:p>
          <a:p>
            <a:pPr marL="342900" indent="-342900">
              <a:buFont typeface="Arial" charset="0"/>
              <a:buChar char="•"/>
            </a:pPr>
            <a:r>
              <a:rPr lang="en-US" sz="3200" b="1" dirty="0">
                <a:latin typeface="+mj-lt"/>
              </a:rPr>
              <a:t>We could change humanity.</a:t>
            </a:r>
          </a:p>
          <a:p>
            <a:pPr marL="342900" indent="-342900">
              <a:buFont typeface="Arial" charset="0"/>
              <a:buChar char="•"/>
            </a:pPr>
            <a:endParaRPr lang="en-US" sz="2400" dirty="0">
              <a:latin typeface="+mj-lt"/>
            </a:endParaRPr>
          </a:p>
        </p:txBody>
      </p:sp>
      <p:pic>
        <p:nvPicPr>
          <p:cNvPr id="6" name="Picture 5" descr="A picture containing drawing&#10;&#10;Description automatically generated">
            <a:extLst>
              <a:ext uri="{FF2B5EF4-FFF2-40B4-BE49-F238E27FC236}">
                <a16:creationId xmlns:a16="http://schemas.microsoft.com/office/drawing/2014/main" id="{6ADA7743-4339-FB42-9F8F-FFF8418C03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74001" y="3070502"/>
            <a:ext cx="4008966" cy="1925210"/>
          </a:xfrm>
          <a:prstGeom prst="rect">
            <a:avLst/>
          </a:prstGeom>
        </p:spPr>
      </p:pic>
    </p:spTree>
    <p:extLst>
      <p:ext uri="{BB962C8B-B14F-4D97-AF65-F5344CB8AC3E}">
        <p14:creationId xmlns:p14="http://schemas.microsoft.com/office/powerpoint/2010/main" val="1267318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24894" y="1663738"/>
            <a:ext cx="5495852" cy="584775"/>
          </a:xfrm>
          <a:prstGeom prst="rect">
            <a:avLst/>
          </a:prstGeom>
          <a:noFill/>
          <a:ln>
            <a:noFill/>
          </a:ln>
        </p:spPr>
        <p:txBody>
          <a:bodyPr wrap="square" rtlCol="0">
            <a:spAutoFit/>
          </a:bodyPr>
          <a:lstStyle/>
          <a:p>
            <a:r>
              <a:rPr lang="en-US" sz="3200" b="1" dirty="0">
                <a:latin typeface="+mj-lt"/>
              </a:rPr>
              <a:t>What does the research show?</a:t>
            </a:r>
            <a:endParaRPr lang="en-US" sz="3200" b="1" dirty="0"/>
          </a:p>
        </p:txBody>
      </p:sp>
      <p:sp>
        <p:nvSpPr>
          <p:cNvPr id="3" name="TextBox 2"/>
          <p:cNvSpPr txBox="1"/>
          <p:nvPr/>
        </p:nvSpPr>
        <p:spPr>
          <a:xfrm>
            <a:off x="5283199" y="2321398"/>
            <a:ext cx="6453963" cy="3994107"/>
          </a:xfrm>
          <a:prstGeom prst="rect">
            <a:avLst/>
          </a:prstGeom>
          <a:noFill/>
        </p:spPr>
        <p:txBody>
          <a:bodyPr wrap="square" rtlCol="0">
            <a:spAutoFit/>
          </a:bodyPr>
          <a:lstStyle/>
          <a:p>
            <a:pPr>
              <a:lnSpc>
                <a:spcPct val="114000"/>
              </a:lnSpc>
            </a:pPr>
            <a:r>
              <a:rPr lang="en-US" sz="2800" dirty="0">
                <a:latin typeface="+mj-lt"/>
              </a:rPr>
              <a:t>New research from scientists at the University of British Columbia in Canada has shown that being kind can help us to:</a:t>
            </a:r>
          </a:p>
          <a:p>
            <a:pPr marL="457200" indent="-457200">
              <a:lnSpc>
                <a:spcPct val="114000"/>
              </a:lnSpc>
              <a:buFont typeface="Arial" charset="0"/>
              <a:buChar char="•"/>
            </a:pPr>
            <a:r>
              <a:rPr lang="en-US" sz="2800" dirty="0">
                <a:latin typeface="+mj-lt"/>
              </a:rPr>
              <a:t>feel less nervous</a:t>
            </a:r>
          </a:p>
          <a:p>
            <a:pPr marL="457200" indent="-457200">
              <a:lnSpc>
                <a:spcPct val="114000"/>
              </a:lnSpc>
              <a:buFont typeface="Arial" charset="0"/>
              <a:buChar char="•"/>
            </a:pPr>
            <a:r>
              <a:rPr lang="en-US" sz="2800" dirty="0">
                <a:latin typeface="+mj-lt"/>
              </a:rPr>
              <a:t>feel less anxious</a:t>
            </a:r>
          </a:p>
          <a:p>
            <a:pPr marL="457200" indent="-457200">
              <a:lnSpc>
                <a:spcPct val="114000"/>
              </a:lnSpc>
              <a:buFont typeface="Arial" charset="0"/>
              <a:buChar char="•"/>
            </a:pPr>
            <a:r>
              <a:rPr lang="en-US" sz="2800" dirty="0">
                <a:latin typeface="+mj-lt"/>
              </a:rPr>
              <a:t>feel more confident</a:t>
            </a:r>
          </a:p>
          <a:p>
            <a:pPr>
              <a:lnSpc>
                <a:spcPct val="114000"/>
              </a:lnSpc>
            </a:pPr>
            <a:r>
              <a:rPr lang="en-US" sz="2800" dirty="0">
                <a:latin typeface="+mj-lt"/>
              </a:rPr>
              <a:t>I</a:t>
            </a:r>
            <a:r>
              <a:rPr lang="en-US" sz="2800">
                <a:latin typeface="+mj-lt"/>
              </a:rPr>
              <a:t>n </a:t>
            </a:r>
            <a:r>
              <a:rPr lang="en-US" sz="2800" dirty="0">
                <a:latin typeface="+mj-lt"/>
              </a:rPr>
              <a:t>small ways, it reduces anxiety</a:t>
            </a:r>
          </a:p>
          <a:p>
            <a:pPr>
              <a:lnSpc>
                <a:spcPct val="114000"/>
              </a:lnSpc>
            </a:pPr>
            <a:endParaRPr lang="en-US" sz="2800" dirty="0">
              <a:latin typeface="+mj-lt"/>
            </a:endParaRPr>
          </a:p>
        </p:txBody>
      </p:sp>
      <p:sp>
        <p:nvSpPr>
          <p:cNvPr id="4" name="TextBox 3"/>
          <p:cNvSpPr txBox="1"/>
          <p:nvPr/>
        </p:nvSpPr>
        <p:spPr>
          <a:xfrm>
            <a:off x="-287867" y="6096002"/>
            <a:ext cx="6096000" cy="584775"/>
          </a:xfrm>
          <a:prstGeom prst="rect">
            <a:avLst/>
          </a:prstGeom>
          <a:noFill/>
          <a:ln>
            <a:noFill/>
          </a:ln>
        </p:spPr>
        <p:txBody>
          <a:bodyPr wrap="square" rtlCol="0">
            <a:spAutoFit/>
          </a:bodyPr>
          <a:lstStyle/>
          <a:p>
            <a:pPr algn="ctr"/>
            <a:r>
              <a:rPr lang="en-US" sz="3200" b="1" dirty="0">
                <a:solidFill>
                  <a:srgbClr val="FF8038"/>
                </a:solidFill>
              </a:rPr>
              <a:t>It helps us silence Kid Doubt</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5422" y="1001685"/>
            <a:ext cx="5720316" cy="5720316"/>
          </a:xfrm>
          <a:prstGeom prst="rect">
            <a:avLst/>
          </a:prstGeom>
        </p:spPr>
      </p:pic>
    </p:spTree>
    <p:extLst>
      <p:ext uri="{BB962C8B-B14F-4D97-AF65-F5344CB8AC3E}">
        <p14:creationId xmlns:p14="http://schemas.microsoft.com/office/powerpoint/2010/main" val="188147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293202"/>
            <a:ext cx="9126277" cy="584775"/>
          </a:xfrm>
          <a:prstGeom prst="rect">
            <a:avLst/>
          </a:prstGeom>
          <a:solidFill>
            <a:schemeClr val="bg2"/>
          </a:solidFill>
          <a:ln>
            <a:solidFill>
              <a:schemeClr val="tx1"/>
            </a:solidFill>
          </a:ln>
        </p:spPr>
        <p:txBody>
          <a:bodyPr wrap="square" rtlCol="0">
            <a:spAutoFit/>
          </a:bodyPr>
          <a:lstStyle/>
          <a:p>
            <a:pPr algn="ctr"/>
            <a:r>
              <a:rPr lang="en-US" sz="3200" dirty="0">
                <a:latin typeface="+mj-lt"/>
              </a:rPr>
              <a:t>The Kindness Challenge</a:t>
            </a:r>
          </a:p>
        </p:txBody>
      </p:sp>
      <p:sp>
        <p:nvSpPr>
          <p:cNvPr id="3" name="TextBox 2"/>
          <p:cNvSpPr txBox="1"/>
          <p:nvPr/>
        </p:nvSpPr>
        <p:spPr>
          <a:xfrm>
            <a:off x="1554124" y="1980766"/>
            <a:ext cx="8204791" cy="646331"/>
          </a:xfrm>
          <a:prstGeom prst="rect">
            <a:avLst/>
          </a:prstGeom>
          <a:noFill/>
        </p:spPr>
        <p:txBody>
          <a:bodyPr wrap="square" rtlCol="0">
            <a:spAutoFit/>
          </a:bodyPr>
          <a:lstStyle/>
          <a:p>
            <a:pPr algn="ctr"/>
            <a:r>
              <a:rPr lang="en-US" dirty="0">
                <a:latin typeface="+mj-lt"/>
              </a:rPr>
              <a:t>In your workbook, look at some of the kindness challenges you could have a go at. Answer the following questions.</a:t>
            </a:r>
          </a:p>
        </p:txBody>
      </p:sp>
      <p:sp>
        <p:nvSpPr>
          <p:cNvPr id="6" name="TextBox 5"/>
          <p:cNvSpPr txBox="1"/>
          <p:nvPr/>
        </p:nvSpPr>
        <p:spPr>
          <a:xfrm>
            <a:off x="700275" y="2845024"/>
            <a:ext cx="8463516" cy="1331390"/>
          </a:xfrm>
          <a:prstGeom prst="rect">
            <a:avLst/>
          </a:prstGeom>
          <a:noFill/>
        </p:spPr>
        <p:txBody>
          <a:bodyPr wrap="square" rtlCol="0">
            <a:spAutoFit/>
          </a:bodyPr>
          <a:lstStyle/>
          <a:p>
            <a:pPr marL="457200" indent="-457200">
              <a:lnSpc>
                <a:spcPct val="114000"/>
              </a:lnSpc>
              <a:buFont typeface="+mj-lt"/>
              <a:buAutoNum type="arabicPeriod"/>
            </a:pPr>
            <a:r>
              <a:rPr lang="en-US" sz="2400" dirty="0">
                <a:latin typeface="+mj-lt"/>
              </a:rPr>
              <a:t>Can you find some way to help out at home or at school?</a:t>
            </a:r>
          </a:p>
          <a:p>
            <a:pPr marL="457200" indent="-457200">
              <a:lnSpc>
                <a:spcPct val="114000"/>
              </a:lnSpc>
              <a:buFont typeface="+mj-lt"/>
              <a:buAutoNum type="arabicPeriod"/>
            </a:pPr>
            <a:r>
              <a:rPr lang="en-US" sz="2400" dirty="0">
                <a:latin typeface="+mj-lt"/>
              </a:rPr>
              <a:t>Can you make an extra effort to include someone in your plans?</a:t>
            </a:r>
          </a:p>
          <a:p>
            <a:pPr marL="457200" indent="-457200">
              <a:lnSpc>
                <a:spcPct val="114000"/>
              </a:lnSpc>
              <a:buFont typeface="+mj-lt"/>
              <a:buAutoNum type="arabicPeriod"/>
            </a:pPr>
            <a:r>
              <a:rPr lang="en-US" sz="2400" dirty="0">
                <a:latin typeface="+mj-lt"/>
              </a:rPr>
              <a:t>Can you say some positive things to someone who feels down?</a:t>
            </a:r>
          </a:p>
        </p:txBody>
      </p:sp>
      <p:sp>
        <p:nvSpPr>
          <p:cNvPr id="7" name="TextBox 6"/>
          <p:cNvSpPr txBox="1"/>
          <p:nvPr/>
        </p:nvSpPr>
        <p:spPr>
          <a:xfrm>
            <a:off x="4361612" y="4577432"/>
            <a:ext cx="7262431" cy="1569660"/>
          </a:xfrm>
          <a:prstGeom prst="rect">
            <a:avLst/>
          </a:prstGeom>
          <a:noFill/>
        </p:spPr>
        <p:txBody>
          <a:bodyPr wrap="square" rtlCol="0">
            <a:spAutoFit/>
          </a:bodyPr>
          <a:lstStyle/>
          <a:p>
            <a:pPr algn="r"/>
            <a:r>
              <a:rPr lang="en-US" sz="2400" dirty="0">
                <a:latin typeface="+mj-lt"/>
              </a:rPr>
              <a:t>Kindness makes us feel more in control of our own anxieties, boosts our good brain chemicals and makes us less afraid of meeting new people. It helps others feel good and helps us feel good about ourselves.</a:t>
            </a: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67340" y="4031665"/>
            <a:ext cx="2661193" cy="2661193"/>
          </a:xfrm>
          <a:prstGeom prst="rect">
            <a:avLst/>
          </a:prstGeom>
        </p:spPr>
      </p:pic>
    </p:spTree>
    <p:extLst>
      <p:ext uri="{BB962C8B-B14F-4D97-AF65-F5344CB8AC3E}">
        <p14:creationId xmlns:p14="http://schemas.microsoft.com/office/powerpoint/2010/main" val="1746550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A8812564-A769-8B4A-A33E-6808D28D203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67599" y="2330880"/>
            <a:ext cx="3949215" cy="2896141"/>
          </a:xfrm>
          <a:prstGeom prst="rect">
            <a:avLst/>
          </a:prstGeom>
        </p:spPr>
      </p:pic>
      <p:sp>
        <p:nvSpPr>
          <p:cNvPr id="6" name="TextBox 5"/>
          <p:cNvSpPr txBox="1"/>
          <p:nvPr/>
        </p:nvSpPr>
        <p:spPr>
          <a:xfrm>
            <a:off x="1026739" y="2193365"/>
            <a:ext cx="2334410" cy="830997"/>
          </a:xfrm>
          <a:prstGeom prst="rect">
            <a:avLst/>
          </a:prstGeom>
          <a:noFill/>
        </p:spPr>
        <p:txBody>
          <a:bodyPr wrap="square" rtlCol="0">
            <a:spAutoFit/>
          </a:bodyPr>
          <a:lstStyle/>
          <a:p>
            <a:r>
              <a:rPr lang="en-US" sz="4800" b="1" dirty="0">
                <a:solidFill>
                  <a:srgbClr val="FF8038"/>
                </a:solidFill>
              </a:rPr>
              <a:t>Real life </a:t>
            </a:r>
          </a:p>
        </p:txBody>
      </p:sp>
      <p:pic>
        <p:nvPicPr>
          <p:cNvPr id="3" name="Picture 2" descr="A picture containing person, indoor, person, sitting&#10;&#10;Description automatically generated">
            <a:hlinkClick r:id="rId3"/>
            <a:extLst>
              <a:ext uri="{FF2B5EF4-FFF2-40B4-BE49-F238E27FC236}">
                <a16:creationId xmlns:a16="http://schemas.microsoft.com/office/drawing/2014/main" id="{23C15ECE-992D-D74C-B8A7-5FC3E36D2FA5}"/>
              </a:ext>
            </a:extLst>
          </p:cNvPr>
          <p:cNvPicPr>
            <a:picLocks noChangeAspect="1"/>
          </p:cNvPicPr>
          <p:nvPr/>
        </p:nvPicPr>
        <p:blipFill>
          <a:blip r:embed="rId4"/>
          <a:stretch>
            <a:fillRect/>
          </a:stretch>
        </p:blipFill>
        <p:spPr>
          <a:xfrm>
            <a:off x="4116462" y="1422400"/>
            <a:ext cx="7693268" cy="4287520"/>
          </a:xfrm>
          <a:prstGeom prst="rect">
            <a:avLst/>
          </a:prstGeom>
        </p:spPr>
      </p:pic>
      <p:sp>
        <p:nvSpPr>
          <p:cNvPr id="7" name="TextBox 6">
            <a:extLst>
              <a:ext uri="{FF2B5EF4-FFF2-40B4-BE49-F238E27FC236}">
                <a16:creationId xmlns:a16="http://schemas.microsoft.com/office/drawing/2014/main" id="{CDBD0FBD-4548-3943-983B-FAE5264CE537}"/>
              </a:ext>
            </a:extLst>
          </p:cNvPr>
          <p:cNvSpPr txBox="1"/>
          <p:nvPr/>
        </p:nvSpPr>
        <p:spPr>
          <a:xfrm>
            <a:off x="4116462" y="5872480"/>
            <a:ext cx="7522577" cy="830997"/>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a Decent</a:t>
            </a:r>
          </a:p>
          <a:p>
            <a:pPr algn="ctr"/>
            <a:r>
              <a:rPr lang="en-US" sz="2400" i="1" dirty="0">
                <a:solidFill>
                  <a:schemeClr val="tx1">
                    <a:lumMod val="75000"/>
                    <a:lumOff val="25000"/>
                  </a:schemeClr>
                </a:solidFill>
                <a:latin typeface="+mj-lt"/>
              </a:rPr>
              <a:t>Gemma Oaten</a:t>
            </a:r>
          </a:p>
        </p:txBody>
      </p:sp>
      <p:pic>
        <p:nvPicPr>
          <p:cNvPr id="8" name="Picture 7" descr="A close up of a logo&#10;&#10;Description automatically generated">
            <a:hlinkClick r:id="rId3"/>
            <a:extLst>
              <a:ext uri="{FF2B5EF4-FFF2-40B4-BE49-F238E27FC236}">
                <a16:creationId xmlns:a16="http://schemas.microsoft.com/office/drawing/2014/main" id="{5CC8C1B8-3B53-0846-B271-CB58641E3D5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34887" y="2133106"/>
            <a:ext cx="2324100" cy="2654300"/>
          </a:xfrm>
          <a:prstGeom prst="rect">
            <a:avLst/>
          </a:prstGeom>
        </p:spPr>
      </p:pic>
    </p:spTree>
    <p:extLst>
      <p:ext uri="{BB962C8B-B14F-4D97-AF65-F5344CB8AC3E}">
        <p14:creationId xmlns:p14="http://schemas.microsoft.com/office/powerpoint/2010/main" val="1570798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22BDA7-9C24-EC46-B68C-A5F6F98C8961}"/>
              </a:ext>
            </a:extLst>
          </p:cNvPr>
          <p:cNvSpPr/>
          <p:nvPr/>
        </p:nvSpPr>
        <p:spPr>
          <a:xfrm>
            <a:off x="4741302" y="3660476"/>
            <a:ext cx="2709395" cy="261610"/>
          </a:xfrm>
          <a:prstGeom prst="rect">
            <a:avLst/>
          </a:prstGeom>
        </p:spPr>
        <p:txBody>
          <a:bodyPr wrap="none">
            <a:spAutoFit/>
          </a:bodyPr>
          <a:lstStyle/>
          <a:p>
            <a:pPr lvl="0" algn="ctr">
              <a:defRPr/>
            </a:pPr>
            <a:r>
              <a:rPr lang="en-GB" sz="1100" b="1" dirty="0">
                <a:latin typeface="Calibri" panose="020F0502020204030204" pitchFamily="34" charset="0"/>
                <a:cs typeface="Calibri" panose="020F0502020204030204" pitchFamily="34" charset="0"/>
              </a:rPr>
              <a:t>© 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3EC8939-60FF-534A-95E4-94A9D85C9B8F}"/>
              </a:ext>
            </a:extLst>
          </p:cNvPr>
          <p:cNvSpPr txBox="1"/>
          <p:nvPr/>
        </p:nvSpPr>
        <p:spPr>
          <a:xfrm>
            <a:off x="2944978" y="4066590"/>
            <a:ext cx="6576094" cy="1988237"/>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r>
              <a:rPr lang="en-GB" sz="1000" dirty="0">
                <a:solidFill>
                  <a:srgbClr val="222222"/>
                </a:solidFill>
                <a:latin typeface="Calibri" panose="020F0502020204030204" pitchFamily="34" charset="0"/>
                <a:cs typeface="Calibri" panose="020F0502020204030204" pitchFamily="34" charset="0"/>
              </a:rPr>
              <a:t>This resource may be shared with any school in its current form, and parts thereof, to enhance your work with students.  All opinions and contributions are those of the authors. The contents of this resource are not connected with, or endorsed by, any other company, organisation or institution. </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Hachette UK own 'Dare to Be You' by Matthew Syed, which may be purchased by individuals and schools, should they wish to do so to enhance these resources for students. Illustrations copyright © Toby Triumph. </a:t>
            </a:r>
          </a:p>
          <a:p>
            <a:r>
              <a:rPr lang="en-GB" sz="1000" dirty="0">
                <a:solidFill>
                  <a:srgbClr val="222222"/>
                </a:solidFill>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8485918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10321</TotalTime>
  <Words>929</Words>
  <Application>Microsoft Macintosh PowerPoint</Application>
  <PresentationFormat>Widescreen</PresentationFormat>
  <Paragraphs>95</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Session 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Davies</dc:creator>
  <cp:lastModifiedBy>Katie Davies</cp:lastModifiedBy>
  <cp:revision>176</cp:revision>
  <dcterms:created xsi:type="dcterms:W3CDTF">2020-06-22T13:49:07Z</dcterms:created>
  <dcterms:modified xsi:type="dcterms:W3CDTF">2020-07-17T09:03:36Z</dcterms:modified>
</cp:coreProperties>
</file>