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61" r:id="rId3"/>
    <p:sldId id="274" r:id="rId4"/>
    <p:sldId id="273" r:id="rId5"/>
    <p:sldId id="276" r:id="rId6"/>
    <p:sldId id="281" r:id="rId7"/>
    <p:sldId id="279" r:id="rId8"/>
    <p:sldId id="280" r:id="rId9"/>
    <p:sldId id="278" r:id="rId10"/>
    <p:sldId id="282" r:id="rId11"/>
    <p:sldId id="298" r:id="rId12"/>
    <p:sldId id="283" r:id="rId13"/>
    <p:sldId id="284" r:id="rId14"/>
    <p:sldId id="285" r:id="rId15"/>
    <p:sldId id="270" r:id="rId16"/>
    <p:sldId id="28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0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316"/>
    <p:restoredTop sz="93017"/>
  </p:normalViewPr>
  <p:slideViewPr>
    <p:cSldViewPr snapToGrid="0" snapToObjects="1">
      <p:cViewPr varScale="1">
        <p:scale>
          <a:sx n="85" d="100"/>
          <a:sy n="85" d="100"/>
        </p:scale>
        <p:origin x="456"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708E18-7EBA-1844-B954-BA221F29267F}" type="datetimeFigureOut">
              <a:rPr lang="en-US" smtClean="0"/>
              <a:t>7/17/20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EE40C8-A820-474D-AE2A-64569B25CF4C}" type="slidenum">
              <a:rPr lang="en-US" smtClean="0"/>
              <a:t>‹#›</a:t>
            </a:fld>
            <a:endParaRPr lang="en-US"/>
          </a:p>
        </p:txBody>
      </p:sp>
    </p:spTree>
    <p:extLst>
      <p:ext uri="{BB962C8B-B14F-4D97-AF65-F5344CB8AC3E}">
        <p14:creationId xmlns:p14="http://schemas.microsoft.com/office/powerpoint/2010/main" val="2108602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CAF61-A58A-764B-B651-A736B9AB208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310CC91-7079-8C43-8943-32F010ACBA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35DDEF9-32F2-FC43-A06A-E57EF7ADE070}"/>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BDCC6C45-F8A3-6F43-A1D7-2BE8CFCF40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5FE35-63D7-DB42-9797-C51BA41B812E}"/>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281630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7A738-4F03-AC4C-93DB-85E32062C23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DC662DD-CFBD-204C-BDA7-BD463B4E826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FA7E7BD-B7B6-1D40-B873-6DDA782A1B79}"/>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B09D2503-17B9-564F-9290-E07BA4B23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66F43D-D6C2-AD48-807C-FEF1CC03FB1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556525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E80F-4A73-DA48-9E29-E262A6D0A78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3A102D2-DBF8-E44C-BA3B-E28B5A3434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AED13A0-5999-CB43-BF23-AACF56A3A0BF}"/>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05037A30-FCE4-9648-9AFF-6F3B185EE7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B48323-313B-7941-8778-EEA80E9F49C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943800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51B21-BB6B-314B-8798-A266C8F5ABF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D034722-1BA9-1441-BCEF-98A7E0A9828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13CBA2D-CB28-354C-BC4A-56C8193D03A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3AEE626-3756-7E4A-9149-E34F9DDD5021}"/>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32619501-3B0D-5A42-9642-BCD070E277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AEFC23-808C-F249-B437-F1F50581BCA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817884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0AC62-2BE3-7744-A89B-B01D4808D5A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FDB22D7-749A-9C45-A1AF-2F746D248E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0E3F3DE-FC3B-6341-B805-0BF2C061C80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8020744-9E7F-0D47-8363-D458D6273C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D3ACE82-09D9-F241-AB29-CBBB92C81FE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9610D83-D5D5-3343-BA92-1F52720FDB28}"/>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8" name="Footer Placeholder 7">
            <a:extLst>
              <a:ext uri="{FF2B5EF4-FFF2-40B4-BE49-F238E27FC236}">
                <a16:creationId xmlns:a16="http://schemas.microsoft.com/office/drawing/2014/main" id="{6C7A2070-BD35-1C49-A63C-C7C6B007BE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0C5E3F-2861-7747-9B17-EAA6A7086CB0}"/>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72480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10D99-37C2-7B4F-A539-0050580CC75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BF46254-FFE6-764B-9C77-E1866E18D7AA}"/>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4" name="Footer Placeholder 3">
            <a:extLst>
              <a:ext uri="{FF2B5EF4-FFF2-40B4-BE49-F238E27FC236}">
                <a16:creationId xmlns:a16="http://schemas.microsoft.com/office/drawing/2014/main" id="{0700BA4F-A746-9242-880C-A5675B92A9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84391C-93B7-F14C-B882-6DC2EE89697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86452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C88C8A-891F-9440-83EC-A89B497ECF6B}"/>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3" name="Footer Placeholder 2">
            <a:extLst>
              <a:ext uri="{FF2B5EF4-FFF2-40B4-BE49-F238E27FC236}">
                <a16:creationId xmlns:a16="http://schemas.microsoft.com/office/drawing/2014/main" id="{23D5030D-CD90-D642-B0D8-E55B27B279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6BCAAC-299B-6D4B-AF7F-4B869946D994}"/>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496260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AE1CB-2E58-4A4A-B214-50EBAD37485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7860B5F-B38D-BB43-AB23-E7E66058C2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B88B2B7-460F-5440-A612-421CD6009F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037CABE-2061-FE44-89FE-4575FC92E324}"/>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7C4B78B8-4A32-C547-98A6-AEFC62A179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7188DB-2E8B-6042-A8B5-FAAD6398833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755771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EF106-C34E-154E-95D6-6C90E6D33A6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845E41-A502-5E43-950B-B8E364C44D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CDBCBF-108D-9742-8118-C6E45C3F9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761D1C5-96D0-8C47-B317-AAA38C1A0E1D}"/>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F6959128-C866-BE49-A946-EF6C017F56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677291-3069-D94E-BF80-4122F67FCC45}"/>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592479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3BCD4-35A3-C64A-A07F-CEC16A4D335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D71C15D-B81B-9C47-B9F1-046FA0B35FF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49E4084-E0D8-8D42-B7E0-A54958A35AE3}"/>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2F4D9A99-BED9-8741-9119-227F16EBA3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FFEC05-4E17-DB48-B0CC-11DFEE0CB398}"/>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689799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869A3D-79E4-5F42-B804-7761FE8E092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0F64A90-21E4-5F49-BB67-18163C5AC63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55A868F-BB70-7A40-82AB-A61881742906}"/>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C0877711-F3EF-4B4D-A39F-54387BFFA4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43E51-B012-BB45-8E11-A078A0721D4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538045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66A640-B629-A14B-B7AD-E95175DD37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4B7069C-47A1-7646-A175-E95C45B06B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70D5C70-7D5E-794B-A096-01CFE30D2C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3235DEF2-B0B4-B340-8A24-6A14E7ED89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CA1E80-BD43-0A43-8A56-BA9ED5170D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A1C77D-5BD0-764F-8726-834B681B3D18}" type="slidenum">
              <a:rPr lang="en-US" smtClean="0"/>
              <a:t>‹#›</a:t>
            </a:fld>
            <a:endParaRPr lang="en-US"/>
          </a:p>
        </p:txBody>
      </p:sp>
      <p:pic>
        <p:nvPicPr>
          <p:cNvPr id="9" name="Picture 8" descr="A screenshot of a cell phone&#10;&#10;Description automatically generated">
            <a:extLst>
              <a:ext uri="{FF2B5EF4-FFF2-40B4-BE49-F238E27FC236}">
                <a16:creationId xmlns:a16="http://schemas.microsoft.com/office/drawing/2014/main" id="{EA847C6C-3E12-4485-92AF-D34EDCD7AC31}"/>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01339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hyperlink" Target="https://vimeo.com/438880882/18eafc79d1" TargetMode="External"/><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vimeo.com/438890376/4b68164d6f" TargetMode="External"/><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vimeo.com/438659701/4352d682e5"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E4530-9F38-9C42-A308-E3BFB85AB218}"/>
              </a:ext>
            </a:extLst>
          </p:cNvPr>
          <p:cNvSpPr>
            <a:spLocks noGrp="1"/>
          </p:cNvSpPr>
          <p:nvPr>
            <p:ph type="ctrTitle"/>
          </p:nvPr>
        </p:nvSpPr>
        <p:spPr>
          <a:xfrm>
            <a:off x="1901636" y="3998534"/>
            <a:ext cx="7652273" cy="1341138"/>
          </a:xfrm>
        </p:spPr>
        <p:txBody>
          <a:bodyPr/>
          <a:lstStyle/>
          <a:p>
            <a:r>
              <a:rPr lang="en-US" b="1" dirty="0">
                <a:solidFill>
                  <a:schemeClr val="tx1">
                    <a:lumMod val="75000"/>
                    <a:lumOff val="25000"/>
                  </a:schemeClr>
                </a:solidFill>
              </a:rPr>
              <a:t>Session 8</a:t>
            </a:r>
          </a:p>
        </p:txBody>
      </p:sp>
      <p:sp>
        <p:nvSpPr>
          <p:cNvPr id="6" name="Title 1">
            <a:extLst>
              <a:ext uri="{FF2B5EF4-FFF2-40B4-BE49-F238E27FC236}">
                <a16:creationId xmlns:a16="http://schemas.microsoft.com/office/drawing/2014/main" id="{69FE4530-9F38-9C42-A308-E3BFB85AB218}"/>
              </a:ext>
            </a:extLst>
          </p:cNvPr>
          <p:cNvSpPr txBox="1">
            <a:spLocks/>
          </p:cNvSpPr>
          <p:nvPr/>
        </p:nvSpPr>
        <p:spPr>
          <a:xfrm>
            <a:off x="1901636" y="4842921"/>
            <a:ext cx="7652273" cy="13411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rgbClr val="FF8039"/>
                </a:solidFill>
              </a:rPr>
              <a:t>Be a Do-</a:t>
            </a:r>
            <a:r>
              <a:rPr lang="en-US" b="1" dirty="0" err="1">
                <a:solidFill>
                  <a:srgbClr val="FF8039"/>
                </a:solidFill>
              </a:rPr>
              <a:t>er</a:t>
            </a:r>
            <a:endParaRPr lang="en-US" b="1" dirty="0">
              <a:solidFill>
                <a:srgbClr val="FF8039"/>
              </a:solidFill>
            </a:endParaRPr>
          </a:p>
        </p:txBody>
      </p:sp>
      <p:pic>
        <p:nvPicPr>
          <p:cNvPr id="4" name="Picture 3" descr="A picture containing drawing, plate&#10;&#10;Description automatically generated">
            <a:extLst>
              <a:ext uri="{FF2B5EF4-FFF2-40B4-BE49-F238E27FC236}">
                <a16:creationId xmlns:a16="http://schemas.microsoft.com/office/drawing/2014/main" id="{7A88C818-6DC1-4956-A7DD-FA423C2482D1}"/>
              </a:ext>
            </a:extLst>
          </p:cNvPr>
          <p:cNvPicPr>
            <a:picLocks noChangeAspect="1"/>
          </p:cNvPicPr>
          <p:nvPr/>
        </p:nvPicPr>
        <p:blipFill>
          <a:blip r:embed="rId2"/>
          <a:stretch>
            <a:fillRect/>
          </a:stretch>
        </p:blipFill>
        <p:spPr>
          <a:xfrm>
            <a:off x="3527919" y="2117299"/>
            <a:ext cx="4399705" cy="2073696"/>
          </a:xfrm>
          <a:prstGeom prst="rect">
            <a:avLst/>
          </a:prstGeom>
        </p:spPr>
      </p:pic>
      <p:pic>
        <p:nvPicPr>
          <p:cNvPr id="7" name="Picture 6">
            <a:extLst>
              <a:ext uri="{FF2B5EF4-FFF2-40B4-BE49-F238E27FC236}">
                <a16:creationId xmlns:a16="http://schemas.microsoft.com/office/drawing/2014/main" id="{BDFDCDF6-604E-FA4B-B1F0-05C8D2D521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998906">
            <a:off x="765936" y="4542062"/>
            <a:ext cx="1345532" cy="1938919"/>
          </a:xfrm>
          <a:prstGeom prst="rect">
            <a:avLst/>
          </a:prstGeom>
          <a:ln>
            <a:solidFill>
              <a:schemeClr val="tx1"/>
            </a:solidFill>
          </a:ln>
        </p:spPr>
      </p:pic>
    </p:spTree>
    <p:extLst>
      <p:ext uri="{BB962C8B-B14F-4D97-AF65-F5344CB8AC3E}">
        <p14:creationId xmlns:p14="http://schemas.microsoft.com/office/powerpoint/2010/main" val="4038200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00357" y="2196686"/>
            <a:ext cx="7008021" cy="2920223"/>
          </a:xfrm>
          <a:prstGeom prst="rect">
            <a:avLst/>
          </a:prstGeom>
          <a:noFill/>
        </p:spPr>
        <p:txBody>
          <a:bodyPr wrap="square" rtlCol="0">
            <a:spAutoFit/>
          </a:bodyPr>
          <a:lstStyle/>
          <a:p>
            <a:r>
              <a:rPr lang="en-US" sz="3200" dirty="0">
                <a:latin typeface="+mj-lt"/>
              </a:rPr>
              <a:t>In the last session we looked at:</a:t>
            </a:r>
          </a:p>
          <a:p>
            <a:endParaRPr lang="en-US" sz="3200" b="1" dirty="0">
              <a:latin typeface="+mj-lt"/>
            </a:endParaRPr>
          </a:p>
          <a:p>
            <a:pPr marL="342900" indent="-342900">
              <a:lnSpc>
                <a:spcPct val="114000"/>
              </a:lnSpc>
              <a:buFont typeface="Arial" charset="0"/>
              <a:buChar char="•"/>
            </a:pPr>
            <a:r>
              <a:rPr lang="en-US" sz="2800" dirty="0">
                <a:latin typeface="+mj-lt"/>
              </a:rPr>
              <a:t>Why being curious is important</a:t>
            </a:r>
          </a:p>
          <a:p>
            <a:pPr marL="342900" indent="-342900">
              <a:lnSpc>
                <a:spcPct val="114000"/>
              </a:lnSpc>
              <a:buFont typeface="Arial" charset="0"/>
              <a:buChar char="•"/>
            </a:pPr>
            <a:r>
              <a:rPr lang="en-US" sz="2800" dirty="0">
                <a:latin typeface="+mj-lt"/>
              </a:rPr>
              <a:t>How change is part of all our lives</a:t>
            </a:r>
          </a:p>
          <a:p>
            <a:pPr marL="342900" indent="-342900">
              <a:lnSpc>
                <a:spcPct val="114000"/>
              </a:lnSpc>
              <a:buFont typeface="Arial" charset="0"/>
              <a:buChar char="•"/>
            </a:pPr>
            <a:r>
              <a:rPr lang="en-US" sz="2800" dirty="0">
                <a:latin typeface="+mj-lt"/>
              </a:rPr>
              <a:t>Why asking questions is so important</a:t>
            </a:r>
          </a:p>
          <a:p>
            <a:endParaRPr lang="en-US" sz="2400" dirty="0">
              <a:latin typeface="+mj-lt"/>
            </a:endParaRPr>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36477" y="1896882"/>
            <a:ext cx="2875875" cy="4144153"/>
          </a:xfrm>
          <a:prstGeom prst="rect">
            <a:avLst/>
          </a:prstGeom>
          <a:ln>
            <a:solidFill>
              <a:schemeClr val="tx1"/>
            </a:solidFill>
          </a:ln>
        </p:spPr>
      </p:pic>
    </p:spTree>
    <p:extLst>
      <p:ext uri="{BB962C8B-B14F-4D97-AF65-F5344CB8AC3E}">
        <p14:creationId xmlns:p14="http://schemas.microsoft.com/office/powerpoint/2010/main" val="1576820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49852" y="1405272"/>
            <a:ext cx="9940069" cy="584775"/>
          </a:xfrm>
          <a:prstGeom prst="rect">
            <a:avLst/>
          </a:prstGeom>
          <a:noFill/>
          <a:ln>
            <a:noFill/>
          </a:ln>
        </p:spPr>
        <p:txBody>
          <a:bodyPr wrap="square" rtlCol="0">
            <a:spAutoFit/>
          </a:bodyPr>
          <a:lstStyle/>
          <a:p>
            <a:r>
              <a:rPr lang="en-US" sz="3200" dirty="0">
                <a:latin typeface="+mj-lt"/>
              </a:rPr>
              <a:t>Today we have three people to help us explore ‘Be a Do-</a:t>
            </a:r>
            <a:r>
              <a:rPr lang="en-US" sz="3200" dirty="0" err="1">
                <a:latin typeface="+mj-lt"/>
              </a:rPr>
              <a:t>er</a:t>
            </a:r>
            <a:r>
              <a:rPr lang="en-US" sz="3200" dirty="0">
                <a:latin typeface="+mj-lt"/>
              </a:rPr>
              <a:t>’.</a:t>
            </a:r>
          </a:p>
        </p:txBody>
      </p:sp>
      <p:sp>
        <p:nvSpPr>
          <p:cNvPr id="9" name="TextBox 8"/>
          <p:cNvSpPr txBox="1"/>
          <p:nvPr/>
        </p:nvSpPr>
        <p:spPr>
          <a:xfrm>
            <a:off x="3351951" y="3549762"/>
            <a:ext cx="1538343" cy="830997"/>
          </a:xfrm>
          <a:prstGeom prst="rect">
            <a:avLst/>
          </a:prstGeom>
          <a:noFill/>
        </p:spPr>
        <p:txBody>
          <a:bodyPr wrap="square" rtlCol="0">
            <a:spAutoFit/>
          </a:bodyPr>
          <a:lstStyle/>
          <a:p>
            <a:r>
              <a:rPr lang="en-US" sz="4800" dirty="0">
                <a:latin typeface="+mj-lt"/>
              </a:rPr>
              <a:t>and</a:t>
            </a:r>
            <a:r>
              <a:rPr lang="mr-IN" sz="4800" dirty="0">
                <a:latin typeface="+mj-lt"/>
              </a:rPr>
              <a:t>…</a:t>
            </a:r>
            <a:endParaRPr lang="en-US" sz="4800" dirty="0">
              <a:latin typeface="+mj-lt"/>
            </a:endParaRPr>
          </a:p>
        </p:txBody>
      </p:sp>
      <p:sp>
        <p:nvSpPr>
          <p:cNvPr id="44" name="TextBox 43">
            <a:extLst>
              <a:ext uri="{FF2B5EF4-FFF2-40B4-BE49-F238E27FC236}">
                <a16:creationId xmlns:a16="http://schemas.microsoft.com/office/drawing/2014/main" id="{18786745-C2A7-1B42-82AF-4FBBA32F8DC3}"/>
              </a:ext>
            </a:extLst>
          </p:cNvPr>
          <p:cNvSpPr txBox="1"/>
          <p:nvPr/>
        </p:nvSpPr>
        <p:spPr>
          <a:xfrm>
            <a:off x="915322" y="5450051"/>
            <a:ext cx="2568577" cy="830997"/>
          </a:xfrm>
          <a:prstGeom prst="rect">
            <a:avLst/>
          </a:prstGeom>
          <a:noFill/>
        </p:spPr>
        <p:txBody>
          <a:bodyPr wrap="square" rtlCol="0">
            <a:spAutoFit/>
          </a:bodyPr>
          <a:lstStyle/>
          <a:p>
            <a:pPr algn="ctr"/>
            <a:r>
              <a:rPr lang="en-US" sz="1600" dirty="0">
                <a:solidFill>
                  <a:schemeClr val="tx1">
                    <a:lumMod val="75000"/>
                    <a:lumOff val="25000"/>
                  </a:schemeClr>
                </a:solidFill>
              </a:rPr>
              <a:t>Matthew Syed Author and Broadcaster, Author of ‘Dare to be You’</a:t>
            </a:r>
          </a:p>
        </p:txBody>
      </p:sp>
      <p:pic>
        <p:nvPicPr>
          <p:cNvPr id="12" name="Picture 11" descr="A person who is smiling and looking at the camera&#10;&#10;Description automatically generated">
            <a:extLst>
              <a:ext uri="{FF2B5EF4-FFF2-40B4-BE49-F238E27FC236}">
                <a16:creationId xmlns:a16="http://schemas.microsoft.com/office/drawing/2014/main" id="{A9ADF40A-1AC3-6047-B9CF-01E612CB3F86}"/>
              </a:ext>
            </a:extLst>
          </p:cNvPr>
          <p:cNvPicPr>
            <a:picLocks noChangeAspect="1"/>
          </p:cNvPicPr>
          <p:nvPr/>
        </p:nvPicPr>
        <p:blipFill rotWithShape="1">
          <a:blip r:embed="rId2"/>
          <a:srcRect l="21703" t="566" r="19322" b="-1"/>
          <a:stretch/>
        </p:blipFill>
        <p:spPr>
          <a:xfrm>
            <a:off x="5052357" y="2839407"/>
            <a:ext cx="2087286" cy="2345055"/>
          </a:xfrm>
          <a:prstGeom prst="rect">
            <a:avLst/>
          </a:prstGeom>
        </p:spPr>
      </p:pic>
      <p:sp>
        <p:nvSpPr>
          <p:cNvPr id="13" name="TextBox 12">
            <a:extLst>
              <a:ext uri="{FF2B5EF4-FFF2-40B4-BE49-F238E27FC236}">
                <a16:creationId xmlns:a16="http://schemas.microsoft.com/office/drawing/2014/main" id="{498F36E6-E0AA-F44E-B004-CA48FD90C8E9}"/>
              </a:ext>
            </a:extLst>
          </p:cNvPr>
          <p:cNvSpPr txBox="1"/>
          <p:nvPr/>
        </p:nvSpPr>
        <p:spPr>
          <a:xfrm>
            <a:off x="7301706" y="3549762"/>
            <a:ext cx="1538343" cy="830997"/>
          </a:xfrm>
          <a:prstGeom prst="rect">
            <a:avLst/>
          </a:prstGeom>
          <a:noFill/>
        </p:spPr>
        <p:txBody>
          <a:bodyPr wrap="square" rtlCol="0">
            <a:spAutoFit/>
          </a:bodyPr>
          <a:lstStyle/>
          <a:p>
            <a:r>
              <a:rPr lang="en-US" sz="4800" dirty="0">
                <a:latin typeface="+mj-lt"/>
              </a:rPr>
              <a:t>and</a:t>
            </a:r>
            <a:r>
              <a:rPr lang="mr-IN" sz="4800" dirty="0">
                <a:latin typeface="+mj-lt"/>
              </a:rPr>
              <a:t>…</a:t>
            </a:r>
            <a:endParaRPr lang="en-US" sz="4800" dirty="0">
              <a:latin typeface="+mj-lt"/>
            </a:endParaRPr>
          </a:p>
        </p:txBody>
      </p:sp>
      <p:sp>
        <p:nvSpPr>
          <p:cNvPr id="14" name="TextBox 13">
            <a:extLst>
              <a:ext uri="{FF2B5EF4-FFF2-40B4-BE49-F238E27FC236}">
                <a16:creationId xmlns:a16="http://schemas.microsoft.com/office/drawing/2014/main" id="{3E3F2EF1-1B5F-2E46-8583-E755A06DE8C0}"/>
              </a:ext>
            </a:extLst>
          </p:cNvPr>
          <p:cNvSpPr txBox="1"/>
          <p:nvPr/>
        </p:nvSpPr>
        <p:spPr>
          <a:xfrm>
            <a:off x="5429581" y="5424460"/>
            <a:ext cx="1690576" cy="830997"/>
          </a:xfrm>
          <a:prstGeom prst="rect">
            <a:avLst/>
          </a:prstGeom>
          <a:noFill/>
        </p:spPr>
        <p:txBody>
          <a:bodyPr wrap="square" rtlCol="0">
            <a:spAutoFit/>
          </a:bodyPr>
          <a:lstStyle/>
          <a:p>
            <a:pPr algn="ctr"/>
            <a:r>
              <a:rPr lang="en-US" sz="1600" dirty="0">
                <a:solidFill>
                  <a:schemeClr val="tx1">
                    <a:lumMod val="75000"/>
                    <a:lumOff val="25000"/>
                  </a:schemeClr>
                </a:solidFill>
              </a:rPr>
              <a:t>Kathy Weeks</a:t>
            </a:r>
          </a:p>
          <a:p>
            <a:pPr algn="ctr"/>
            <a:r>
              <a:rPr lang="en-US" sz="1600" dirty="0">
                <a:solidFill>
                  <a:schemeClr val="tx1">
                    <a:lumMod val="75000"/>
                    <a:lumOff val="25000"/>
                  </a:schemeClr>
                </a:solidFill>
              </a:rPr>
              <a:t>‘Dare to Be You’ Team</a:t>
            </a:r>
          </a:p>
        </p:txBody>
      </p:sp>
      <p:pic>
        <p:nvPicPr>
          <p:cNvPr id="15" name="Picture 14" descr="A group of people standing in front of a body of water&#10;&#10;Description automatically generated">
            <a:extLst>
              <a:ext uri="{FF2B5EF4-FFF2-40B4-BE49-F238E27FC236}">
                <a16:creationId xmlns:a16="http://schemas.microsoft.com/office/drawing/2014/main" id="{192F251D-1A6C-3242-9138-EF3A3AD07750}"/>
              </a:ext>
            </a:extLst>
          </p:cNvPr>
          <p:cNvPicPr>
            <a:picLocks noChangeAspect="1"/>
          </p:cNvPicPr>
          <p:nvPr/>
        </p:nvPicPr>
        <p:blipFill rotWithShape="1">
          <a:blip r:embed="rId3"/>
          <a:srcRect l="42227" t="17681" r="35514" b="55026"/>
          <a:stretch/>
        </p:blipFill>
        <p:spPr>
          <a:xfrm>
            <a:off x="8967251" y="2558401"/>
            <a:ext cx="2113586" cy="2699031"/>
          </a:xfrm>
          <a:prstGeom prst="rect">
            <a:avLst/>
          </a:prstGeom>
        </p:spPr>
      </p:pic>
      <p:sp>
        <p:nvSpPr>
          <p:cNvPr id="16" name="TextBox 15">
            <a:extLst>
              <a:ext uri="{FF2B5EF4-FFF2-40B4-BE49-F238E27FC236}">
                <a16:creationId xmlns:a16="http://schemas.microsoft.com/office/drawing/2014/main" id="{82C4E6E1-367E-7E43-8CFC-7FF390213720}"/>
              </a:ext>
            </a:extLst>
          </p:cNvPr>
          <p:cNvSpPr txBox="1"/>
          <p:nvPr/>
        </p:nvSpPr>
        <p:spPr>
          <a:xfrm>
            <a:off x="9178756" y="5450051"/>
            <a:ext cx="1690576" cy="830997"/>
          </a:xfrm>
          <a:prstGeom prst="rect">
            <a:avLst/>
          </a:prstGeom>
          <a:noFill/>
        </p:spPr>
        <p:txBody>
          <a:bodyPr wrap="square" rtlCol="0">
            <a:spAutoFit/>
          </a:bodyPr>
          <a:lstStyle/>
          <a:p>
            <a:pPr algn="ctr"/>
            <a:r>
              <a:rPr lang="en-US" sz="1600" dirty="0">
                <a:solidFill>
                  <a:schemeClr val="tx1">
                    <a:lumMod val="75000"/>
                    <a:lumOff val="25000"/>
                  </a:schemeClr>
                </a:solidFill>
              </a:rPr>
              <a:t>Cameron Parker</a:t>
            </a:r>
          </a:p>
          <a:p>
            <a:pPr algn="ctr"/>
            <a:r>
              <a:rPr lang="en-US" sz="1600" dirty="0">
                <a:solidFill>
                  <a:schemeClr val="tx1">
                    <a:lumMod val="75000"/>
                    <a:lumOff val="25000"/>
                  </a:schemeClr>
                </a:solidFill>
              </a:rPr>
              <a:t>Motivational speaker</a:t>
            </a:r>
          </a:p>
        </p:txBody>
      </p:sp>
      <p:pic>
        <p:nvPicPr>
          <p:cNvPr id="17" name="Picture 16" descr="A person wearing a suit and tie&#10;&#10;Description automatically generated">
            <a:extLst>
              <a:ext uri="{FF2B5EF4-FFF2-40B4-BE49-F238E27FC236}">
                <a16:creationId xmlns:a16="http://schemas.microsoft.com/office/drawing/2014/main" id="{3A4E5920-7717-E74B-8816-5DB0CB85D105}"/>
              </a:ext>
            </a:extLst>
          </p:cNvPr>
          <p:cNvPicPr>
            <a:picLocks noChangeAspect="1"/>
          </p:cNvPicPr>
          <p:nvPr/>
        </p:nvPicPr>
        <p:blipFill>
          <a:blip r:embed="rId4"/>
          <a:stretch>
            <a:fillRect/>
          </a:stretch>
        </p:blipFill>
        <p:spPr>
          <a:xfrm>
            <a:off x="1298630" y="2662418"/>
            <a:ext cx="1799354" cy="2699031"/>
          </a:xfrm>
          <a:prstGeom prst="rect">
            <a:avLst/>
          </a:prstGeom>
        </p:spPr>
      </p:pic>
    </p:spTree>
    <p:extLst>
      <p:ext uri="{BB962C8B-B14F-4D97-AF65-F5344CB8AC3E}">
        <p14:creationId xmlns:p14="http://schemas.microsoft.com/office/powerpoint/2010/main" val="3424805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9094" y="1599027"/>
            <a:ext cx="7261414" cy="584775"/>
          </a:xfrm>
          <a:prstGeom prst="rect">
            <a:avLst/>
          </a:prstGeom>
          <a:noFill/>
          <a:ln>
            <a:noFill/>
          </a:ln>
        </p:spPr>
        <p:txBody>
          <a:bodyPr wrap="square" rtlCol="0">
            <a:spAutoFit/>
          </a:bodyPr>
          <a:lstStyle/>
          <a:p>
            <a:r>
              <a:rPr lang="en-US" sz="3200" dirty="0">
                <a:latin typeface="+mj-lt"/>
              </a:rPr>
              <a:t>Today we are looking at ‘Be a Do-</a:t>
            </a:r>
            <a:r>
              <a:rPr lang="en-US" sz="3200" dirty="0" err="1">
                <a:latin typeface="+mj-lt"/>
              </a:rPr>
              <a:t>er</a:t>
            </a:r>
            <a:r>
              <a:rPr lang="en-US" sz="3200" dirty="0">
                <a:latin typeface="+mj-lt"/>
              </a:rPr>
              <a:t>’.</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094" y="4237139"/>
            <a:ext cx="1554199" cy="2239610"/>
          </a:xfrm>
          <a:prstGeom prst="rect">
            <a:avLst/>
          </a:prstGeom>
          <a:ln>
            <a:solidFill>
              <a:schemeClr val="tx1"/>
            </a:solidFill>
          </a:ln>
        </p:spPr>
      </p:pic>
      <p:sp>
        <p:nvSpPr>
          <p:cNvPr id="6" name="TextBox 5"/>
          <p:cNvSpPr txBox="1"/>
          <p:nvPr/>
        </p:nvSpPr>
        <p:spPr>
          <a:xfrm>
            <a:off x="2731042" y="5948075"/>
            <a:ext cx="7467126" cy="461665"/>
          </a:xfrm>
          <a:prstGeom prst="rect">
            <a:avLst/>
          </a:prstGeom>
          <a:noFill/>
        </p:spPr>
        <p:txBody>
          <a:bodyPr wrap="square" rtlCol="0">
            <a:spAutoFit/>
          </a:bodyPr>
          <a:lstStyle/>
          <a:p>
            <a:r>
              <a:rPr lang="en-US" sz="2400" b="1" dirty="0">
                <a:solidFill>
                  <a:srgbClr val="FF8039"/>
                </a:solidFill>
                <a:latin typeface="+mj-lt"/>
              </a:rPr>
              <a:t>If you are reading along with us, read pages 107</a:t>
            </a:r>
            <a:r>
              <a:rPr lang="en-US" sz="2400" b="1" dirty="0">
                <a:solidFill>
                  <a:srgbClr val="FF8039"/>
                </a:solidFill>
              </a:rPr>
              <a:t>–</a:t>
            </a:r>
            <a:r>
              <a:rPr lang="en-US" sz="2400" b="1" dirty="0">
                <a:solidFill>
                  <a:srgbClr val="FF8039"/>
                </a:solidFill>
                <a:latin typeface="+mj-lt"/>
              </a:rPr>
              <a:t>125. </a:t>
            </a:r>
          </a:p>
        </p:txBody>
      </p:sp>
      <p:sp>
        <p:nvSpPr>
          <p:cNvPr id="7" name="TextBox 6"/>
          <p:cNvSpPr txBox="1"/>
          <p:nvPr/>
        </p:nvSpPr>
        <p:spPr>
          <a:xfrm>
            <a:off x="839094" y="2594943"/>
            <a:ext cx="6114711" cy="1384995"/>
          </a:xfrm>
          <a:prstGeom prst="rect">
            <a:avLst/>
          </a:prstGeom>
          <a:noFill/>
        </p:spPr>
        <p:txBody>
          <a:bodyPr wrap="square" rtlCol="0">
            <a:spAutoFit/>
          </a:bodyPr>
          <a:lstStyle/>
          <a:p>
            <a:r>
              <a:rPr lang="en-US" sz="2800" dirty="0">
                <a:latin typeface="+mj-lt"/>
              </a:rPr>
              <a:t>Watch this video of Matthew talking about why being someone who takes action and DOES something is important.</a:t>
            </a:r>
          </a:p>
        </p:txBody>
      </p:sp>
      <p:pic>
        <p:nvPicPr>
          <p:cNvPr id="8" name="Picture 7" descr="A person with a computer and smiling at the camera&#10;&#10;Description automatically generated">
            <a:hlinkClick r:id="rId3"/>
            <a:extLst>
              <a:ext uri="{FF2B5EF4-FFF2-40B4-BE49-F238E27FC236}">
                <a16:creationId xmlns:a16="http://schemas.microsoft.com/office/drawing/2014/main" id="{50C86880-AFFC-7940-B91A-34F7C5AE46A8}"/>
              </a:ext>
            </a:extLst>
          </p:cNvPr>
          <p:cNvPicPr>
            <a:picLocks noChangeAspect="1"/>
          </p:cNvPicPr>
          <p:nvPr/>
        </p:nvPicPr>
        <p:blipFill>
          <a:blip r:embed="rId4"/>
          <a:stretch>
            <a:fillRect/>
          </a:stretch>
        </p:blipFill>
        <p:spPr>
          <a:xfrm>
            <a:off x="6850008" y="2461793"/>
            <a:ext cx="4750505" cy="2650752"/>
          </a:xfrm>
          <a:prstGeom prst="rect">
            <a:avLst/>
          </a:prstGeom>
        </p:spPr>
      </p:pic>
      <p:pic>
        <p:nvPicPr>
          <p:cNvPr id="9" name="Picture 8" descr="A close up of a logo&#10;&#10;Description automatically generated">
            <a:hlinkClick r:id="rId3"/>
            <a:extLst>
              <a:ext uri="{FF2B5EF4-FFF2-40B4-BE49-F238E27FC236}">
                <a16:creationId xmlns:a16="http://schemas.microsoft.com/office/drawing/2014/main" id="{E428AF72-1FD3-444A-BA33-A0F02C8F3FD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30940" y="2464088"/>
            <a:ext cx="1767228" cy="2018310"/>
          </a:xfrm>
          <a:prstGeom prst="rect">
            <a:avLst/>
          </a:prstGeom>
        </p:spPr>
      </p:pic>
      <p:sp>
        <p:nvSpPr>
          <p:cNvPr id="10" name="TextBox 9">
            <a:extLst>
              <a:ext uri="{FF2B5EF4-FFF2-40B4-BE49-F238E27FC236}">
                <a16:creationId xmlns:a16="http://schemas.microsoft.com/office/drawing/2014/main" id="{772547C0-A713-F244-939E-4AB739BCD84C}"/>
              </a:ext>
            </a:extLst>
          </p:cNvPr>
          <p:cNvSpPr txBox="1"/>
          <p:nvPr/>
        </p:nvSpPr>
        <p:spPr>
          <a:xfrm>
            <a:off x="7612897" y="5112545"/>
            <a:ext cx="3403314" cy="1200329"/>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Be Do-</a:t>
            </a:r>
            <a:r>
              <a:rPr lang="en-US" sz="2400" b="1" dirty="0" err="1">
                <a:solidFill>
                  <a:schemeClr val="tx1">
                    <a:lumMod val="75000"/>
                    <a:lumOff val="25000"/>
                  </a:schemeClr>
                </a:solidFill>
                <a:latin typeface="+mj-lt"/>
              </a:rPr>
              <a:t>er</a:t>
            </a:r>
            <a:r>
              <a:rPr lang="en-US" sz="2400" b="1" dirty="0">
                <a:solidFill>
                  <a:schemeClr val="tx1">
                    <a:lumMod val="75000"/>
                    <a:lumOff val="25000"/>
                  </a:schemeClr>
                </a:solidFill>
                <a:latin typeface="+mj-lt"/>
              </a:rPr>
              <a:t>!</a:t>
            </a:r>
          </a:p>
          <a:p>
            <a:pPr algn="ctr"/>
            <a:r>
              <a:rPr lang="en-US" sz="2400" i="1" dirty="0">
                <a:solidFill>
                  <a:schemeClr val="tx1">
                    <a:lumMod val="75000"/>
                    <a:lumOff val="25000"/>
                  </a:schemeClr>
                </a:solidFill>
                <a:latin typeface="+mj-lt"/>
              </a:rPr>
              <a:t>Matthew Syed</a:t>
            </a:r>
          </a:p>
          <a:p>
            <a:pPr algn="ctr"/>
            <a:endParaRPr lang="en-US" sz="2400" i="1" dirty="0">
              <a:solidFill>
                <a:schemeClr val="tx1">
                  <a:lumMod val="75000"/>
                  <a:lumOff val="25000"/>
                </a:schemeClr>
              </a:solidFill>
              <a:latin typeface="+mj-lt"/>
            </a:endParaRPr>
          </a:p>
        </p:txBody>
      </p:sp>
    </p:spTree>
    <p:extLst>
      <p:ext uri="{BB962C8B-B14F-4D97-AF65-F5344CB8AC3E}">
        <p14:creationId xmlns:p14="http://schemas.microsoft.com/office/powerpoint/2010/main" val="1273963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45601" y="1501813"/>
            <a:ext cx="10547497" cy="954107"/>
          </a:xfrm>
          <a:prstGeom prst="rect">
            <a:avLst/>
          </a:prstGeom>
          <a:noFill/>
        </p:spPr>
        <p:txBody>
          <a:bodyPr wrap="square" rtlCol="0">
            <a:spAutoFit/>
          </a:bodyPr>
          <a:lstStyle/>
          <a:p>
            <a:r>
              <a:rPr lang="en-US" sz="3200" dirty="0">
                <a:latin typeface="+mj-lt"/>
              </a:rPr>
              <a:t>We’ve talked about:</a:t>
            </a:r>
          </a:p>
          <a:p>
            <a:endParaRPr lang="en-US" sz="2400" dirty="0">
              <a:latin typeface="+mj-lt"/>
            </a:endParaRPr>
          </a:p>
        </p:txBody>
      </p:sp>
      <p:sp>
        <p:nvSpPr>
          <p:cNvPr id="3" name="TextBox 2"/>
          <p:cNvSpPr txBox="1"/>
          <p:nvPr/>
        </p:nvSpPr>
        <p:spPr>
          <a:xfrm>
            <a:off x="945601" y="2281383"/>
            <a:ext cx="9824484" cy="3409010"/>
          </a:xfrm>
          <a:prstGeom prst="rect">
            <a:avLst/>
          </a:prstGeom>
          <a:noFill/>
        </p:spPr>
        <p:txBody>
          <a:bodyPr wrap="square" rtlCol="0">
            <a:spAutoFit/>
          </a:bodyPr>
          <a:lstStyle/>
          <a:p>
            <a:pPr marL="342900" indent="-342900">
              <a:lnSpc>
                <a:spcPct val="114000"/>
              </a:lnSpc>
              <a:buFont typeface="Arial" charset="0"/>
              <a:buChar char="•"/>
            </a:pPr>
            <a:r>
              <a:rPr lang="en-US" sz="2800" dirty="0">
                <a:latin typeface="+mj-lt"/>
              </a:rPr>
              <a:t>The doubts that </a:t>
            </a:r>
            <a:r>
              <a:rPr lang="en-US" sz="2800" b="1" dirty="0">
                <a:latin typeface="+mj-lt"/>
              </a:rPr>
              <a:t>Kid Doubt </a:t>
            </a:r>
            <a:r>
              <a:rPr lang="en-US" sz="2800" dirty="0">
                <a:latin typeface="+mj-lt"/>
              </a:rPr>
              <a:t>puts in our heads</a:t>
            </a:r>
          </a:p>
          <a:p>
            <a:pPr marL="342900" indent="-342900">
              <a:lnSpc>
                <a:spcPct val="114000"/>
              </a:lnSpc>
              <a:buFont typeface="Arial" charset="0"/>
              <a:buChar char="•"/>
            </a:pPr>
            <a:r>
              <a:rPr lang="en-US" sz="2800" dirty="0">
                <a:latin typeface="+mj-lt"/>
              </a:rPr>
              <a:t>Celebrating our difference and uniqueness</a:t>
            </a:r>
          </a:p>
          <a:p>
            <a:pPr marL="342900" indent="-342900">
              <a:lnSpc>
                <a:spcPct val="114000"/>
              </a:lnSpc>
              <a:buFont typeface="Arial" charset="0"/>
              <a:buChar char="•"/>
            </a:pPr>
            <a:r>
              <a:rPr lang="en-US" sz="2800" dirty="0">
                <a:latin typeface="+mj-lt"/>
              </a:rPr>
              <a:t>Daring to be ourselves</a:t>
            </a:r>
          </a:p>
          <a:p>
            <a:pPr marL="342900" indent="-342900">
              <a:lnSpc>
                <a:spcPct val="114000"/>
              </a:lnSpc>
              <a:buFont typeface="Arial" charset="0"/>
              <a:buChar char="•"/>
            </a:pPr>
            <a:r>
              <a:rPr lang="en-US" sz="2800" dirty="0">
                <a:latin typeface="+mj-lt"/>
              </a:rPr>
              <a:t>Being different and the importance of diversity</a:t>
            </a:r>
          </a:p>
          <a:p>
            <a:pPr marL="342900" indent="-342900">
              <a:lnSpc>
                <a:spcPct val="114000"/>
              </a:lnSpc>
              <a:buFont typeface="Arial" charset="0"/>
              <a:buChar char="•"/>
            </a:pPr>
            <a:r>
              <a:rPr lang="en-US" sz="2800" dirty="0">
                <a:latin typeface="+mj-lt"/>
              </a:rPr>
              <a:t>The importance of making your own path – owning your own life</a:t>
            </a:r>
          </a:p>
          <a:p>
            <a:pPr marL="342900" indent="-342900">
              <a:lnSpc>
                <a:spcPct val="114000"/>
              </a:lnSpc>
              <a:buFont typeface="Arial" charset="0"/>
              <a:buChar char="•"/>
            </a:pPr>
            <a:r>
              <a:rPr lang="en-US" sz="2800" dirty="0">
                <a:latin typeface="+mj-lt"/>
              </a:rPr>
              <a:t>Being determined to be curious and question things</a:t>
            </a:r>
          </a:p>
          <a:p>
            <a:pPr marL="457200" indent="-457200">
              <a:buFont typeface="+mj-lt"/>
              <a:buAutoNum type="arabicPeriod"/>
            </a:pPr>
            <a:endParaRPr lang="en-US" sz="2400" dirty="0">
              <a:latin typeface="+mj-lt"/>
            </a:endParaRPr>
          </a:p>
        </p:txBody>
      </p:sp>
      <p:sp>
        <p:nvSpPr>
          <p:cNvPr id="5" name="TextBox 4">
            <a:extLst>
              <a:ext uri="{FF2B5EF4-FFF2-40B4-BE49-F238E27FC236}">
                <a16:creationId xmlns:a16="http://schemas.microsoft.com/office/drawing/2014/main" id="{D4521143-3D47-1C45-9041-5E47D09565ED}"/>
              </a:ext>
            </a:extLst>
          </p:cNvPr>
          <p:cNvSpPr txBox="1"/>
          <p:nvPr/>
        </p:nvSpPr>
        <p:spPr>
          <a:xfrm>
            <a:off x="3075618" y="5690393"/>
            <a:ext cx="8557109" cy="954107"/>
          </a:xfrm>
          <a:prstGeom prst="rect">
            <a:avLst/>
          </a:prstGeom>
          <a:solidFill>
            <a:schemeClr val="bg2"/>
          </a:solidFill>
          <a:ln>
            <a:solidFill>
              <a:schemeClr val="tx1"/>
            </a:solidFill>
          </a:ln>
        </p:spPr>
        <p:txBody>
          <a:bodyPr wrap="square" rtlCol="0">
            <a:spAutoFit/>
          </a:bodyPr>
          <a:lstStyle/>
          <a:p>
            <a:pPr algn="ctr"/>
            <a:r>
              <a:rPr lang="en-US" sz="2800" dirty="0">
                <a:latin typeface="+mj-lt"/>
              </a:rPr>
              <a:t>All of this is nothing though if you can’t make it HAPPEN. </a:t>
            </a:r>
          </a:p>
          <a:p>
            <a:pPr algn="ctr"/>
            <a:r>
              <a:rPr lang="en-US" sz="2800" dirty="0">
                <a:latin typeface="+mj-lt"/>
              </a:rPr>
              <a:t>You have to be a “do-</a:t>
            </a:r>
            <a:r>
              <a:rPr lang="en-US" sz="2800" dirty="0" err="1">
                <a:latin typeface="+mj-lt"/>
              </a:rPr>
              <a:t>er</a:t>
            </a:r>
            <a:r>
              <a:rPr lang="en-US" sz="2800" dirty="0">
                <a:latin typeface="+mj-lt"/>
              </a:rPr>
              <a:t>”, not just a “might do-</a:t>
            </a:r>
            <a:r>
              <a:rPr lang="en-US" sz="2800" dirty="0" err="1">
                <a:latin typeface="+mj-lt"/>
              </a:rPr>
              <a:t>er</a:t>
            </a:r>
            <a:r>
              <a:rPr lang="en-US" sz="2800" dirty="0">
                <a:latin typeface="+mj-lt"/>
              </a:rPr>
              <a:t>”!</a:t>
            </a:r>
          </a:p>
        </p:txBody>
      </p:sp>
    </p:spTree>
    <p:extLst>
      <p:ext uri="{BB962C8B-B14F-4D97-AF65-F5344CB8AC3E}">
        <p14:creationId xmlns:p14="http://schemas.microsoft.com/office/powerpoint/2010/main" val="1961559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0030" y="2644170"/>
            <a:ext cx="4635970" cy="1569660"/>
          </a:xfrm>
          <a:prstGeom prst="rect">
            <a:avLst/>
          </a:prstGeom>
          <a:noFill/>
        </p:spPr>
        <p:txBody>
          <a:bodyPr wrap="square" rtlCol="0">
            <a:spAutoFit/>
          </a:bodyPr>
          <a:lstStyle/>
          <a:p>
            <a:pPr algn="ctr"/>
            <a:r>
              <a:rPr lang="en-US" sz="4800" b="1" dirty="0">
                <a:solidFill>
                  <a:srgbClr val="FF8039"/>
                </a:solidFill>
                <a:latin typeface="+mj-lt"/>
              </a:rPr>
              <a:t>We want you to be able to</a:t>
            </a:r>
            <a:r>
              <a:rPr lang="mr-IN" sz="4800" b="1" dirty="0">
                <a:solidFill>
                  <a:srgbClr val="FF8039"/>
                </a:solidFill>
                <a:latin typeface="+mj-lt"/>
              </a:rPr>
              <a:t>…</a:t>
            </a:r>
            <a:r>
              <a:rPr lang="en-US" sz="4800" b="1" dirty="0">
                <a:solidFill>
                  <a:srgbClr val="FF8039"/>
                </a:solidFill>
                <a:latin typeface="+mj-lt"/>
              </a:rPr>
              <a:t> </a:t>
            </a:r>
          </a:p>
        </p:txBody>
      </p:sp>
      <p:pic>
        <p:nvPicPr>
          <p:cNvPr id="5" name="Picture 4">
            <a:extLst>
              <a:ext uri="{FF2B5EF4-FFF2-40B4-BE49-F238E27FC236}">
                <a16:creationId xmlns:a16="http://schemas.microsoft.com/office/drawing/2014/main" id="{5338A4D3-F145-6644-A232-6A756A319D6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564286" y="1112520"/>
            <a:ext cx="4221176" cy="5577840"/>
          </a:xfrm>
          <a:prstGeom prst="rect">
            <a:avLst/>
          </a:prstGeom>
        </p:spPr>
      </p:pic>
    </p:spTree>
    <p:extLst>
      <p:ext uri="{BB962C8B-B14F-4D97-AF65-F5344CB8AC3E}">
        <p14:creationId xmlns:p14="http://schemas.microsoft.com/office/powerpoint/2010/main" val="1460047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3973" y="1643896"/>
            <a:ext cx="10951535" cy="3570208"/>
          </a:xfrm>
          <a:prstGeom prst="rect">
            <a:avLst/>
          </a:prstGeom>
          <a:noFill/>
        </p:spPr>
        <p:txBody>
          <a:bodyPr wrap="square" rtlCol="0">
            <a:spAutoFit/>
          </a:bodyPr>
          <a:lstStyle/>
          <a:p>
            <a:r>
              <a:rPr lang="en-US" sz="3200" dirty="0">
                <a:latin typeface="+mj-lt"/>
              </a:rPr>
              <a:t>Ultimately, we need to follow these three steps:</a:t>
            </a:r>
          </a:p>
          <a:p>
            <a:endParaRPr lang="en-US" sz="3200" dirty="0">
              <a:latin typeface="+mj-lt"/>
            </a:endParaRPr>
          </a:p>
          <a:p>
            <a:pPr marL="342900" indent="-342900">
              <a:lnSpc>
                <a:spcPct val="150000"/>
              </a:lnSpc>
              <a:buFont typeface="+mj-lt"/>
              <a:buAutoNum type="arabicPeriod"/>
            </a:pPr>
            <a:r>
              <a:rPr lang="en-US" sz="3200" dirty="0">
                <a:latin typeface="+mj-lt"/>
              </a:rPr>
              <a:t>ASK THE QUESTION</a:t>
            </a:r>
          </a:p>
          <a:p>
            <a:pPr marL="342900" indent="-342900">
              <a:lnSpc>
                <a:spcPct val="150000"/>
              </a:lnSpc>
              <a:buFont typeface="+mj-lt"/>
              <a:buAutoNum type="arabicPeriod"/>
            </a:pPr>
            <a:r>
              <a:rPr lang="en-US" sz="3200" dirty="0">
                <a:latin typeface="+mj-lt"/>
              </a:rPr>
              <a:t>THINK OF A SOLUTION</a:t>
            </a:r>
          </a:p>
          <a:p>
            <a:pPr marL="342900" indent="-342900">
              <a:lnSpc>
                <a:spcPct val="150000"/>
              </a:lnSpc>
              <a:buFont typeface="+mj-lt"/>
              <a:buAutoNum type="arabicPeriod"/>
            </a:pPr>
            <a:r>
              <a:rPr lang="en-US" sz="3200" dirty="0">
                <a:latin typeface="+mj-lt"/>
              </a:rPr>
              <a:t>ACT ON IT</a:t>
            </a:r>
          </a:p>
          <a:p>
            <a:pPr marL="342900" indent="-342900">
              <a:buAutoNum type="arabicParenR"/>
            </a:pPr>
            <a:endParaRPr lang="en-US" dirty="0"/>
          </a:p>
        </p:txBody>
      </p:sp>
      <p:pic>
        <p:nvPicPr>
          <p:cNvPr id="5" name="Picture 4" descr="A close up of a logo&#10;&#10;Description automatically generated">
            <a:extLst>
              <a:ext uri="{FF2B5EF4-FFF2-40B4-BE49-F238E27FC236}">
                <a16:creationId xmlns:a16="http://schemas.microsoft.com/office/drawing/2014/main" id="{B43A28A3-A734-5D48-8290-D5191A12D17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20084" y="2347959"/>
            <a:ext cx="3718218" cy="4140200"/>
          </a:xfrm>
          <a:prstGeom prst="rect">
            <a:avLst/>
          </a:prstGeom>
        </p:spPr>
      </p:pic>
    </p:spTree>
    <p:extLst>
      <p:ext uri="{BB962C8B-B14F-4D97-AF65-F5344CB8AC3E}">
        <p14:creationId xmlns:p14="http://schemas.microsoft.com/office/powerpoint/2010/main" val="1805490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562987"/>
            <a:ext cx="10983433" cy="1077218"/>
          </a:xfrm>
          <a:prstGeom prst="rect">
            <a:avLst/>
          </a:prstGeom>
          <a:noFill/>
        </p:spPr>
        <p:txBody>
          <a:bodyPr wrap="square" rtlCol="0">
            <a:spAutoFit/>
          </a:bodyPr>
          <a:lstStyle/>
          <a:p>
            <a:r>
              <a:rPr lang="en-US" sz="3200" dirty="0">
                <a:latin typeface="+mj-lt"/>
              </a:rPr>
              <a:t>One of the things </a:t>
            </a:r>
            <a:r>
              <a:rPr lang="en-US" sz="3200" b="1" dirty="0">
                <a:latin typeface="+mj-lt"/>
              </a:rPr>
              <a:t>Kid Doubt </a:t>
            </a:r>
            <a:r>
              <a:rPr lang="en-US" sz="3200" dirty="0">
                <a:latin typeface="+mj-lt"/>
              </a:rPr>
              <a:t>does is make us doubt so much that we do nothing. We know we have to act to make things change.</a:t>
            </a:r>
          </a:p>
        </p:txBody>
      </p:sp>
      <p:sp>
        <p:nvSpPr>
          <p:cNvPr id="4" name="TextBox 3"/>
          <p:cNvSpPr txBox="1"/>
          <p:nvPr/>
        </p:nvSpPr>
        <p:spPr>
          <a:xfrm>
            <a:off x="866553" y="3067754"/>
            <a:ext cx="5082363" cy="2895664"/>
          </a:xfrm>
          <a:prstGeom prst="rect">
            <a:avLst/>
          </a:prstGeom>
          <a:noFill/>
          <a:ln>
            <a:solidFill>
              <a:srgbClr val="FF8039"/>
            </a:solidFill>
          </a:ln>
        </p:spPr>
        <p:txBody>
          <a:bodyPr wrap="square" rtlCol="0">
            <a:spAutoFit/>
          </a:bodyPr>
          <a:lstStyle/>
          <a:p>
            <a:pPr algn="ctr">
              <a:lnSpc>
                <a:spcPct val="114000"/>
              </a:lnSpc>
            </a:pPr>
            <a:r>
              <a:rPr lang="en-US" sz="3600" dirty="0">
                <a:solidFill>
                  <a:schemeClr val="tx1">
                    <a:lumMod val="75000"/>
                    <a:lumOff val="25000"/>
                  </a:schemeClr>
                </a:solidFill>
                <a:latin typeface="+mj-lt"/>
              </a:rPr>
              <a:t>‘Doubt means DON’T. Don’t move. </a:t>
            </a:r>
            <a:br>
              <a:rPr lang="en-US" sz="3600" dirty="0">
                <a:solidFill>
                  <a:schemeClr val="tx1">
                    <a:lumMod val="75000"/>
                    <a:lumOff val="25000"/>
                  </a:schemeClr>
                </a:solidFill>
                <a:latin typeface="+mj-lt"/>
              </a:rPr>
            </a:br>
            <a:r>
              <a:rPr lang="en-US" sz="3600" dirty="0">
                <a:solidFill>
                  <a:schemeClr val="tx1">
                    <a:lumMod val="75000"/>
                    <a:lumOff val="25000"/>
                  </a:schemeClr>
                </a:solidFill>
                <a:latin typeface="+mj-lt"/>
              </a:rPr>
              <a:t>Don’t answer. </a:t>
            </a:r>
            <a:br>
              <a:rPr lang="en-US" sz="3600" dirty="0">
                <a:solidFill>
                  <a:schemeClr val="tx1">
                    <a:lumMod val="75000"/>
                    <a:lumOff val="25000"/>
                  </a:schemeClr>
                </a:solidFill>
                <a:latin typeface="+mj-lt"/>
              </a:rPr>
            </a:br>
            <a:r>
              <a:rPr lang="en-US" sz="3600" dirty="0">
                <a:solidFill>
                  <a:schemeClr val="tx1">
                    <a:lumMod val="75000"/>
                    <a:lumOff val="25000"/>
                  </a:schemeClr>
                </a:solidFill>
                <a:latin typeface="+mj-lt"/>
              </a:rPr>
              <a:t>Don’t rush forward.’</a:t>
            </a:r>
          </a:p>
          <a:p>
            <a:pPr algn="ctr"/>
            <a:r>
              <a:rPr lang="en-US" dirty="0">
                <a:solidFill>
                  <a:schemeClr val="tx1">
                    <a:lumMod val="75000"/>
                    <a:lumOff val="25000"/>
                  </a:schemeClr>
                </a:solidFill>
                <a:latin typeface="+mj-lt"/>
              </a:rPr>
              <a:t>- Oprah Winfrey</a:t>
            </a:r>
          </a:p>
        </p:txBody>
      </p:sp>
      <p:pic>
        <p:nvPicPr>
          <p:cNvPr id="5" name="Picture 4" descr="A picture containing hat&#10;&#10;Description automatically generated">
            <a:extLst>
              <a:ext uri="{FF2B5EF4-FFF2-40B4-BE49-F238E27FC236}">
                <a16:creationId xmlns:a16="http://schemas.microsoft.com/office/drawing/2014/main" id="{91CB2F0E-48C3-7144-B990-F9A8F0CFD57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70135" y="3067754"/>
            <a:ext cx="2463475" cy="2895664"/>
          </a:xfrm>
          <a:prstGeom prst="rect">
            <a:avLst/>
          </a:prstGeom>
        </p:spPr>
      </p:pic>
    </p:spTree>
    <p:extLst>
      <p:ext uri="{BB962C8B-B14F-4D97-AF65-F5344CB8AC3E}">
        <p14:creationId xmlns:p14="http://schemas.microsoft.com/office/powerpoint/2010/main" val="1327991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582093" y="1416481"/>
            <a:ext cx="6049926" cy="2177519"/>
          </a:xfrm>
          <a:prstGeom prst="rect">
            <a:avLst/>
          </a:prstGeom>
          <a:noFill/>
        </p:spPr>
        <p:txBody>
          <a:bodyPr wrap="square" rtlCol="0">
            <a:spAutoFit/>
          </a:bodyPr>
          <a:lstStyle/>
          <a:p>
            <a:pPr>
              <a:lnSpc>
                <a:spcPct val="114000"/>
              </a:lnSpc>
            </a:pPr>
            <a:r>
              <a:rPr lang="en-US" sz="2000" b="1" dirty="0">
                <a:latin typeface="+mj-lt"/>
              </a:rPr>
              <a:t>Richard Branson: </a:t>
            </a:r>
            <a:r>
              <a:rPr lang="en-US" sz="2000" dirty="0">
                <a:latin typeface="+mj-lt"/>
              </a:rPr>
              <a:t>When he was 28, Richard’s flight to the British Virgin Islands was cancelled. He was desperate to visit his girlfriend there, so he found a company who hired out planes, got the cost and split it between all the angry passengers. THAT is also how he got the idea for his new airline: Virgin Atlantic.</a:t>
            </a:r>
          </a:p>
        </p:txBody>
      </p:sp>
      <p:sp>
        <p:nvSpPr>
          <p:cNvPr id="8" name="TextBox 7"/>
          <p:cNvSpPr txBox="1"/>
          <p:nvPr/>
        </p:nvSpPr>
        <p:spPr>
          <a:xfrm>
            <a:off x="3752484" y="6417613"/>
            <a:ext cx="8196662" cy="400110"/>
          </a:xfrm>
          <a:prstGeom prst="rect">
            <a:avLst/>
          </a:prstGeom>
          <a:noFill/>
        </p:spPr>
        <p:txBody>
          <a:bodyPr wrap="square" rtlCol="0">
            <a:spAutoFit/>
          </a:bodyPr>
          <a:lstStyle/>
          <a:p>
            <a:pPr algn="r"/>
            <a:r>
              <a:rPr lang="en-US" sz="2000" b="1" dirty="0">
                <a:solidFill>
                  <a:srgbClr val="FF8039"/>
                </a:solidFill>
                <a:latin typeface="+mj-lt"/>
              </a:rPr>
              <a:t>Check out the other examples on page 118 if you are reading along.</a:t>
            </a:r>
          </a:p>
        </p:txBody>
      </p:sp>
      <p:sp>
        <p:nvSpPr>
          <p:cNvPr id="14" name="TextBox 13"/>
          <p:cNvSpPr txBox="1"/>
          <p:nvPr/>
        </p:nvSpPr>
        <p:spPr>
          <a:xfrm>
            <a:off x="4221109" y="3917047"/>
            <a:ext cx="6049926" cy="2177519"/>
          </a:xfrm>
          <a:prstGeom prst="rect">
            <a:avLst/>
          </a:prstGeom>
          <a:noFill/>
        </p:spPr>
        <p:txBody>
          <a:bodyPr wrap="square" rtlCol="0">
            <a:spAutoFit/>
          </a:bodyPr>
          <a:lstStyle/>
          <a:p>
            <a:pPr algn="r">
              <a:lnSpc>
                <a:spcPct val="114000"/>
              </a:lnSpc>
            </a:pPr>
            <a:r>
              <a:rPr lang="en-US" sz="2000" b="1" dirty="0" err="1">
                <a:latin typeface="+mj-lt"/>
              </a:rPr>
              <a:t>Melati</a:t>
            </a:r>
            <a:r>
              <a:rPr lang="en-US" sz="2000" b="1" dirty="0">
                <a:latin typeface="+mj-lt"/>
              </a:rPr>
              <a:t> and Isabel </a:t>
            </a:r>
            <a:r>
              <a:rPr lang="en-US" sz="2000" b="1" dirty="0" err="1">
                <a:latin typeface="+mj-lt"/>
              </a:rPr>
              <a:t>Wijsen</a:t>
            </a:r>
            <a:r>
              <a:rPr lang="en-US" sz="2000" b="1" dirty="0">
                <a:latin typeface="+mj-lt"/>
              </a:rPr>
              <a:t>: </a:t>
            </a:r>
            <a:r>
              <a:rPr lang="en-US" sz="2000" dirty="0">
                <a:latin typeface="+mj-lt"/>
              </a:rPr>
              <a:t>These sisters from Bali were just 10 and 12 when they learned about Rwanda’s ban on plastic bags. They wanted to do the same in Bali. They set up a campaign called ‘Bye Bye Plastic Bags’, aiming to eradicate plastic bags in Bali and beyond. Bali is now plastic free.</a:t>
            </a:r>
          </a:p>
        </p:txBody>
      </p:sp>
      <p:pic>
        <p:nvPicPr>
          <p:cNvPr id="15" name="Picture 1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43433" y="4138128"/>
            <a:ext cx="1678110" cy="1678110"/>
          </a:xfrm>
          <a:prstGeom prst="rect">
            <a:avLst/>
          </a:prstGeom>
        </p:spPr>
      </p:pic>
      <p:pic>
        <p:nvPicPr>
          <p:cNvPr id="16" name="Picture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52483" y="1451344"/>
            <a:ext cx="1977656" cy="1977656"/>
          </a:xfrm>
          <a:prstGeom prst="rect">
            <a:avLst/>
          </a:prstGeom>
        </p:spPr>
      </p:pic>
      <p:sp>
        <p:nvSpPr>
          <p:cNvPr id="9" name="TextBox 8">
            <a:extLst>
              <a:ext uri="{FF2B5EF4-FFF2-40B4-BE49-F238E27FC236}">
                <a16:creationId xmlns:a16="http://schemas.microsoft.com/office/drawing/2014/main" id="{25BCEBE4-FE3D-BE43-A547-F46B38734786}"/>
              </a:ext>
            </a:extLst>
          </p:cNvPr>
          <p:cNvSpPr txBox="1"/>
          <p:nvPr/>
        </p:nvSpPr>
        <p:spPr>
          <a:xfrm>
            <a:off x="242855" y="1416481"/>
            <a:ext cx="3509628" cy="3539430"/>
          </a:xfrm>
          <a:prstGeom prst="rect">
            <a:avLst/>
          </a:prstGeom>
          <a:solidFill>
            <a:schemeClr val="bg2"/>
          </a:solidFill>
          <a:ln>
            <a:solidFill>
              <a:schemeClr val="tx1"/>
            </a:solidFill>
          </a:ln>
        </p:spPr>
        <p:txBody>
          <a:bodyPr wrap="square" rtlCol="0">
            <a:spAutoFit/>
          </a:bodyPr>
          <a:lstStyle/>
          <a:p>
            <a:r>
              <a:rPr lang="en-US" sz="2800" dirty="0">
                <a:latin typeface="+mj-lt"/>
              </a:rPr>
              <a:t>People who want to be their own action heroes question the world around them, think of a solution and ACT on it. Here are some people who have done just that. </a:t>
            </a:r>
          </a:p>
        </p:txBody>
      </p:sp>
    </p:spTree>
    <p:extLst>
      <p:ext uri="{BB962C8B-B14F-4D97-AF65-F5344CB8AC3E}">
        <p14:creationId xmlns:p14="http://schemas.microsoft.com/office/powerpoint/2010/main" val="2002779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2027" y="2415167"/>
            <a:ext cx="5373973" cy="2867260"/>
          </a:xfrm>
          <a:prstGeom prst="rect">
            <a:avLst/>
          </a:prstGeom>
          <a:noFill/>
        </p:spPr>
        <p:txBody>
          <a:bodyPr wrap="square" rtlCol="0">
            <a:spAutoFit/>
          </a:bodyPr>
          <a:lstStyle/>
          <a:p>
            <a:pPr algn="ctr">
              <a:lnSpc>
                <a:spcPct val="114000"/>
              </a:lnSpc>
            </a:pPr>
            <a:r>
              <a:rPr lang="en-US" sz="3200" dirty="0">
                <a:latin typeface="+mj-lt"/>
              </a:rPr>
              <a:t>You don’t have to necessarily change the world: you can be your own action hero by questioning, finding solutions and making things happen.</a:t>
            </a:r>
          </a:p>
        </p:txBody>
      </p:sp>
      <p:pic>
        <p:nvPicPr>
          <p:cNvPr id="6" name="Picture 5" descr="A close up of a sign&#10;&#10;Description automatically generated">
            <a:extLst>
              <a:ext uri="{FF2B5EF4-FFF2-40B4-BE49-F238E27FC236}">
                <a16:creationId xmlns:a16="http://schemas.microsoft.com/office/drawing/2014/main" id="{851F4A8B-A413-DD47-8A79-947F2483160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47957" y="1218125"/>
            <a:ext cx="3963109" cy="5489973"/>
          </a:xfrm>
          <a:prstGeom prst="rect">
            <a:avLst/>
          </a:prstGeom>
        </p:spPr>
      </p:pic>
    </p:spTree>
    <p:extLst>
      <p:ext uri="{BB962C8B-B14F-4D97-AF65-F5344CB8AC3E}">
        <p14:creationId xmlns:p14="http://schemas.microsoft.com/office/powerpoint/2010/main" val="731725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F61F5C2-3641-1349-B65F-999AC68CD6F1}"/>
              </a:ext>
            </a:extLst>
          </p:cNvPr>
          <p:cNvSpPr txBox="1"/>
          <p:nvPr/>
        </p:nvSpPr>
        <p:spPr>
          <a:xfrm>
            <a:off x="1256245" y="2101850"/>
            <a:ext cx="2334410" cy="830997"/>
          </a:xfrm>
          <a:prstGeom prst="rect">
            <a:avLst/>
          </a:prstGeom>
          <a:noFill/>
        </p:spPr>
        <p:txBody>
          <a:bodyPr wrap="square" rtlCol="0">
            <a:spAutoFit/>
          </a:bodyPr>
          <a:lstStyle/>
          <a:p>
            <a:r>
              <a:rPr lang="en-US" sz="4800" b="1" dirty="0">
                <a:solidFill>
                  <a:srgbClr val="FF8039"/>
                </a:solidFill>
              </a:rPr>
              <a:t>Real life </a:t>
            </a:r>
          </a:p>
        </p:txBody>
      </p:sp>
      <p:pic>
        <p:nvPicPr>
          <p:cNvPr id="5" name="Picture 4" descr="A picture containing drawing, plate&#10;&#10;Description automatically generated">
            <a:extLst>
              <a:ext uri="{FF2B5EF4-FFF2-40B4-BE49-F238E27FC236}">
                <a16:creationId xmlns:a16="http://schemas.microsoft.com/office/drawing/2014/main" id="{D25E45D6-A7DE-F44F-B523-FBD4E71BEF76}"/>
              </a:ext>
            </a:extLst>
          </p:cNvPr>
          <p:cNvPicPr>
            <a:picLocks noChangeAspect="1"/>
          </p:cNvPicPr>
          <p:nvPr/>
        </p:nvPicPr>
        <p:blipFill>
          <a:blip r:embed="rId2"/>
          <a:stretch>
            <a:fillRect/>
          </a:stretch>
        </p:blipFill>
        <p:spPr>
          <a:xfrm>
            <a:off x="389544" y="2841407"/>
            <a:ext cx="3962568" cy="1867662"/>
          </a:xfrm>
          <a:prstGeom prst="rect">
            <a:avLst/>
          </a:prstGeom>
        </p:spPr>
      </p:pic>
      <p:sp>
        <p:nvSpPr>
          <p:cNvPr id="6" name="TextBox 5">
            <a:extLst>
              <a:ext uri="{FF2B5EF4-FFF2-40B4-BE49-F238E27FC236}">
                <a16:creationId xmlns:a16="http://schemas.microsoft.com/office/drawing/2014/main" id="{474FB92B-32C6-4B40-92E1-45DA7D018624}"/>
              </a:ext>
            </a:extLst>
          </p:cNvPr>
          <p:cNvSpPr txBox="1"/>
          <p:nvPr/>
        </p:nvSpPr>
        <p:spPr>
          <a:xfrm>
            <a:off x="4965275" y="5670783"/>
            <a:ext cx="7522577" cy="830997"/>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Be a Do-</a:t>
            </a:r>
            <a:r>
              <a:rPr lang="en-US" sz="2400" b="1" dirty="0" err="1">
                <a:solidFill>
                  <a:schemeClr val="tx1">
                    <a:lumMod val="75000"/>
                    <a:lumOff val="25000"/>
                  </a:schemeClr>
                </a:solidFill>
                <a:latin typeface="+mj-lt"/>
              </a:rPr>
              <a:t>er</a:t>
            </a:r>
            <a:r>
              <a:rPr lang="en-US" sz="2400" b="1" dirty="0">
                <a:solidFill>
                  <a:schemeClr val="tx1">
                    <a:lumMod val="75000"/>
                    <a:lumOff val="25000"/>
                  </a:schemeClr>
                </a:solidFill>
                <a:latin typeface="+mj-lt"/>
              </a:rPr>
              <a:t>!</a:t>
            </a:r>
          </a:p>
          <a:p>
            <a:pPr algn="ctr"/>
            <a:r>
              <a:rPr lang="en-US" sz="2400" i="1" dirty="0">
                <a:solidFill>
                  <a:schemeClr val="tx1">
                    <a:lumMod val="75000"/>
                    <a:lumOff val="25000"/>
                  </a:schemeClr>
                </a:solidFill>
                <a:latin typeface="+mj-lt"/>
              </a:rPr>
              <a:t>Kathy Weeks</a:t>
            </a:r>
          </a:p>
        </p:txBody>
      </p:sp>
      <p:pic>
        <p:nvPicPr>
          <p:cNvPr id="3" name="Picture 2" descr="A person posing for the camera&#10;&#10;Description automatically generated">
            <a:hlinkClick r:id="rId3"/>
            <a:extLst>
              <a:ext uri="{FF2B5EF4-FFF2-40B4-BE49-F238E27FC236}">
                <a16:creationId xmlns:a16="http://schemas.microsoft.com/office/drawing/2014/main" id="{F247A8D8-C236-BD46-910E-3663A2ED44E1}"/>
              </a:ext>
            </a:extLst>
          </p:cNvPr>
          <p:cNvPicPr>
            <a:picLocks noChangeAspect="1"/>
          </p:cNvPicPr>
          <p:nvPr/>
        </p:nvPicPr>
        <p:blipFill>
          <a:blip r:embed="rId4"/>
          <a:stretch>
            <a:fillRect/>
          </a:stretch>
        </p:blipFill>
        <p:spPr>
          <a:xfrm>
            <a:off x="5414559" y="2010319"/>
            <a:ext cx="6387897" cy="3554018"/>
          </a:xfrm>
          <a:prstGeom prst="rect">
            <a:avLst/>
          </a:prstGeom>
        </p:spPr>
      </p:pic>
      <p:pic>
        <p:nvPicPr>
          <p:cNvPr id="7" name="Picture 6" descr="A close up of a logo&#10;&#10;Description automatically generated">
            <a:hlinkClick r:id="rId3"/>
            <a:extLst>
              <a:ext uri="{FF2B5EF4-FFF2-40B4-BE49-F238E27FC236}">
                <a16:creationId xmlns:a16="http://schemas.microsoft.com/office/drawing/2014/main" id="{716E4FB1-618F-6B4E-B307-15075F81422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29376" y="2321405"/>
            <a:ext cx="2324100" cy="2654300"/>
          </a:xfrm>
          <a:prstGeom prst="rect">
            <a:avLst/>
          </a:prstGeom>
        </p:spPr>
      </p:pic>
    </p:spTree>
    <p:extLst>
      <p:ext uri="{BB962C8B-B14F-4D97-AF65-F5344CB8AC3E}">
        <p14:creationId xmlns:p14="http://schemas.microsoft.com/office/powerpoint/2010/main" val="3964516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7079" y="1158949"/>
            <a:ext cx="11440633" cy="5810630"/>
          </a:xfrm>
          <a:prstGeom prst="rect">
            <a:avLst/>
          </a:prstGeom>
          <a:noFill/>
        </p:spPr>
        <p:txBody>
          <a:bodyPr wrap="square" rtlCol="0">
            <a:spAutoFit/>
          </a:bodyPr>
          <a:lstStyle/>
          <a:p>
            <a:r>
              <a:rPr lang="en-US" sz="3200" dirty="0">
                <a:latin typeface="+mj-lt"/>
              </a:rPr>
              <a:t>Sometimes it helps just to write things down. For example:</a:t>
            </a:r>
          </a:p>
          <a:p>
            <a:pPr>
              <a:lnSpc>
                <a:spcPct val="150000"/>
              </a:lnSpc>
            </a:pPr>
            <a:endParaRPr lang="en-US" sz="3200" dirty="0">
              <a:latin typeface="+mj-lt"/>
            </a:endParaRPr>
          </a:p>
          <a:p>
            <a:pPr marL="342900" indent="-342900">
              <a:lnSpc>
                <a:spcPct val="114000"/>
              </a:lnSpc>
              <a:buFont typeface="+mj-lt"/>
              <a:buAutoNum type="arabicPeriod"/>
            </a:pPr>
            <a:r>
              <a:rPr lang="en-US" sz="3200" dirty="0">
                <a:latin typeface="+mj-lt"/>
              </a:rPr>
              <a:t> ASK THE QUESTION: </a:t>
            </a:r>
          </a:p>
          <a:p>
            <a:pPr marL="342900" indent="-342900">
              <a:lnSpc>
                <a:spcPct val="114000"/>
              </a:lnSpc>
              <a:buFont typeface="Arial" charset="0"/>
              <a:buChar char="•"/>
            </a:pPr>
            <a:r>
              <a:rPr lang="en-US" sz="2400" dirty="0">
                <a:latin typeface="+mj-lt"/>
              </a:rPr>
              <a:t>Why am I struggling to get </a:t>
            </a:r>
            <a:r>
              <a:rPr lang="en-US" sz="2400" dirty="0" err="1">
                <a:latin typeface="+mj-lt"/>
              </a:rPr>
              <a:t>organised</a:t>
            </a:r>
            <a:r>
              <a:rPr lang="en-US" sz="2400" dirty="0">
                <a:latin typeface="+mj-lt"/>
              </a:rPr>
              <a:t> to complete my school </a:t>
            </a:r>
            <a:br>
              <a:rPr lang="en-US" sz="2400" dirty="0">
                <a:latin typeface="+mj-lt"/>
              </a:rPr>
            </a:br>
            <a:r>
              <a:rPr lang="en-US" sz="2400" dirty="0">
                <a:latin typeface="+mj-lt"/>
              </a:rPr>
              <a:t>work now I am back at school?</a:t>
            </a:r>
          </a:p>
          <a:p>
            <a:pPr>
              <a:lnSpc>
                <a:spcPct val="114000"/>
              </a:lnSpc>
            </a:pPr>
            <a:r>
              <a:rPr lang="en-US" sz="3200" dirty="0">
                <a:latin typeface="+mj-lt"/>
              </a:rPr>
              <a:t>2. THINK OF A SOLUTION: </a:t>
            </a:r>
          </a:p>
          <a:p>
            <a:pPr marL="342900" indent="-342900">
              <a:lnSpc>
                <a:spcPct val="114000"/>
              </a:lnSpc>
              <a:buFont typeface="Arial" charset="0"/>
              <a:buChar char="•"/>
            </a:pPr>
            <a:r>
              <a:rPr lang="en-US" sz="2400" dirty="0">
                <a:latin typeface="+mj-lt"/>
              </a:rPr>
              <a:t>I could work out a routine so that I start getting back into a pattern, </a:t>
            </a:r>
            <a:br>
              <a:rPr lang="en-US" sz="2400" dirty="0">
                <a:latin typeface="+mj-lt"/>
              </a:rPr>
            </a:br>
            <a:r>
              <a:rPr lang="en-US" sz="2400" dirty="0">
                <a:latin typeface="+mj-lt"/>
              </a:rPr>
              <a:t>including finding the one same place to do all my work.</a:t>
            </a:r>
          </a:p>
          <a:p>
            <a:pPr>
              <a:lnSpc>
                <a:spcPct val="114000"/>
              </a:lnSpc>
            </a:pPr>
            <a:r>
              <a:rPr lang="en-US" sz="3200" dirty="0">
                <a:latin typeface="+mj-lt"/>
              </a:rPr>
              <a:t>3. ACT ON IT: </a:t>
            </a:r>
          </a:p>
          <a:p>
            <a:pPr marL="342900" indent="-342900">
              <a:lnSpc>
                <a:spcPct val="114000"/>
              </a:lnSpc>
              <a:buFont typeface="Arial" charset="0"/>
              <a:buChar char="•"/>
            </a:pPr>
            <a:r>
              <a:rPr lang="en-US" sz="2400" dirty="0">
                <a:latin typeface="+mj-lt"/>
              </a:rPr>
              <a:t>Talk to the adults in my house, get everything set up and start going there </a:t>
            </a:r>
            <a:br>
              <a:rPr lang="en-US" sz="2400" dirty="0">
                <a:latin typeface="+mj-lt"/>
              </a:rPr>
            </a:br>
            <a:r>
              <a:rPr lang="en-US" sz="2400" dirty="0">
                <a:latin typeface="+mj-lt"/>
              </a:rPr>
              <a:t>to do my work. Create a to-do list each day and tick it off as each task is completed.</a:t>
            </a:r>
          </a:p>
          <a:p>
            <a:pPr marL="342900" indent="-342900">
              <a:buAutoNum type="arabicParenR"/>
            </a:pPr>
            <a:endParaRPr lang="en-US"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56818" y="2721017"/>
            <a:ext cx="2686493" cy="2686493"/>
          </a:xfrm>
          <a:prstGeom prst="rect">
            <a:avLst/>
          </a:prstGeom>
        </p:spPr>
      </p:pic>
      <p:sp>
        <p:nvSpPr>
          <p:cNvPr id="5" name="TextBox 4"/>
          <p:cNvSpPr txBox="1"/>
          <p:nvPr/>
        </p:nvSpPr>
        <p:spPr>
          <a:xfrm>
            <a:off x="419318" y="1772151"/>
            <a:ext cx="8621901" cy="400110"/>
          </a:xfrm>
          <a:prstGeom prst="rect">
            <a:avLst/>
          </a:prstGeom>
          <a:noFill/>
          <a:ln>
            <a:solidFill>
              <a:srgbClr val="FF8039"/>
            </a:solidFill>
          </a:ln>
        </p:spPr>
        <p:txBody>
          <a:bodyPr wrap="square" rtlCol="0">
            <a:spAutoFit/>
          </a:bodyPr>
          <a:lstStyle/>
          <a:p>
            <a:r>
              <a:rPr lang="en-US" sz="2000" b="1" dirty="0">
                <a:solidFill>
                  <a:srgbClr val="FF8039"/>
                </a:solidFill>
                <a:latin typeface="+mj-lt"/>
              </a:rPr>
              <a:t>Have a look at this example and then complete one of your own in your workbook.</a:t>
            </a:r>
          </a:p>
        </p:txBody>
      </p:sp>
    </p:spTree>
    <p:extLst>
      <p:ext uri="{BB962C8B-B14F-4D97-AF65-F5344CB8AC3E}">
        <p14:creationId xmlns:p14="http://schemas.microsoft.com/office/powerpoint/2010/main" val="1116209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0363" y="1222744"/>
            <a:ext cx="11249246" cy="584775"/>
          </a:xfrm>
          <a:prstGeom prst="rect">
            <a:avLst/>
          </a:prstGeom>
          <a:noFill/>
        </p:spPr>
        <p:txBody>
          <a:bodyPr wrap="square" rtlCol="0">
            <a:spAutoFit/>
          </a:bodyPr>
          <a:lstStyle/>
          <a:p>
            <a:r>
              <a:rPr lang="en-US" sz="3200" dirty="0">
                <a:latin typeface="+mj-lt"/>
              </a:rPr>
              <a:t>The power of ‘I could</a:t>
            </a:r>
            <a:r>
              <a:rPr lang="mr-IN" sz="3200" dirty="0">
                <a:latin typeface="+mj-lt"/>
              </a:rPr>
              <a:t>…</a:t>
            </a:r>
            <a:r>
              <a:rPr lang="en-US" sz="3200" dirty="0">
                <a:latin typeface="+mj-lt"/>
              </a:rPr>
              <a:t>’</a:t>
            </a:r>
          </a:p>
        </p:txBody>
      </p:sp>
      <p:sp>
        <p:nvSpPr>
          <p:cNvPr id="4" name="TextBox 3"/>
          <p:cNvSpPr txBox="1"/>
          <p:nvPr/>
        </p:nvSpPr>
        <p:spPr>
          <a:xfrm>
            <a:off x="560483" y="1807519"/>
            <a:ext cx="7194581" cy="5262979"/>
          </a:xfrm>
          <a:prstGeom prst="rect">
            <a:avLst/>
          </a:prstGeom>
          <a:noFill/>
        </p:spPr>
        <p:txBody>
          <a:bodyPr wrap="square" rtlCol="0">
            <a:spAutoFit/>
          </a:bodyPr>
          <a:lstStyle/>
          <a:p>
            <a:r>
              <a:rPr lang="en-US" sz="2400" dirty="0">
                <a:latin typeface="+mj-lt"/>
              </a:rPr>
              <a:t>When you use the words ‘I wish’ or ‘they need to’ or ‘someone should’, replace them with the words ‘I could’ or ‘I could ask’.</a:t>
            </a:r>
          </a:p>
          <a:p>
            <a:endParaRPr lang="en-US" sz="2400" dirty="0">
              <a:latin typeface="+mj-lt"/>
            </a:endParaRPr>
          </a:p>
          <a:p>
            <a:r>
              <a:rPr lang="en-US" sz="2400" dirty="0">
                <a:latin typeface="+mj-lt"/>
              </a:rPr>
              <a:t>Examples:</a:t>
            </a:r>
          </a:p>
          <a:p>
            <a:pPr marL="457200" indent="-457200">
              <a:buFont typeface="+mj-lt"/>
              <a:buAutoNum type="arabicPeriod"/>
            </a:pPr>
            <a:r>
              <a:rPr lang="en-US" sz="2400" i="1" dirty="0">
                <a:latin typeface="+mj-lt"/>
              </a:rPr>
              <a:t>‘They need to set up a drama club at school, we don’t have one’. </a:t>
            </a:r>
          </a:p>
          <a:p>
            <a:pPr marL="457200" indent="-457200">
              <a:buFont typeface="Arial" charset="0"/>
              <a:buChar char="•"/>
            </a:pPr>
            <a:r>
              <a:rPr lang="en-US" sz="2400" dirty="0">
                <a:latin typeface="+mj-lt"/>
              </a:rPr>
              <a:t>Instead try: I COULD set up a drama club at school, we don’t have one.</a:t>
            </a:r>
          </a:p>
          <a:p>
            <a:pPr marL="457200" indent="-457200">
              <a:buFont typeface="Arial" charset="0"/>
              <a:buChar char="•"/>
            </a:pPr>
            <a:endParaRPr lang="en-US" sz="2400" dirty="0">
              <a:latin typeface="+mj-lt"/>
            </a:endParaRPr>
          </a:p>
          <a:p>
            <a:pPr marL="457200" indent="-457200">
              <a:buFont typeface="+mj-lt"/>
              <a:buAutoNum type="arabicPeriod" startAt="2"/>
            </a:pPr>
            <a:r>
              <a:rPr lang="en-US" sz="2400" i="1" dirty="0">
                <a:latin typeface="+mj-lt"/>
              </a:rPr>
              <a:t>‘I wish I had someone to help me with my homework’.</a:t>
            </a:r>
          </a:p>
          <a:p>
            <a:pPr marL="457200" indent="-457200">
              <a:buFont typeface="Arial" charset="0"/>
              <a:buChar char="•"/>
            </a:pPr>
            <a:r>
              <a:rPr lang="en-US" sz="2400" dirty="0">
                <a:latin typeface="+mj-lt"/>
              </a:rPr>
              <a:t>Instead try: I COULD ASK someone to help me with my homework.</a:t>
            </a:r>
          </a:p>
          <a:p>
            <a:pPr marL="457200" indent="-457200">
              <a:buFont typeface="+mj-lt"/>
              <a:buAutoNum type="arabicPeriod" startAt="2"/>
            </a:pPr>
            <a:endParaRPr lang="en-US" sz="2400" dirty="0">
              <a:latin typeface="+mj-lt"/>
            </a:endParaRPr>
          </a:p>
        </p:txBody>
      </p:sp>
      <p:sp>
        <p:nvSpPr>
          <p:cNvPr id="6" name="TextBox 5">
            <a:extLst>
              <a:ext uri="{FF2B5EF4-FFF2-40B4-BE49-F238E27FC236}">
                <a16:creationId xmlns:a16="http://schemas.microsoft.com/office/drawing/2014/main" id="{202B06B4-93D2-6544-BF44-494A00970881}"/>
              </a:ext>
            </a:extLst>
          </p:cNvPr>
          <p:cNvSpPr txBox="1"/>
          <p:nvPr/>
        </p:nvSpPr>
        <p:spPr>
          <a:xfrm>
            <a:off x="8250865" y="5110094"/>
            <a:ext cx="3253562" cy="1200329"/>
          </a:xfrm>
          <a:prstGeom prst="rect">
            <a:avLst/>
          </a:prstGeom>
          <a:solidFill>
            <a:schemeClr val="bg2"/>
          </a:solidFill>
          <a:ln>
            <a:solidFill>
              <a:schemeClr val="tx1"/>
            </a:solidFill>
          </a:ln>
        </p:spPr>
        <p:txBody>
          <a:bodyPr wrap="square" rtlCol="0">
            <a:spAutoFit/>
          </a:bodyPr>
          <a:lstStyle/>
          <a:p>
            <a:pPr algn="ctr"/>
            <a:r>
              <a:rPr lang="en-US" sz="2400" dirty="0">
                <a:latin typeface="+mj-lt"/>
              </a:rPr>
              <a:t>Try writing out some of your list using ‘I could’ instead of ‘I wish’</a:t>
            </a:r>
          </a:p>
        </p:txBody>
      </p:sp>
      <p:pic>
        <p:nvPicPr>
          <p:cNvPr id="7" name="Picture 6" descr="A close up of a logo&#10;&#10;Description automatically generated">
            <a:extLst>
              <a:ext uri="{FF2B5EF4-FFF2-40B4-BE49-F238E27FC236}">
                <a16:creationId xmlns:a16="http://schemas.microsoft.com/office/drawing/2014/main" id="{65B88F62-27F2-EC47-A95C-BC6BD9A27B3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96546" y="1515131"/>
            <a:ext cx="2362200" cy="3429000"/>
          </a:xfrm>
          <a:prstGeom prst="rect">
            <a:avLst/>
          </a:prstGeom>
        </p:spPr>
      </p:pic>
    </p:spTree>
    <p:extLst>
      <p:ext uri="{BB962C8B-B14F-4D97-AF65-F5344CB8AC3E}">
        <p14:creationId xmlns:p14="http://schemas.microsoft.com/office/powerpoint/2010/main" val="1246406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35233" y="637954"/>
            <a:ext cx="6858000" cy="6858000"/>
          </a:xfrm>
          <a:prstGeom prst="rect">
            <a:avLst/>
          </a:prstGeom>
        </p:spPr>
      </p:pic>
      <p:sp>
        <p:nvSpPr>
          <p:cNvPr id="3" name="TextBox 2"/>
          <p:cNvSpPr txBox="1"/>
          <p:nvPr/>
        </p:nvSpPr>
        <p:spPr>
          <a:xfrm>
            <a:off x="531628" y="1477910"/>
            <a:ext cx="6889897" cy="1754326"/>
          </a:xfrm>
          <a:prstGeom prst="rect">
            <a:avLst/>
          </a:prstGeom>
          <a:noFill/>
        </p:spPr>
        <p:txBody>
          <a:bodyPr wrap="square" rtlCol="0">
            <a:spAutoFit/>
          </a:bodyPr>
          <a:lstStyle/>
          <a:p>
            <a:r>
              <a:rPr lang="en-US" sz="2800" dirty="0">
                <a:latin typeface="+mj-lt"/>
              </a:rPr>
              <a:t>If you want to be your own action hero then you have to turn your ‘I could’ into ‘I will’. Take those first few steps.</a:t>
            </a:r>
            <a:endParaRPr lang="en-US" sz="2800" b="1" dirty="0">
              <a:latin typeface="+mj-lt"/>
            </a:endParaRPr>
          </a:p>
          <a:p>
            <a:pPr marL="457200" indent="-457200">
              <a:buFont typeface="+mj-lt"/>
              <a:buAutoNum type="arabicPeriod" startAt="2"/>
            </a:pPr>
            <a:endParaRPr lang="en-US" sz="2400" dirty="0">
              <a:latin typeface="+mj-lt"/>
            </a:endParaRPr>
          </a:p>
        </p:txBody>
      </p:sp>
      <p:sp>
        <p:nvSpPr>
          <p:cNvPr id="4" name="TextBox 3"/>
          <p:cNvSpPr txBox="1"/>
          <p:nvPr/>
        </p:nvSpPr>
        <p:spPr>
          <a:xfrm>
            <a:off x="531628" y="3887526"/>
            <a:ext cx="6730409" cy="954107"/>
          </a:xfrm>
          <a:prstGeom prst="rect">
            <a:avLst/>
          </a:prstGeom>
          <a:solidFill>
            <a:schemeClr val="bg2"/>
          </a:solidFill>
          <a:ln>
            <a:solidFill>
              <a:schemeClr val="tx1"/>
            </a:solidFill>
          </a:ln>
        </p:spPr>
        <p:txBody>
          <a:bodyPr wrap="square" rtlCol="0">
            <a:spAutoFit/>
          </a:bodyPr>
          <a:lstStyle/>
          <a:p>
            <a:pPr algn="ctr"/>
            <a:r>
              <a:rPr lang="en-US" sz="2800" dirty="0">
                <a:latin typeface="+mj-lt"/>
              </a:rPr>
              <a:t>Don</a:t>
            </a:r>
            <a:r>
              <a:rPr lang="ur-PK" sz="2800" dirty="0">
                <a:latin typeface="+mj-lt"/>
              </a:rPr>
              <a:t>’</a:t>
            </a:r>
            <a:r>
              <a:rPr lang="en-US" sz="2800" dirty="0">
                <a:latin typeface="+mj-lt"/>
              </a:rPr>
              <a:t>t give up. Be your own action hero. </a:t>
            </a:r>
          </a:p>
          <a:p>
            <a:pPr algn="ctr"/>
            <a:r>
              <a:rPr lang="en-US" sz="2800" dirty="0">
                <a:latin typeface="+mj-lt"/>
              </a:rPr>
              <a:t>Make things happen for you!</a:t>
            </a:r>
          </a:p>
        </p:txBody>
      </p:sp>
    </p:spTree>
    <p:extLst>
      <p:ext uri="{BB962C8B-B14F-4D97-AF65-F5344CB8AC3E}">
        <p14:creationId xmlns:p14="http://schemas.microsoft.com/office/powerpoint/2010/main" val="2271570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93758" y="2206673"/>
            <a:ext cx="2334410" cy="830997"/>
          </a:xfrm>
          <a:prstGeom prst="rect">
            <a:avLst/>
          </a:prstGeom>
          <a:noFill/>
        </p:spPr>
        <p:txBody>
          <a:bodyPr wrap="square" rtlCol="0">
            <a:spAutoFit/>
          </a:bodyPr>
          <a:lstStyle/>
          <a:p>
            <a:r>
              <a:rPr lang="en-US" sz="4800" b="1" dirty="0">
                <a:solidFill>
                  <a:srgbClr val="FF8039"/>
                </a:solidFill>
              </a:rPr>
              <a:t>Real life </a:t>
            </a:r>
          </a:p>
        </p:txBody>
      </p:sp>
      <p:pic>
        <p:nvPicPr>
          <p:cNvPr id="3" name="Picture 2" descr="A picture containing drawing, plate&#10;&#10;Description automatically generated">
            <a:extLst>
              <a:ext uri="{FF2B5EF4-FFF2-40B4-BE49-F238E27FC236}">
                <a16:creationId xmlns:a16="http://schemas.microsoft.com/office/drawing/2014/main" id="{2496E9BC-5A06-4CEA-90DB-01460807526F}"/>
              </a:ext>
            </a:extLst>
          </p:cNvPr>
          <p:cNvPicPr>
            <a:picLocks noChangeAspect="1"/>
          </p:cNvPicPr>
          <p:nvPr/>
        </p:nvPicPr>
        <p:blipFill>
          <a:blip r:embed="rId2"/>
          <a:stretch>
            <a:fillRect/>
          </a:stretch>
        </p:blipFill>
        <p:spPr>
          <a:xfrm>
            <a:off x="321279" y="2904619"/>
            <a:ext cx="4079367" cy="1922712"/>
          </a:xfrm>
          <a:prstGeom prst="rect">
            <a:avLst/>
          </a:prstGeom>
        </p:spPr>
      </p:pic>
      <p:pic>
        <p:nvPicPr>
          <p:cNvPr id="4" name="Picture 3" descr="A person looking at the camera&#10;&#10;Description automatically generated">
            <a:hlinkClick r:id="rId3"/>
            <a:extLst>
              <a:ext uri="{FF2B5EF4-FFF2-40B4-BE49-F238E27FC236}">
                <a16:creationId xmlns:a16="http://schemas.microsoft.com/office/drawing/2014/main" id="{DC0EC2B8-63BF-E741-98EE-3F2763DF9932}"/>
              </a:ext>
            </a:extLst>
          </p:cNvPr>
          <p:cNvPicPr>
            <a:picLocks noChangeAspect="1"/>
          </p:cNvPicPr>
          <p:nvPr/>
        </p:nvPicPr>
        <p:blipFill>
          <a:blip r:embed="rId4"/>
          <a:stretch>
            <a:fillRect/>
          </a:stretch>
        </p:blipFill>
        <p:spPr>
          <a:xfrm>
            <a:off x="4804663" y="1479276"/>
            <a:ext cx="6972184" cy="3899448"/>
          </a:xfrm>
          <a:prstGeom prst="rect">
            <a:avLst/>
          </a:prstGeom>
        </p:spPr>
      </p:pic>
      <p:sp>
        <p:nvSpPr>
          <p:cNvPr id="7" name="TextBox 6">
            <a:extLst>
              <a:ext uri="{FF2B5EF4-FFF2-40B4-BE49-F238E27FC236}">
                <a16:creationId xmlns:a16="http://schemas.microsoft.com/office/drawing/2014/main" id="{29CCD540-24E0-ED47-B969-AE48CF92F3FD}"/>
              </a:ext>
            </a:extLst>
          </p:cNvPr>
          <p:cNvSpPr txBox="1"/>
          <p:nvPr/>
        </p:nvSpPr>
        <p:spPr>
          <a:xfrm>
            <a:off x="4523122" y="5595386"/>
            <a:ext cx="7522577" cy="830997"/>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Be a ‘Do-</a:t>
            </a:r>
            <a:r>
              <a:rPr lang="en-US" sz="2400" b="1" dirty="0" err="1">
                <a:solidFill>
                  <a:schemeClr val="tx1">
                    <a:lumMod val="75000"/>
                    <a:lumOff val="25000"/>
                  </a:schemeClr>
                </a:solidFill>
                <a:latin typeface="+mj-lt"/>
              </a:rPr>
              <a:t>er</a:t>
            </a:r>
            <a:r>
              <a:rPr lang="en-US" sz="2400" b="1">
                <a:solidFill>
                  <a:schemeClr val="tx1">
                    <a:lumMod val="75000"/>
                    <a:lumOff val="25000"/>
                  </a:schemeClr>
                </a:solidFill>
                <a:latin typeface="+mj-lt"/>
              </a:rPr>
              <a:t>’</a:t>
            </a:r>
            <a:endParaRPr lang="en-US" sz="2400" b="1" dirty="0">
              <a:solidFill>
                <a:schemeClr val="tx1">
                  <a:lumMod val="75000"/>
                  <a:lumOff val="25000"/>
                </a:schemeClr>
              </a:solidFill>
              <a:latin typeface="+mj-lt"/>
            </a:endParaRPr>
          </a:p>
          <a:p>
            <a:pPr algn="ctr"/>
            <a:r>
              <a:rPr lang="en-US" sz="2400" i="1" dirty="0">
                <a:solidFill>
                  <a:schemeClr val="tx1">
                    <a:lumMod val="75000"/>
                    <a:lumOff val="25000"/>
                  </a:schemeClr>
                </a:solidFill>
                <a:latin typeface="+mj-lt"/>
              </a:rPr>
              <a:t>Cameron Parker</a:t>
            </a:r>
          </a:p>
        </p:txBody>
      </p:sp>
      <p:pic>
        <p:nvPicPr>
          <p:cNvPr id="8" name="Picture 7" descr="A close up of a logo&#10;&#10;Description automatically generated">
            <a:hlinkClick r:id="rId3"/>
            <a:extLst>
              <a:ext uri="{FF2B5EF4-FFF2-40B4-BE49-F238E27FC236}">
                <a16:creationId xmlns:a16="http://schemas.microsoft.com/office/drawing/2014/main" id="{C4E364DF-0494-F94F-BE83-47B42B4B22C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41547" y="2018572"/>
            <a:ext cx="2324100" cy="2654300"/>
          </a:xfrm>
          <a:prstGeom prst="rect">
            <a:avLst/>
          </a:prstGeom>
        </p:spPr>
      </p:pic>
    </p:spTree>
    <p:extLst>
      <p:ext uri="{BB962C8B-B14F-4D97-AF65-F5344CB8AC3E}">
        <p14:creationId xmlns:p14="http://schemas.microsoft.com/office/powerpoint/2010/main" val="1570798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22BDA7-9C24-EC46-B68C-A5F6F98C8961}"/>
              </a:ext>
            </a:extLst>
          </p:cNvPr>
          <p:cNvSpPr/>
          <p:nvPr/>
        </p:nvSpPr>
        <p:spPr>
          <a:xfrm>
            <a:off x="4741302" y="3660476"/>
            <a:ext cx="2709395" cy="261610"/>
          </a:xfrm>
          <a:prstGeom prst="rect">
            <a:avLst/>
          </a:prstGeom>
        </p:spPr>
        <p:txBody>
          <a:bodyPr wrap="none">
            <a:spAutoFit/>
          </a:bodyPr>
          <a:lstStyle/>
          <a:p>
            <a:pPr lvl="0" algn="ctr">
              <a:defRPr/>
            </a:pPr>
            <a:r>
              <a:rPr lang="en-GB" sz="1100" b="1" dirty="0">
                <a:latin typeface="Calibri" panose="020F0502020204030204" pitchFamily="34" charset="0"/>
                <a:cs typeface="Calibri" panose="020F0502020204030204" pitchFamily="34" charset="0"/>
              </a:rPr>
              <a:t>© 2020 The </a:t>
            </a:r>
            <a:r>
              <a:rPr lang="en-GB" sz="1100" b="1" dirty="0" err="1">
                <a:latin typeface="Calibri" panose="020F0502020204030204" pitchFamily="34" charset="0"/>
                <a:cs typeface="Calibri" panose="020F0502020204030204" pitchFamily="34" charset="0"/>
              </a:rPr>
              <a:t>PiXL</a:t>
            </a:r>
            <a:r>
              <a:rPr lang="en-GB" sz="1100" b="1" dirty="0">
                <a:latin typeface="Calibri" panose="020F0502020204030204" pitchFamily="34" charset="0"/>
                <a:cs typeface="Calibri" panose="020F0502020204030204" pitchFamily="34" charset="0"/>
              </a:rPr>
              <a:t> Club Ltd and Hachette UK</a:t>
            </a:r>
            <a:endParaRPr kumimoji="0" lang="en-US" sz="11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3EC8939-60FF-534A-95E4-94A9D85C9B8F}"/>
              </a:ext>
            </a:extLst>
          </p:cNvPr>
          <p:cNvSpPr txBox="1"/>
          <p:nvPr/>
        </p:nvSpPr>
        <p:spPr>
          <a:xfrm>
            <a:off x="2944978" y="4066590"/>
            <a:ext cx="6576094" cy="1988237"/>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1000" dirty="0">
              <a:latin typeface="Calibri" panose="020F0502020204030204" pitchFamily="34" charset="0"/>
              <a:cs typeface="Calibri" panose="020F0502020204030204" pitchFamily="34" charset="0"/>
            </a:endParaRPr>
          </a:p>
          <a:p>
            <a:r>
              <a:rPr lang="en-GB" sz="1000" dirty="0">
                <a:solidFill>
                  <a:srgbClr val="222222"/>
                </a:solidFill>
                <a:latin typeface="Calibri" panose="020F0502020204030204" pitchFamily="34" charset="0"/>
                <a:cs typeface="Calibri" panose="020F0502020204030204" pitchFamily="34" charset="0"/>
              </a:rPr>
              <a:t>This resource may be shared with any school in its current form, and parts thereof, to enhance your work with students.  All opinions and contributions are those of the authors. The contents of this resource are not connected with, or endorsed by, any other company, organisation or institution. </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Hachette UK own 'Dare to Be You' by Matthew Syed, which may be purchased by individuals and schools, should they wish to do so to enhance these resources for students. Illustrations copyright © Toby Triumph. </a:t>
            </a:r>
          </a:p>
          <a:p>
            <a:r>
              <a:rPr lang="en-GB" sz="1000" dirty="0">
                <a:solidFill>
                  <a:srgbClr val="222222"/>
                </a:solidFill>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0899042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8330</TotalTime>
  <Words>936</Words>
  <Application>Microsoft Macintosh PowerPoint</Application>
  <PresentationFormat>Widescreen</PresentationFormat>
  <Paragraphs>80</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Session 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Davies</dc:creator>
  <cp:lastModifiedBy>Katie Davies</cp:lastModifiedBy>
  <cp:revision>162</cp:revision>
  <dcterms:created xsi:type="dcterms:W3CDTF">2020-06-22T13:49:07Z</dcterms:created>
  <dcterms:modified xsi:type="dcterms:W3CDTF">2020-07-17T09:03:07Z</dcterms:modified>
</cp:coreProperties>
</file>