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61" r:id="rId3"/>
    <p:sldId id="288" r:id="rId4"/>
    <p:sldId id="273" r:id="rId5"/>
    <p:sldId id="275" r:id="rId6"/>
    <p:sldId id="276" r:id="rId7"/>
    <p:sldId id="277" r:id="rId8"/>
    <p:sldId id="278" r:id="rId9"/>
    <p:sldId id="279" r:id="rId10"/>
    <p:sldId id="280" r:id="rId11"/>
    <p:sldId id="281" r:id="rId12"/>
    <p:sldId id="282" r:id="rId13"/>
    <p:sldId id="283" r:id="rId14"/>
    <p:sldId id="284" r:id="rId15"/>
    <p:sldId id="285" r:id="rId16"/>
    <p:sldId id="286" r:id="rId17"/>
    <p:sldId id="270" r:id="rId18"/>
    <p:sldId id="28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24"/>
    <p:restoredTop sz="93017"/>
  </p:normalViewPr>
  <p:slideViewPr>
    <p:cSldViewPr snapToGrid="0" snapToObjects="1">
      <p:cViewPr varScale="1">
        <p:scale>
          <a:sx n="62" d="100"/>
          <a:sy n="62" d="100"/>
        </p:scale>
        <p:origin x="232" y="6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08E18-7EBA-1844-B954-BA221F29267F}" type="datetimeFigureOut">
              <a:rPr lang="en-US" smtClean="0"/>
              <a:t>7/17/20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E40C8-A820-474D-AE2A-64569B25CF4C}" type="slidenum">
              <a:rPr lang="en-US" smtClean="0"/>
              <a:t>‹#›</a:t>
            </a:fld>
            <a:endParaRPr lang="en-US"/>
          </a:p>
        </p:txBody>
      </p:sp>
    </p:spTree>
    <p:extLst>
      <p:ext uri="{BB962C8B-B14F-4D97-AF65-F5344CB8AC3E}">
        <p14:creationId xmlns:p14="http://schemas.microsoft.com/office/powerpoint/2010/main" val="2108602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AF61-A58A-764B-B651-A736B9AB208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310CC91-7079-8C43-8943-32F010ACB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35DDEF9-32F2-FC43-A06A-E57EF7ADE070}"/>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DCC6C45-F8A3-6F43-A1D7-2BE8CFCF4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5FE35-63D7-DB42-9797-C51BA41B812E}"/>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28163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A738-4F03-AC4C-93DB-85E32062C2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DC662DD-CFBD-204C-BDA7-BD463B4E826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7E7BD-B7B6-1D40-B873-6DDA782A1B79}"/>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09D2503-17B9-564F-9290-E07BA4B2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6F43D-D6C2-AD48-807C-FEF1CC03FB1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55652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E80F-4A73-DA48-9E29-E262A6D0A7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3A102D2-DBF8-E44C-BA3B-E28B5A343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AED13A0-5999-CB43-BF23-AACF56A3A0BF}"/>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05037A30-FCE4-9648-9AFF-6F3B185EE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B48323-313B-7941-8778-EEA80E9F49C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94380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1B21-BB6B-314B-8798-A266C8F5AB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D034722-1BA9-1441-BCEF-98A7E0A9828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13CBA2D-CB28-354C-BC4A-56C8193D03A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AEE626-3756-7E4A-9149-E34F9DDD5021}"/>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32619501-3B0D-5A42-9642-BCD070E27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AEFC23-808C-F249-B437-F1F50581BCA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817884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AC62-2BE3-7744-A89B-B01D4808D5A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FDB22D7-749A-9C45-A1AF-2F746D248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0E3F3DE-FC3B-6341-B805-0BF2C061C80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8020744-9E7F-0D47-8363-D458D6273C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ACE82-09D9-F241-AB29-CBBB92C81F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9610D83-D5D5-3343-BA92-1F52720FDB28}"/>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8" name="Footer Placeholder 7">
            <a:extLst>
              <a:ext uri="{FF2B5EF4-FFF2-40B4-BE49-F238E27FC236}">
                <a16:creationId xmlns:a16="http://schemas.microsoft.com/office/drawing/2014/main" id="{6C7A2070-BD35-1C49-A63C-C7C6B007BE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0C5E3F-2861-7747-9B17-EAA6A7086CB0}"/>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72480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0D99-37C2-7B4F-A539-0050580CC75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BF46254-FFE6-764B-9C77-E1866E18D7AA}"/>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4" name="Footer Placeholder 3">
            <a:extLst>
              <a:ext uri="{FF2B5EF4-FFF2-40B4-BE49-F238E27FC236}">
                <a16:creationId xmlns:a16="http://schemas.microsoft.com/office/drawing/2014/main" id="{0700BA4F-A746-9242-880C-A5675B92A9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84391C-93B7-F14C-B882-6DC2EE89697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8645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C88C8A-891F-9440-83EC-A89B497ECF6B}"/>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3" name="Footer Placeholder 2">
            <a:extLst>
              <a:ext uri="{FF2B5EF4-FFF2-40B4-BE49-F238E27FC236}">
                <a16:creationId xmlns:a16="http://schemas.microsoft.com/office/drawing/2014/main" id="{23D5030D-CD90-D642-B0D8-E55B27B279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6BCAAC-299B-6D4B-AF7F-4B869946D994}"/>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49626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E1CB-2E58-4A4A-B214-50EBAD3748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7860B5F-B38D-BB43-AB23-E7E66058C2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B88B2B7-460F-5440-A612-421CD6009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037CABE-2061-FE44-89FE-4575FC92E324}"/>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7C4B78B8-4A32-C547-98A6-AEFC62A17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7188DB-2E8B-6042-A8B5-FAAD6398833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755771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F106-C34E-154E-95D6-6C90E6D33A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845E41-A502-5E43-950B-B8E364C44D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CDBCBF-108D-9742-8118-C6E45C3F9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61D1C5-96D0-8C47-B317-AAA38C1A0E1D}"/>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F6959128-C866-BE49-A946-EF6C017F5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77291-3069-D94E-BF80-4122F67FCC45}"/>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59247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3BCD4-35A3-C64A-A07F-CEC16A4D335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D71C15D-B81B-9C47-B9F1-046FA0B35F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9E4084-E0D8-8D42-B7E0-A54958A35AE3}"/>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2F4D9A99-BED9-8741-9119-227F16EBA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FEC05-4E17-DB48-B0CC-11DFEE0CB398}"/>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68979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869A3D-79E4-5F42-B804-7761FE8E092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F64A90-21E4-5F49-BB67-18163C5AC63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5A868F-BB70-7A40-82AB-A61881742906}"/>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C0877711-F3EF-4B4D-A39F-54387BFFA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43E51-B012-BB45-8E11-A078A0721D4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53804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6A640-B629-A14B-B7AD-E95175DD37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B7069C-47A1-7646-A175-E95C45B06B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0D5C70-7D5E-794B-A096-01CFE30D2C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3235DEF2-B0B4-B340-8A24-6A14E7ED89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CA1E80-BD43-0A43-8A56-BA9ED5170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1C77D-5BD0-764F-8726-834B681B3D18}" type="slidenum">
              <a:rPr lang="en-US" smtClean="0"/>
              <a:t>‹#›</a:t>
            </a:fld>
            <a:endParaRPr lang="en-US"/>
          </a:p>
        </p:txBody>
      </p:sp>
      <p:pic>
        <p:nvPicPr>
          <p:cNvPr id="9" name="Picture 8" descr="A screenshot of a cell phone&#10;&#10;Description automatically generated">
            <a:extLst>
              <a:ext uri="{FF2B5EF4-FFF2-40B4-BE49-F238E27FC236}">
                <a16:creationId xmlns:a16="http://schemas.microsoft.com/office/drawing/2014/main" id="{E41BC1EB-9261-40AD-93EC-6729501F8872}"/>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013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vimeo.com/438880681/95c65c3f5e"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vimeo.com/438656633/1e7b9cf33f"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4530-9F38-9C42-A308-E3BFB85AB218}"/>
              </a:ext>
            </a:extLst>
          </p:cNvPr>
          <p:cNvSpPr>
            <a:spLocks noGrp="1"/>
          </p:cNvSpPr>
          <p:nvPr>
            <p:ph type="ctrTitle"/>
          </p:nvPr>
        </p:nvSpPr>
        <p:spPr>
          <a:xfrm>
            <a:off x="2269863" y="3953564"/>
            <a:ext cx="7652273" cy="1341138"/>
          </a:xfrm>
        </p:spPr>
        <p:txBody>
          <a:bodyPr/>
          <a:lstStyle/>
          <a:p>
            <a:r>
              <a:rPr lang="en-US" b="1" dirty="0">
                <a:solidFill>
                  <a:schemeClr val="tx1">
                    <a:lumMod val="75000"/>
                    <a:lumOff val="25000"/>
                  </a:schemeClr>
                </a:solidFill>
              </a:rPr>
              <a:t>Session 7</a:t>
            </a:r>
          </a:p>
        </p:txBody>
      </p:sp>
      <p:sp>
        <p:nvSpPr>
          <p:cNvPr id="6" name="Title 1">
            <a:extLst>
              <a:ext uri="{FF2B5EF4-FFF2-40B4-BE49-F238E27FC236}">
                <a16:creationId xmlns:a16="http://schemas.microsoft.com/office/drawing/2014/main" id="{69FE4530-9F38-9C42-A308-E3BFB85AB218}"/>
              </a:ext>
            </a:extLst>
          </p:cNvPr>
          <p:cNvSpPr txBox="1">
            <a:spLocks/>
          </p:cNvSpPr>
          <p:nvPr/>
        </p:nvSpPr>
        <p:spPr>
          <a:xfrm>
            <a:off x="2269863" y="5022038"/>
            <a:ext cx="7652273" cy="13411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FF8039"/>
                </a:solidFill>
              </a:rPr>
              <a:t>Be Determined</a:t>
            </a:r>
          </a:p>
        </p:txBody>
      </p:sp>
      <p:pic>
        <p:nvPicPr>
          <p:cNvPr id="4" name="Picture 3" descr="A picture containing drawing, plate&#10;&#10;Description automatically generated">
            <a:extLst>
              <a:ext uri="{FF2B5EF4-FFF2-40B4-BE49-F238E27FC236}">
                <a16:creationId xmlns:a16="http://schemas.microsoft.com/office/drawing/2014/main" id="{0287316A-5D11-48F2-ADFB-FC0FE9F02081}"/>
              </a:ext>
            </a:extLst>
          </p:cNvPr>
          <p:cNvPicPr>
            <a:picLocks noChangeAspect="1"/>
          </p:cNvPicPr>
          <p:nvPr/>
        </p:nvPicPr>
        <p:blipFill>
          <a:blip r:embed="rId2"/>
          <a:stretch>
            <a:fillRect/>
          </a:stretch>
        </p:blipFill>
        <p:spPr>
          <a:xfrm>
            <a:off x="3703244" y="1698028"/>
            <a:ext cx="4785510" cy="2255536"/>
          </a:xfrm>
          <a:prstGeom prst="rect">
            <a:avLst/>
          </a:prstGeom>
        </p:spPr>
      </p:pic>
      <p:pic>
        <p:nvPicPr>
          <p:cNvPr id="5" name="Picture 4">
            <a:extLst>
              <a:ext uri="{FF2B5EF4-FFF2-40B4-BE49-F238E27FC236}">
                <a16:creationId xmlns:a16="http://schemas.microsoft.com/office/drawing/2014/main" id="{34A4312C-43C8-3444-9F4C-F0D95EF3D9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98906">
            <a:off x="765936" y="4542062"/>
            <a:ext cx="1345532" cy="1938919"/>
          </a:xfrm>
          <a:prstGeom prst="rect">
            <a:avLst/>
          </a:prstGeom>
          <a:ln>
            <a:solidFill>
              <a:schemeClr val="tx1"/>
            </a:solidFill>
          </a:ln>
        </p:spPr>
      </p:pic>
    </p:spTree>
    <p:extLst>
      <p:ext uri="{BB962C8B-B14F-4D97-AF65-F5344CB8AC3E}">
        <p14:creationId xmlns:p14="http://schemas.microsoft.com/office/powerpoint/2010/main" val="4038200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9185" y="1934424"/>
            <a:ext cx="7814991" cy="3480376"/>
          </a:xfrm>
          <a:prstGeom prst="rect">
            <a:avLst/>
          </a:prstGeom>
          <a:noFill/>
        </p:spPr>
        <p:txBody>
          <a:bodyPr wrap="square" rtlCol="0">
            <a:spAutoFit/>
          </a:bodyPr>
          <a:lstStyle/>
          <a:p>
            <a:r>
              <a:rPr lang="en-US" sz="3200" b="1" dirty="0">
                <a:latin typeface="+mj-lt"/>
              </a:rPr>
              <a:t>In the last session we looked at:</a:t>
            </a:r>
          </a:p>
          <a:p>
            <a:pPr>
              <a:lnSpc>
                <a:spcPct val="114000"/>
              </a:lnSpc>
            </a:pPr>
            <a:endParaRPr lang="en-US" sz="3200" b="1" dirty="0">
              <a:latin typeface="+mj-lt"/>
            </a:endParaRPr>
          </a:p>
          <a:p>
            <a:pPr marL="342900" indent="-342900">
              <a:lnSpc>
                <a:spcPct val="114000"/>
              </a:lnSpc>
              <a:buFont typeface="Arial" charset="0"/>
              <a:buChar char="•"/>
            </a:pPr>
            <a:r>
              <a:rPr lang="en-US" sz="2800" dirty="0">
                <a:latin typeface="+mj-lt"/>
              </a:rPr>
              <a:t>Why we want to copy people</a:t>
            </a:r>
          </a:p>
          <a:p>
            <a:pPr marL="342900" indent="-342900">
              <a:lnSpc>
                <a:spcPct val="114000"/>
              </a:lnSpc>
              <a:buFont typeface="Arial" charset="0"/>
              <a:buChar char="•"/>
            </a:pPr>
            <a:r>
              <a:rPr lang="en-US" sz="2800" dirty="0">
                <a:latin typeface="+mj-lt"/>
              </a:rPr>
              <a:t>How we decide what to copy and </a:t>
            </a:r>
            <a:br>
              <a:rPr lang="en-US" sz="2800" dirty="0">
                <a:latin typeface="+mj-lt"/>
              </a:rPr>
            </a:br>
            <a:r>
              <a:rPr lang="en-US" sz="2800" dirty="0">
                <a:latin typeface="+mj-lt"/>
              </a:rPr>
              <a:t>what helps us</a:t>
            </a:r>
          </a:p>
          <a:p>
            <a:pPr marL="342900" indent="-342900">
              <a:lnSpc>
                <a:spcPct val="114000"/>
              </a:lnSpc>
              <a:buFont typeface="Arial" charset="0"/>
              <a:buChar char="•"/>
            </a:pPr>
            <a:r>
              <a:rPr lang="en-US" sz="2800" dirty="0">
                <a:latin typeface="+mj-lt"/>
              </a:rPr>
              <a:t>Who we actually want to be</a:t>
            </a:r>
          </a:p>
          <a:p>
            <a:endParaRPr lang="en-US" sz="2400" dirty="0">
              <a:latin typeface="+mj-lt"/>
            </a:endParaRP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60043" y="1934424"/>
            <a:ext cx="3026783" cy="4361612"/>
          </a:xfrm>
          <a:prstGeom prst="rect">
            <a:avLst/>
          </a:prstGeom>
          <a:ln>
            <a:solidFill>
              <a:schemeClr val="tx1"/>
            </a:solidFill>
          </a:ln>
        </p:spPr>
      </p:pic>
    </p:spTree>
    <p:extLst>
      <p:ext uri="{BB962C8B-B14F-4D97-AF65-F5344CB8AC3E}">
        <p14:creationId xmlns:p14="http://schemas.microsoft.com/office/powerpoint/2010/main" val="1576820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281544" y="3453205"/>
            <a:ext cx="1538343" cy="830997"/>
          </a:xfrm>
          <a:prstGeom prst="rect">
            <a:avLst/>
          </a:prstGeom>
          <a:noFill/>
        </p:spPr>
        <p:txBody>
          <a:bodyPr wrap="square" rtlCol="0">
            <a:spAutoFit/>
          </a:bodyPr>
          <a:lstStyle/>
          <a:p>
            <a:r>
              <a:rPr lang="en-US" sz="4800" dirty="0">
                <a:latin typeface="+mj-lt"/>
              </a:rPr>
              <a:t>and</a:t>
            </a:r>
            <a:r>
              <a:rPr lang="mr-IN" sz="4800" dirty="0">
                <a:latin typeface="+mj-lt"/>
              </a:rPr>
              <a:t>…</a:t>
            </a:r>
            <a:endParaRPr lang="en-US" sz="4800" dirty="0">
              <a:latin typeface="+mj-lt"/>
            </a:endParaRPr>
          </a:p>
        </p:txBody>
      </p:sp>
      <p:sp>
        <p:nvSpPr>
          <p:cNvPr id="10" name="TextBox 9">
            <a:extLst>
              <a:ext uri="{FF2B5EF4-FFF2-40B4-BE49-F238E27FC236}">
                <a16:creationId xmlns:a16="http://schemas.microsoft.com/office/drawing/2014/main" id="{B7BDDAEB-3869-8944-843D-8AB2E28B0666}"/>
              </a:ext>
            </a:extLst>
          </p:cNvPr>
          <p:cNvSpPr txBox="1"/>
          <p:nvPr/>
        </p:nvSpPr>
        <p:spPr>
          <a:xfrm>
            <a:off x="738690" y="1540907"/>
            <a:ext cx="10714619" cy="584775"/>
          </a:xfrm>
          <a:prstGeom prst="rect">
            <a:avLst/>
          </a:prstGeom>
          <a:noFill/>
          <a:ln>
            <a:noFill/>
          </a:ln>
        </p:spPr>
        <p:txBody>
          <a:bodyPr wrap="square" rtlCol="0">
            <a:spAutoFit/>
          </a:bodyPr>
          <a:lstStyle/>
          <a:p>
            <a:r>
              <a:rPr lang="en-US" sz="3200" dirty="0">
                <a:latin typeface="+mj-lt"/>
              </a:rPr>
              <a:t>Today we have two people to help us explore ‘Be Determined’.</a:t>
            </a:r>
          </a:p>
        </p:txBody>
      </p:sp>
      <p:sp>
        <p:nvSpPr>
          <p:cNvPr id="13" name="TextBox 12">
            <a:extLst>
              <a:ext uri="{FF2B5EF4-FFF2-40B4-BE49-F238E27FC236}">
                <a16:creationId xmlns:a16="http://schemas.microsoft.com/office/drawing/2014/main" id="{EC5C9C90-E408-3843-93A6-E1E9894F929C}"/>
              </a:ext>
            </a:extLst>
          </p:cNvPr>
          <p:cNvSpPr txBox="1"/>
          <p:nvPr/>
        </p:nvSpPr>
        <p:spPr>
          <a:xfrm>
            <a:off x="1539594" y="5415387"/>
            <a:ext cx="2568577" cy="830997"/>
          </a:xfrm>
          <a:prstGeom prst="rect">
            <a:avLst/>
          </a:prstGeom>
          <a:noFill/>
        </p:spPr>
        <p:txBody>
          <a:bodyPr wrap="square" rtlCol="0">
            <a:spAutoFit/>
          </a:bodyPr>
          <a:lstStyle/>
          <a:p>
            <a:pPr algn="ctr"/>
            <a:r>
              <a:rPr lang="en-US" sz="1600" dirty="0">
                <a:solidFill>
                  <a:schemeClr val="tx1">
                    <a:lumMod val="75000"/>
                    <a:lumOff val="25000"/>
                  </a:schemeClr>
                </a:solidFill>
              </a:rPr>
              <a:t>Matthew Syed Author and Broadcaster, Author of ‘Dare to be You’</a:t>
            </a:r>
          </a:p>
        </p:txBody>
      </p:sp>
      <p:pic>
        <p:nvPicPr>
          <p:cNvPr id="11" name="Picture 10" descr="A person looking at the camera&#10;&#10;Description automatically generated">
            <a:extLst>
              <a:ext uri="{FF2B5EF4-FFF2-40B4-BE49-F238E27FC236}">
                <a16:creationId xmlns:a16="http://schemas.microsoft.com/office/drawing/2014/main" id="{673D7FE2-2E7D-0049-945A-DB09DB60CEB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95130" y="2560319"/>
            <a:ext cx="1735932" cy="2640630"/>
          </a:xfrm>
          <a:prstGeom prst="rect">
            <a:avLst/>
          </a:prstGeom>
        </p:spPr>
      </p:pic>
      <p:sp>
        <p:nvSpPr>
          <p:cNvPr id="15" name="TextBox 14">
            <a:extLst>
              <a:ext uri="{FF2B5EF4-FFF2-40B4-BE49-F238E27FC236}">
                <a16:creationId xmlns:a16="http://schemas.microsoft.com/office/drawing/2014/main" id="{1B324494-7C81-8C48-8834-E241B5224F2F}"/>
              </a:ext>
            </a:extLst>
          </p:cNvPr>
          <p:cNvSpPr txBox="1"/>
          <p:nvPr/>
        </p:nvSpPr>
        <p:spPr>
          <a:xfrm>
            <a:off x="6440486" y="5345471"/>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Gemma Oaten Actress and TV star</a:t>
            </a:r>
          </a:p>
        </p:txBody>
      </p:sp>
      <p:pic>
        <p:nvPicPr>
          <p:cNvPr id="8" name="Picture 7" descr="A person wearing a suit and tie&#10;&#10;Description automatically generated">
            <a:extLst>
              <a:ext uri="{FF2B5EF4-FFF2-40B4-BE49-F238E27FC236}">
                <a16:creationId xmlns:a16="http://schemas.microsoft.com/office/drawing/2014/main" id="{0773855A-A1FC-2244-A63C-E5B6B26B17DA}"/>
              </a:ext>
            </a:extLst>
          </p:cNvPr>
          <p:cNvPicPr>
            <a:picLocks noChangeAspect="1"/>
          </p:cNvPicPr>
          <p:nvPr/>
        </p:nvPicPr>
        <p:blipFill>
          <a:blip r:embed="rId3"/>
          <a:stretch>
            <a:fillRect/>
          </a:stretch>
        </p:blipFill>
        <p:spPr>
          <a:xfrm>
            <a:off x="1924205" y="2560319"/>
            <a:ext cx="1799354" cy="2699031"/>
          </a:xfrm>
          <a:prstGeom prst="rect">
            <a:avLst/>
          </a:prstGeom>
        </p:spPr>
      </p:pic>
    </p:spTree>
    <p:extLst>
      <p:ext uri="{BB962C8B-B14F-4D97-AF65-F5344CB8AC3E}">
        <p14:creationId xmlns:p14="http://schemas.microsoft.com/office/powerpoint/2010/main" val="2623819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9094" y="1599027"/>
            <a:ext cx="7261414" cy="584775"/>
          </a:xfrm>
          <a:prstGeom prst="rect">
            <a:avLst/>
          </a:prstGeom>
          <a:noFill/>
          <a:ln>
            <a:noFill/>
          </a:ln>
        </p:spPr>
        <p:txBody>
          <a:bodyPr wrap="square" rtlCol="0">
            <a:spAutoFit/>
          </a:bodyPr>
          <a:lstStyle/>
          <a:p>
            <a:r>
              <a:rPr lang="en-US" sz="3200" dirty="0">
                <a:latin typeface="+mj-lt"/>
              </a:rPr>
              <a:t>Today we are looking at ‘Be Determined’.</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6419" y="3651742"/>
            <a:ext cx="2086161" cy="3006171"/>
          </a:xfrm>
          <a:prstGeom prst="rect">
            <a:avLst/>
          </a:prstGeom>
          <a:ln>
            <a:solidFill>
              <a:schemeClr val="tx1"/>
            </a:solidFill>
          </a:ln>
        </p:spPr>
      </p:pic>
      <p:sp>
        <p:nvSpPr>
          <p:cNvPr id="6" name="TextBox 5"/>
          <p:cNvSpPr txBox="1"/>
          <p:nvPr/>
        </p:nvSpPr>
        <p:spPr>
          <a:xfrm>
            <a:off x="3131934" y="6196248"/>
            <a:ext cx="7261414" cy="461665"/>
          </a:xfrm>
          <a:prstGeom prst="rect">
            <a:avLst/>
          </a:prstGeom>
          <a:noFill/>
        </p:spPr>
        <p:txBody>
          <a:bodyPr wrap="square" rtlCol="0">
            <a:spAutoFit/>
          </a:bodyPr>
          <a:lstStyle/>
          <a:p>
            <a:r>
              <a:rPr lang="en-US" sz="2400" b="1" dirty="0">
                <a:solidFill>
                  <a:srgbClr val="FF8039"/>
                </a:solidFill>
                <a:latin typeface="+mj-lt"/>
              </a:rPr>
              <a:t>If you are reading along with us, read pages 87–107. </a:t>
            </a:r>
          </a:p>
        </p:txBody>
      </p:sp>
      <p:sp>
        <p:nvSpPr>
          <p:cNvPr id="7" name="TextBox 6"/>
          <p:cNvSpPr txBox="1"/>
          <p:nvPr/>
        </p:nvSpPr>
        <p:spPr>
          <a:xfrm>
            <a:off x="854946" y="2474893"/>
            <a:ext cx="5907695" cy="954107"/>
          </a:xfrm>
          <a:prstGeom prst="rect">
            <a:avLst/>
          </a:prstGeom>
          <a:noFill/>
        </p:spPr>
        <p:txBody>
          <a:bodyPr wrap="square" rtlCol="0">
            <a:spAutoFit/>
          </a:bodyPr>
          <a:lstStyle/>
          <a:p>
            <a:r>
              <a:rPr lang="en-US" sz="2800" dirty="0">
                <a:latin typeface="+mj-lt"/>
              </a:rPr>
              <a:t>Watch this video of Matthew talking about why being curious matters.</a:t>
            </a:r>
          </a:p>
        </p:txBody>
      </p:sp>
      <p:pic>
        <p:nvPicPr>
          <p:cNvPr id="8" name="Picture 7" descr="A person posing for the camera&#10;&#10;Description automatically generated">
            <a:hlinkClick r:id="rId3"/>
            <a:extLst>
              <a:ext uri="{FF2B5EF4-FFF2-40B4-BE49-F238E27FC236}">
                <a16:creationId xmlns:a16="http://schemas.microsoft.com/office/drawing/2014/main" id="{EFCEB5F1-58B2-9E4C-8E1E-DA97B99F22AD}"/>
              </a:ext>
            </a:extLst>
          </p:cNvPr>
          <p:cNvPicPr>
            <a:picLocks noChangeAspect="1"/>
          </p:cNvPicPr>
          <p:nvPr/>
        </p:nvPicPr>
        <p:blipFill>
          <a:blip r:embed="rId4"/>
          <a:stretch>
            <a:fillRect/>
          </a:stretch>
        </p:blipFill>
        <p:spPr>
          <a:xfrm>
            <a:off x="6096000" y="2284321"/>
            <a:ext cx="5683699" cy="3168158"/>
          </a:xfrm>
          <a:prstGeom prst="rect">
            <a:avLst/>
          </a:prstGeom>
        </p:spPr>
      </p:pic>
      <p:pic>
        <p:nvPicPr>
          <p:cNvPr id="9" name="Picture 8" descr="A close up of a logo&#10;&#10;Description automatically generated">
            <a:hlinkClick r:id="rId3"/>
            <a:extLst>
              <a:ext uri="{FF2B5EF4-FFF2-40B4-BE49-F238E27FC236}">
                <a16:creationId xmlns:a16="http://schemas.microsoft.com/office/drawing/2014/main" id="{E0F5736A-C19F-D54D-B43F-7DE0C53E61D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09798" y="2988716"/>
            <a:ext cx="1486263" cy="1697426"/>
          </a:xfrm>
          <a:prstGeom prst="rect">
            <a:avLst/>
          </a:prstGeom>
        </p:spPr>
      </p:pic>
      <p:sp>
        <p:nvSpPr>
          <p:cNvPr id="10" name="TextBox 9">
            <a:extLst>
              <a:ext uri="{FF2B5EF4-FFF2-40B4-BE49-F238E27FC236}">
                <a16:creationId xmlns:a16="http://schemas.microsoft.com/office/drawing/2014/main" id="{5ACA6CB4-CF3A-3F45-AA66-76C3DDBA0875}"/>
              </a:ext>
            </a:extLst>
          </p:cNvPr>
          <p:cNvSpPr txBox="1"/>
          <p:nvPr/>
        </p:nvSpPr>
        <p:spPr>
          <a:xfrm>
            <a:off x="7236192" y="5390537"/>
            <a:ext cx="3403314" cy="1200329"/>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Determined</a:t>
            </a:r>
          </a:p>
          <a:p>
            <a:pPr algn="ctr"/>
            <a:r>
              <a:rPr lang="en-US" sz="2400" i="1" dirty="0">
                <a:solidFill>
                  <a:schemeClr val="tx1">
                    <a:lumMod val="75000"/>
                    <a:lumOff val="25000"/>
                  </a:schemeClr>
                </a:solidFill>
                <a:latin typeface="+mj-lt"/>
              </a:rPr>
              <a:t>Matthew Syed</a:t>
            </a:r>
          </a:p>
          <a:p>
            <a:pPr algn="ctr"/>
            <a:endParaRPr lang="en-US" sz="2400" i="1" dirty="0">
              <a:solidFill>
                <a:schemeClr val="tx1">
                  <a:lumMod val="75000"/>
                  <a:lumOff val="25000"/>
                </a:schemeClr>
              </a:solidFill>
              <a:latin typeface="+mj-lt"/>
            </a:endParaRPr>
          </a:p>
        </p:txBody>
      </p:sp>
    </p:spTree>
    <p:extLst>
      <p:ext uri="{BB962C8B-B14F-4D97-AF65-F5344CB8AC3E}">
        <p14:creationId xmlns:p14="http://schemas.microsoft.com/office/powerpoint/2010/main" val="1273963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2106" y="3151547"/>
            <a:ext cx="5330456" cy="1323439"/>
          </a:xfrm>
          <a:prstGeom prst="rect">
            <a:avLst/>
          </a:prstGeom>
          <a:noFill/>
        </p:spPr>
        <p:txBody>
          <a:bodyPr wrap="square" rtlCol="0">
            <a:spAutoFit/>
          </a:bodyPr>
          <a:lstStyle/>
          <a:p>
            <a:pPr algn="ctr"/>
            <a:r>
              <a:rPr lang="en-US" sz="4000" dirty="0">
                <a:latin typeface="+mj-lt"/>
              </a:rPr>
              <a:t>Part of daring to be you, is to be curious.</a:t>
            </a:r>
          </a:p>
        </p:txBody>
      </p:sp>
      <p:pic>
        <p:nvPicPr>
          <p:cNvPr id="4" name="Picture 3">
            <a:extLst>
              <a:ext uri="{FF2B5EF4-FFF2-40B4-BE49-F238E27FC236}">
                <a16:creationId xmlns:a16="http://schemas.microsoft.com/office/drawing/2014/main" id="{E48BA8CD-589A-8941-844F-490E8FF3F3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9889" t="14476" r="8203" b="4762"/>
          <a:stretch/>
        </p:blipFill>
        <p:spPr>
          <a:xfrm>
            <a:off x="6392562" y="1319347"/>
            <a:ext cx="4232366" cy="5538653"/>
          </a:xfrm>
          <a:prstGeom prst="rect">
            <a:avLst/>
          </a:prstGeom>
        </p:spPr>
      </p:pic>
    </p:spTree>
    <p:extLst>
      <p:ext uri="{BB962C8B-B14F-4D97-AF65-F5344CB8AC3E}">
        <p14:creationId xmlns:p14="http://schemas.microsoft.com/office/powerpoint/2010/main" val="540437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7441" y="1564551"/>
            <a:ext cx="10547497" cy="1200329"/>
          </a:xfrm>
          <a:prstGeom prst="rect">
            <a:avLst/>
          </a:prstGeom>
          <a:noFill/>
        </p:spPr>
        <p:txBody>
          <a:bodyPr wrap="square" rtlCol="0">
            <a:spAutoFit/>
          </a:bodyPr>
          <a:lstStyle/>
          <a:p>
            <a:r>
              <a:rPr lang="en-US" sz="2400" dirty="0">
                <a:latin typeface="+mj-lt"/>
              </a:rPr>
              <a:t>Working out your own path and learning how to be you (and not just copying others), doesn’t always happen straight away. People who have been around much longer than you, still struggle with this.</a:t>
            </a:r>
          </a:p>
        </p:txBody>
      </p:sp>
      <p:sp>
        <p:nvSpPr>
          <p:cNvPr id="3" name="TextBox 2"/>
          <p:cNvSpPr txBox="1"/>
          <p:nvPr/>
        </p:nvSpPr>
        <p:spPr>
          <a:xfrm>
            <a:off x="797441" y="2875002"/>
            <a:ext cx="9824484" cy="2677656"/>
          </a:xfrm>
          <a:prstGeom prst="rect">
            <a:avLst/>
          </a:prstGeom>
          <a:noFill/>
        </p:spPr>
        <p:txBody>
          <a:bodyPr wrap="square" rtlCol="0">
            <a:spAutoFit/>
          </a:bodyPr>
          <a:lstStyle/>
          <a:p>
            <a:r>
              <a:rPr lang="en-US" sz="2400" b="1" dirty="0">
                <a:latin typeface="+mj-lt"/>
              </a:rPr>
              <a:t>Matthew Syed said he did the following things when he was in a job that wasn’t making him happy:</a:t>
            </a:r>
          </a:p>
          <a:p>
            <a:endParaRPr lang="en-US" sz="2400" b="1" dirty="0">
              <a:latin typeface="+mj-lt"/>
            </a:endParaRPr>
          </a:p>
          <a:p>
            <a:pPr marL="457200" indent="-457200">
              <a:buFont typeface="+mj-lt"/>
              <a:buAutoNum type="arabicPeriod"/>
            </a:pPr>
            <a:r>
              <a:rPr lang="en-US" sz="2400" dirty="0">
                <a:latin typeface="+mj-lt"/>
              </a:rPr>
              <a:t>I questioned whether the job was RIGHT for ME.</a:t>
            </a:r>
          </a:p>
          <a:p>
            <a:pPr marL="457200" indent="-457200">
              <a:buFont typeface="+mj-lt"/>
              <a:buAutoNum type="arabicPeriod"/>
            </a:pPr>
            <a:r>
              <a:rPr lang="en-US" sz="2400" dirty="0">
                <a:latin typeface="+mj-lt"/>
              </a:rPr>
              <a:t>I questioned whether there was something that would be BETTER FOR ME.</a:t>
            </a:r>
          </a:p>
          <a:p>
            <a:pPr marL="457200" indent="-457200">
              <a:buFont typeface="+mj-lt"/>
              <a:buAutoNum type="arabicPeriod"/>
            </a:pPr>
            <a:r>
              <a:rPr lang="en-US" sz="2400" dirty="0">
                <a:latin typeface="+mj-lt"/>
              </a:rPr>
              <a:t>I questioned whether I could MAKE A CHANGE.</a:t>
            </a:r>
          </a:p>
          <a:p>
            <a:pPr marL="457200" indent="-457200">
              <a:buFont typeface="+mj-lt"/>
              <a:buAutoNum type="arabicPeriod"/>
            </a:pPr>
            <a:endParaRPr lang="en-US" sz="2400" dirty="0">
              <a:latin typeface="+mj-lt"/>
            </a:endParaRPr>
          </a:p>
        </p:txBody>
      </p:sp>
      <p:sp>
        <p:nvSpPr>
          <p:cNvPr id="4" name="TextBox 3"/>
          <p:cNvSpPr txBox="1"/>
          <p:nvPr/>
        </p:nvSpPr>
        <p:spPr>
          <a:xfrm>
            <a:off x="797441" y="5422938"/>
            <a:ext cx="11087209" cy="1200329"/>
          </a:xfrm>
          <a:prstGeom prst="rect">
            <a:avLst/>
          </a:prstGeom>
          <a:noFill/>
        </p:spPr>
        <p:txBody>
          <a:bodyPr wrap="square" rtlCol="0">
            <a:spAutoFit/>
          </a:bodyPr>
          <a:lstStyle/>
          <a:p>
            <a:r>
              <a:rPr lang="en-US" sz="2400" b="1" dirty="0">
                <a:solidFill>
                  <a:srgbClr val="FF8039"/>
                </a:solidFill>
                <a:latin typeface="+mj-lt"/>
              </a:rPr>
              <a:t>Having the confidence to question what is happening around you and an ability to be flexible as things change are two of the most important skills you can build for the future.</a:t>
            </a:r>
          </a:p>
          <a:p>
            <a:pPr marL="457200" indent="-457200">
              <a:buFont typeface="+mj-lt"/>
              <a:buAutoNum type="arabicPeriod"/>
            </a:pPr>
            <a:endParaRPr lang="en-US" sz="2400" b="1" dirty="0">
              <a:solidFill>
                <a:schemeClr val="accent2"/>
              </a:solidFill>
              <a:latin typeface="+mj-lt"/>
            </a:endParaRPr>
          </a:p>
        </p:txBody>
      </p:sp>
    </p:spTree>
    <p:extLst>
      <p:ext uri="{BB962C8B-B14F-4D97-AF65-F5344CB8AC3E}">
        <p14:creationId xmlns:p14="http://schemas.microsoft.com/office/powerpoint/2010/main" val="1961559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1628" y="2221085"/>
            <a:ext cx="10526232" cy="3046988"/>
          </a:xfrm>
          <a:prstGeom prst="rect">
            <a:avLst/>
          </a:prstGeom>
          <a:noFill/>
        </p:spPr>
        <p:txBody>
          <a:bodyPr wrap="square" rtlCol="0">
            <a:spAutoFit/>
          </a:bodyPr>
          <a:lstStyle/>
          <a:p>
            <a:r>
              <a:rPr lang="en-US" sz="2400" dirty="0">
                <a:latin typeface="+mj-lt"/>
              </a:rPr>
              <a:t>Think about what we have all just been through, where everything we knew and we were used to changed:</a:t>
            </a:r>
          </a:p>
          <a:p>
            <a:endParaRPr lang="en-US" sz="2400" dirty="0">
              <a:latin typeface="+mj-lt"/>
            </a:endParaRPr>
          </a:p>
          <a:p>
            <a:pPr marL="285750" indent="-285750">
              <a:buFont typeface="Arial" charset="0"/>
              <a:buChar char="•"/>
            </a:pPr>
            <a:r>
              <a:rPr lang="en-US" sz="2400" dirty="0">
                <a:latin typeface="+mj-lt"/>
              </a:rPr>
              <a:t>Schools closed</a:t>
            </a:r>
          </a:p>
          <a:p>
            <a:pPr marL="285750" indent="-285750">
              <a:buFont typeface="Arial" charset="0"/>
              <a:buChar char="•"/>
            </a:pPr>
            <a:r>
              <a:rPr lang="en-US" sz="2400" dirty="0">
                <a:latin typeface="+mj-lt"/>
              </a:rPr>
              <a:t>Exams were cancelled</a:t>
            </a:r>
          </a:p>
          <a:p>
            <a:pPr marL="285750" indent="-285750">
              <a:buFont typeface="Arial" charset="0"/>
              <a:buChar char="•"/>
            </a:pPr>
            <a:r>
              <a:rPr lang="en-US" sz="2400" dirty="0">
                <a:latin typeface="+mj-lt"/>
              </a:rPr>
              <a:t>You worked from home with teachers contacting you at home</a:t>
            </a:r>
          </a:p>
          <a:p>
            <a:pPr marL="285750" indent="-285750">
              <a:buFont typeface="Arial" charset="0"/>
              <a:buChar char="•"/>
            </a:pPr>
            <a:r>
              <a:rPr lang="en-US" sz="2400" dirty="0">
                <a:latin typeface="+mj-lt"/>
              </a:rPr>
              <a:t>Your parents may have worked from home too</a:t>
            </a:r>
          </a:p>
          <a:p>
            <a:pPr marL="285750" indent="-285750">
              <a:buFont typeface="Arial" charset="0"/>
              <a:buChar char="•"/>
            </a:pPr>
            <a:r>
              <a:rPr lang="en-US" sz="2400" dirty="0">
                <a:latin typeface="+mj-lt"/>
              </a:rPr>
              <a:t>School looks a little different now</a:t>
            </a:r>
          </a:p>
        </p:txBody>
      </p:sp>
      <p:sp>
        <p:nvSpPr>
          <p:cNvPr id="4" name="TextBox 3"/>
          <p:cNvSpPr txBox="1"/>
          <p:nvPr/>
        </p:nvSpPr>
        <p:spPr>
          <a:xfrm>
            <a:off x="925033" y="5299604"/>
            <a:ext cx="8565808" cy="1200329"/>
          </a:xfrm>
          <a:prstGeom prst="rect">
            <a:avLst/>
          </a:prstGeom>
          <a:noFill/>
        </p:spPr>
        <p:txBody>
          <a:bodyPr wrap="square" rtlCol="0">
            <a:spAutoFit/>
          </a:bodyPr>
          <a:lstStyle/>
          <a:p>
            <a:r>
              <a:rPr lang="en-US" sz="2400" b="1" dirty="0">
                <a:solidFill>
                  <a:srgbClr val="FF8039"/>
                </a:solidFill>
                <a:latin typeface="+mj-lt"/>
              </a:rPr>
              <a:t>COVID-19 meant the whole world had to change. On a smaller level, throughout our life we have to work out how to manage change. Complete the workbook pages on ‘change’.</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17689" y="2515719"/>
            <a:ext cx="3042683" cy="3042683"/>
          </a:xfrm>
          <a:prstGeom prst="rect">
            <a:avLst/>
          </a:prstGeom>
        </p:spPr>
      </p:pic>
      <p:sp>
        <p:nvSpPr>
          <p:cNvPr id="6" name="TextBox 5">
            <a:extLst>
              <a:ext uri="{FF2B5EF4-FFF2-40B4-BE49-F238E27FC236}">
                <a16:creationId xmlns:a16="http://schemas.microsoft.com/office/drawing/2014/main" id="{7979E025-C318-E84A-A13B-23998BA2A2A9}"/>
              </a:ext>
            </a:extLst>
          </p:cNvPr>
          <p:cNvSpPr txBox="1"/>
          <p:nvPr/>
        </p:nvSpPr>
        <p:spPr>
          <a:xfrm>
            <a:off x="925033" y="1371600"/>
            <a:ext cx="10132827" cy="523220"/>
          </a:xfrm>
          <a:prstGeom prst="rect">
            <a:avLst/>
          </a:prstGeom>
          <a:solidFill>
            <a:schemeClr val="bg2"/>
          </a:solidFill>
          <a:ln>
            <a:solidFill>
              <a:schemeClr val="tx1"/>
            </a:solidFill>
          </a:ln>
        </p:spPr>
        <p:txBody>
          <a:bodyPr wrap="square" rtlCol="0">
            <a:spAutoFit/>
          </a:bodyPr>
          <a:lstStyle/>
          <a:p>
            <a:pPr algn="ctr"/>
            <a:r>
              <a:rPr lang="en-US" sz="2800" dirty="0">
                <a:latin typeface="+mj-lt"/>
              </a:rPr>
              <a:t>Navigating change is something we have to get good at.</a:t>
            </a:r>
          </a:p>
        </p:txBody>
      </p:sp>
    </p:spTree>
    <p:extLst>
      <p:ext uri="{BB962C8B-B14F-4D97-AF65-F5344CB8AC3E}">
        <p14:creationId xmlns:p14="http://schemas.microsoft.com/office/powerpoint/2010/main" val="572033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4670" y="2336912"/>
            <a:ext cx="3104707" cy="1569660"/>
          </a:xfrm>
          <a:prstGeom prst="rect">
            <a:avLst/>
          </a:prstGeom>
          <a:noFill/>
          <a:ln>
            <a:solidFill>
              <a:srgbClr val="FF8039"/>
            </a:solidFill>
          </a:ln>
        </p:spPr>
        <p:txBody>
          <a:bodyPr wrap="square" rtlCol="0">
            <a:spAutoFit/>
          </a:bodyPr>
          <a:lstStyle/>
          <a:p>
            <a:pPr algn="ctr"/>
            <a:r>
              <a:rPr lang="en-US" sz="2400" dirty="0">
                <a:latin typeface="+mj-lt"/>
              </a:rPr>
              <a:t>Some people think that things are changing at the fastest rate we have ever seen in history.</a:t>
            </a:r>
          </a:p>
        </p:txBody>
      </p:sp>
      <p:sp>
        <p:nvSpPr>
          <p:cNvPr id="3" name="TextBox 2"/>
          <p:cNvSpPr txBox="1"/>
          <p:nvPr/>
        </p:nvSpPr>
        <p:spPr>
          <a:xfrm>
            <a:off x="5582093" y="1416481"/>
            <a:ext cx="6049926" cy="830997"/>
          </a:xfrm>
          <a:prstGeom prst="rect">
            <a:avLst/>
          </a:prstGeom>
          <a:noFill/>
        </p:spPr>
        <p:txBody>
          <a:bodyPr wrap="square" rtlCol="0">
            <a:spAutoFit/>
          </a:bodyPr>
          <a:lstStyle/>
          <a:p>
            <a:r>
              <a:rPr lang="en-US" sz="2400" dirty="0">
                <a:latin typeface="+mj-lt"/>
              </a:rPr>
              <a:t>The radio took 38 years to reach 50 million listeners after it had been invented. </a:t>
            </a:r>
          </a:p>
        </p:txBody>
      </p:sp>
      <p:sp>
        <p:nvSpPr>
          <p:cNvPr id="4" name="TextBox 3"/>
          <p:cNvSpPr txBox="1"/>
          <p:nvPr/>
        </p:nvSpPr>
        <p:spPr>
          <a:xfrm>
            <a:off x="5599814" y="2858543"/>
            <a:ext cx="6344093" cy="461665"/>
          </a:xfrm>
          <a:prstGeom prst="rect">
            <a:avLst/>
          </a:prstGeom>
          <a:noFill/>
        </p:spPr>
        <p:txBody>
          <a:bodyPr wrap="square" rtlCol="0">
            <a:spAutoFit/>
          </a:bodyPr>
          <a:lstStyle/>
          <a:p>
            <a:r>
              <a:rPr lang="en-US" sz="2400" dirty="0">
                <a:latin typeface="+mj-lt"/>
              </a:rPr>
              <a:t>The TV took 13 years to reach 50 million viewers. </a:t>
            </a:r>
          </a:p>
        </p:txBody>
      </p:sp>
      <p:sp>
        <p:nvSpPr>
          <p:cNvPr id="5" name="TextBox 4"/>
          <p:cNvSpPr txBox="1"/>
          <p:nvPr/>
        </p:nvSpPr>
        <p:spPr>
          <a:xfrm>
            <a:off x="5599814" y="3870700"/>
            <a:ext cx="6709917" cy="461665"/>
          </a:xfrm>
          <a:prstGeom prst="rect">
            <a:avLst/>
          </a:prstGeom>
          <a:noFill/>
        </p:spPr>
        <p:txBody>
          <a:bodyPr wrap="square" rtlCol="0">
            <a:spAutoFit/>
          </a:bodyPr>
          <a:lstStyle/>
          <a:p>
            <a:r>
              <a:rPr lang="en-US" sz="2400" dirty="0">
                <a:latin typeface="+mj-lt"/>
              </a:rPr>
              <a:t>It took the internet 4 years to reach 50 million users. </a:t>
            </a:r>
          </a:p>
        </p:txBody>
      </p:sp>
      <p:sp>
        <p:nvSpPr>
          <p:cNvPr id="6" name="Rectangle 5"/>
          <p:cNvSpPr/>
          <p:nvPr/>
        </p:nvSpPr>
        <p:spPr>
          <a:xfrm>
            <a:off x="5599814" y="5002348"/>
            <a:ext cx="6096000" cy="461665"/>
          </a:xfrm>
          <a:prstGeom prst="rect">
            <a:avLst/>
          </a:prstGeom>
        </p:spPr>
        <p:txBody>
          <a:bodyPr>
            <a:spAutoFit/>
          </a:bodyPr>
          <a:lstStyle/>
          <a:p>
            <a:r>
              <a:rPr lang="en-US" sz="2400" dirty="0">
                <a:latin typeface="+mj-lt"/>
              </a:rPr>
              <a:t>It took Facebook less than 2 years. </a:t>
            </a:r>
          </a:p>
        </p:txBody>
      </p:sp>
      <p:sp>
        <p:nvSpPr>
          <p:cNvPr id="7" name="Rectangle 6"/>
          <p:cNvSpPr/>
          <p:nvPr/>
        </p:nvSpPr>
        <p:spPr>
          <a:xfrm>
            <a:off x="5582093" y="6133996"/>
            <a:ext cx="4291559" cy="461665"/>
          </a:xfrm>
          <a:prstGeom prst="rect">
            <a:avLst/>
          </a:prstGeom>
        </p:spPr>
        <p:txBody>
          <a:bodyPr wrap="none">
            <a:spAutoFit/>
          </a:bodyPr>
          <a:lstStyle/>
          <a:p>
            <a:r>
              <a:rPr lang="en-US" sz="2400" dirty="0">
                <a:latin typeface="+mj-lt"/>
              </a:rPr>
              <a:t>It took </a:t>
            </a:r>
            <a:r>
              <a:rPr lang="en-US" sz="2400" dirty="0" err="1">
                <a:latin typeface="+mj-lt"/>
              </a:rPr>
              <a:t>Pokemon</a:t>
            </a:r>
            <a:r>
              <a:rPr lang="en-US" sz="2400" dirty="0">
                <a:latin typeface="+mj-lt"/>
              </a:rPr>
              <a:t> Go just 19 days!</a:t>
            </a:r>
          </a:p>
        </p:txBody>
      </p:sp>
      <p:sp>
        <p:nvSpPr>
          <p:cNvPr id="8" name="TextBox 7"/>
          <p:cNvSpPr txBox="1"/>
          <p:nvPr/>
        </p:nvSpPr>
        <p:spPr>
          <a:xfrm>
            <a:off x="414670" y="4648457"/>
            <a:ext cx="3104707" cy="1015663"/>
          </a:xfrm>
          <a:prstGeom prst="rect">
            <a:avLst/>
          </a:prstGeom>
          <a:noFill/>
          <a:ln>
            <a:solidFill>
              <a:srgbClr val="FF8039"/>
            </a:solidFill>
          </a:ln>
        </p:spPr>
        <p:txBody>
          <a:bodyPr wrap="square" rtlCol="0">
            <a:spAutoFit/>
          </a:bodyPr>
          <a:lstStyle/>
          <a:p>
            <a:pPr algn="ctr"/>
            <a:r>
              <a:rPr lang="en-US" sz="2000" dirty="0">
                <a:latin typeface="+mj-lt"/>
              </a:rPr>
              <a:t>Check out the other examples on page 94 if you are reading along.</a:t>
            </a:r>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56918" y="3634599"/>
            <a:ext cx="1194711" cy="1194711"/>
          </a:xfrm>
          <a:prstGeom prst="rect">
            <a:avLst/>
          </a:prstGeom>
        </p:spPr>
      </p:pic>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17071" y="5643417"/>
            <a:ext cx="1255612" cy="1255612"/>
          </a:xfrm>
          <a:prstGeom prst="rect">
            <a:avLst/>
          </a:prstGeom>
        </p:spPr>
      </p:pic>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34463" y="717149"/>
            <a:ext cx="2246228" cy="2246228"/>
          </a:xfrm>
          <a:prstGeom prst="rect">
            <a:avLst/>
          </a:prstGeom>
        </p:spPr>
      </p:pic>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07524" y="2457998"/>
            <a:ext cx="1293501" cy="1293501"/>
          </a:xfrm>
          <a:prstGeom prst="rect">
            <a:avLst/>
          </a:prstGeom>
        </p:spPr>
      </p:pic>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42780" y="4546005"/>
            <a:ext cx="1220568" cy="1220568"/>
          </a:xfrm>
          <a:prstGeom prst="rect">
            <a:avLst/>
          </a:prstGeom>
        </p:spPr>
      </p:pic>
    </p:spTree>
    <p:extLst>
      <p:ext uri="{BB962C8B-B14F-4D97-AF65-F5344CB8AC3E}">
        <p14:creationId xmlns:p14="http://schemas.microsoft.com/office/powerpoint/2010/main" val="2002779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958" y="1275907"/>
            <a:ext cx="9973340" cy="461665"/>
          </a:xfrm>
          <a:prstGeom prst="rect">
            <a:avLst/>
          </a:prstGeom>
          <a:noFill/>
        </p:spPr>
        <p:txBody>
          <a:bodyPr wrap="square" rtlCol="0">
            <a:spAutoFit/>
          </a:bodyPr>
          <a:lstStyle/>
          <a:p>
            <a:r>
              <a:rPr lang="en-US" sz="2400" dirty="0">
                <a:latin typeface="+mj-lt"/>
              </a:rPr>
              <a:t>If we want to have success in a world that is changing then we need</a:t>
            </a:r>
            <a:r>
              <a:rPr lang="mr-IN" sz="2400" dirty="0">
                <a:latin typeface="+mj-lt"/>
              </a:rPr>
              <a:t>…</a:t>
            </a:r>
            <a:endParaRPr lang="en-US" sz="2400" dirty="0">
              <a:latin typeface="+mj-lt"/>
            </a:endParaRPr>
          </a:p>
        </p:txBody>
      </p:sp>
      <p:pic>
        <p:nvPicPr>
          <p:cNvPr id="5" name="Picture 4" descr="A close up of a logo&#10;&#10;Description automatically generated">
            <a:extLst>
              <a:ext uri="{FF2B5EF4-FFF2-40B4-BE49-F238E27FC236}">
                <a16:creationId xmlns:a16="http://schemas.microsoft.com/office/drawing/2014/main" id="{B11E70E5-A079-1A4B-AA86-8369C759A74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4147" y="1920452"/>
            <a:ext cx="11003705" cy="4629974"/>
          </a:xfrm>
          <a:prstGeom prst="rect">
            <a:avLst/>
          </a:prstGeom>
        </p:spPr>
      </p:pic>
      <p:sp>
        <p:nvSpPr>
          <p:cNvPr id="3" name="Rectangle 2">
            <a:extLst>
              <a:ext uri="{FF2B5EF4-FFF2-40B4-BE49-F238E27FC236}">
                <a16:creationId xmlns:a16="http://schemas.microsoft.com/office/drawing/2014/main" id="{19EDFCDC-0EED-8343-9EEE-680B3585C35D}"/>
              </a:ext>
            </a:extLst>
          </p:cNvPr>
          <p:cNvSpPr/>
          <p:nvPr/>
        </p:nvSpPr>
        <p:spPr>
          <a:xfrm>
            <a:off x="9582912" y="5266944"/>
            <a:ext cx="507386"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8436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9609" y="1403498"/>
            <a:ext cx="11674549" cy="954107"/>
          </a:xfrm>
          <a:prstGeom prst="rect">
            <a:avLst/>
          </a:prstGeom>
          <a:noFill/>
        </p:spPr>
        <p:txBody>
          <a:bodyPr wrap="square" rtlCol="0">
            <a:spAutoFit/>
          </a:bodyPr>
          <a:lstStyle/>
          <a:p>
            <a:r>
              <a:rPr lang="en-US" sz="2800" dirty="0">
                <a:latin typeface="+mj-lt"/>
              </a:rPr>
              <a:t>We need to be determined that no matter what the change we are facing, we have the means to handle it.</a:t>
            </a:r>
          </a:p>
        </p:txBody>
      </p:sp>
      <p:sp>
        <p:nvSpPr>
          <p:cNvPr id="3" name="TextBox 2"/>
          <p:cNvSpPr txBox="1"/>
          <p:nvPr/>
        </p:nvSpPr>
        <p:spPr>
          <a:xfrm>
            <a:off x="329608" y="2991293"/>
            <a:ext cx="11674549" cy="3108543"/>
          </a:xfrm>
          <a:prstGeom prst="rect">
            <a:avLst/>
          </a:prstGeom>
          <a:noFill/>
        </p:spPr>
        <p:txBody>
          <a:bodyPr wrap="square" rtlCol="0">
            <a:spAutoFit/>
          </a:bodyPr>
          <a:lstStyle/>
          <a:p>
            <a:r>
              <a:rPr lang="en-US" sz="2800" dirty="0">
                <a:latin typeface="+mj-lt"/>
              </a:rPr>
              <a:t>We need to make sure we are happy to:</a:t>
            </a:r>
          </a:p>
          <a:p>
            <a:endParaRPr lang="en-US" sz="2800" dirty="0">
              <a:latin typeface="+mj-lt"/>
            </a:endParaRPr>
          </a:p>
          <a:p>
            <a:pPr marL="457200" indent="-457200">
              <a:buFont typeface="Arial" charset="0"/>
              <a:buChar char="•"/>
            </a:pPr>
            <a:r>
              <a:rPr lang="en-US" sz="2800" dirty="0">
                <a:latin typeface="+mj-lt"/>
              </a:rPr>
              <a:t>Question things</a:t>
            </a:r>
          </a:p>
          <a:p>
            <a:pPr marL="457200" indent="-457200">
              <a:buFont typeface="Arial" charset="0"/>
              <a:buChar char="•"/>
            </a:pPr>
            <a:endParaRPr lang="en-US" sz="2800" dirty="0">
              <a:latin typeface="+mj-lt"/>
            </a:endParaRPr>
          </a:p>
          <a:p>
            <a:pPr marL="457200" indent="-457200">
              <a:buFont typeface="Arial" charset="0"/>
              <a:buChar char="•"/>
            </a:pPr>
            <a:r>
              <a:rPr lang="en-US" sz="2800" dirty="0">
                <a:latin typeface="+mj-lt"/>
              </a:rPr>
              <a:t>Be curious about better ways of doing things</a:t>
            </a:r>
          </a:p>
          <a:p>
            <a:pPr marL="457200" indent="-457200">
              <a:buFont typeface="Arial" charset="0"/>
              <a:buChar char="•"/>
            </a:pPr>
            <a:endParaRPr lang="en-US" sz="2800" dirty="0">
              <a:latin typeface="+mj-lt"/>
            </a:endParaRPr>
          </a:p>
          <a:p>
            <a:pPr marL="457200" indent="-457200">
              <a:buFont typeface="Arial" charset="0"/>
              <a:buChar char="•"/>
            </a:pPr>
            <a:r>
              <a:rPr lang="en-US" sz="2800" dirty="0">
                <a:latin typeface="+mj-lt"/>
              </a:rPr>
              <a:t>Be adaptable when we need to make changes</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87855" y="3418425"/>
            <a:ext cx="2679405" cy="2679405"/>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57414" y="1523126"/>
            <a:ext cx="2934586" cy="2934586"/>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44493" y="4886593"/>
            <a:ext cx="2553585" cy="2553585"/>
          </a:xfrm>
          <a:prstGeom prst="rect">
            <a:avLst/>
          </a:prstGeom>
        </p:spPr>
      </p:pic>
    </p:spTree>
    <p:extLst>
      <p:ext uri="{BB962C8B-B14F-4D97-AF65-F5344CB8AC3E}">
        <p14:creationId xmlns:p14="http://schemas.microsoft.com/office/powerpoint/2010/main" val="245618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2355" y="1474897"/>
            <a:ext cx="2094612" cy="4893647"/>
          </a:xfrm>
          <a:prstGeom prst="rect">
            <a:avLst/>
          </a:prstGeom>
          <a:solidFill>
            <a:schemeClr val="bg2"/>
          </a:solidFill>
          <a:ln>
            <a:solidFill>
              <a:schemeClr val="tx1"/>
            </a:solidFill>
          </a:ln>
        </p:spPr>
        <p:txBody>
          <a:bodyPr wrap="square" rtlCol="0">
            <a:spAutoFit/>
          </a:bodyPr>
          <a:lstStyle/>
          <a:p>
            <a:pPr algn="ctr"/>
            <a:r>
              <a:rPr lang="en-US" sz="2400" dirty="0">
                <a:latin typeface="+mj-lt"/>
              </a:rPr>
              <a:t>The coronavirus pandemic is a recent example where everything has had to change, but there have been lots of </a:t>
            </a:r>
          </a:p>
          <a:p>
            <a:pPr algn="ctr"/>
            <a:r>
              <a:rPr lang="en-US" sz="2400" dirty="0">
                <a:latin typeface="+mj-lt"/>
              </a:rPr>
              <a:t>head-spinning changes throughout history.</a:t>
            </a:r>
          </a:p>
        </p:txBody>
      </p:sp>
      <p:sp>
        <p:nvSpPr>
          <p:cNvPr id="3" name="TextBox 2"/>
          <p:cNvSpPr txBox="1"/>
          <p:nvPr/>
        </p:nvSpPr>
        <p:spPr>
          <a:xfrm>
            <a:off x="5433237" y="1701209"/>
            <a:ext cx="6145619" cy="1323439"/>
          </a:xfrm>
          <a:prstGeom prst="rect">
            <a:avLst/>
          </a:prstGeom>
          <a:noFill/>
        </p:spPr>
        <p:txBody>
          <a:bodyPr wrap="square" rtlCol="0">
            <a:spAutoFit/>
          </a:bodyPr>
          <a:lstStyle/>
          <a:p>
            <a:r>
              <a:rPr lang="en-US" sz="2000" dirty="0">
                <a:latin typeface="+mj-lt"/>
              </a:rPr>
              <a:t>MONEY BAGS: We haven’t always used money, we used to swap animals or other possessions for items that we needed. As things evolved, people started using coins instead as they didn’t always want the swap on offer!</a:t>
            </a:r>
          </a:p>
        </p:txBody>
      </p:sp>
      <p:sp>
        <p:nvSpPr>
          <p:cNvPr id="4" name="TextBox 3"/>
          <p:cNvSpPr txBox="1"/>
          <p:nvPr/>
        </p:nvSpPr>
        <p:spPr>
          <a:xfrm>
            <a:off x="5433237" y="3570951"/>
            <a:ext cx="6251944" cy="1323439"/>
          </a:xfrm>
          <a:prstGeom prst="rect">
            <a:avLst/>
          </a:prstGeom>
          <a:noFill/>
        </p:spPr>
        <p:txBody>
          <a:bodyPr wrap="square" rtlCol="0">
            <a:spAutoFit/>
          </a:bodyPr>
          <a:lstStyle/>
          <a:p>
            <a:r>
              <a:rPr lang="en-US" sz="2000" dirty="0">
                <a:latin typeface="+mj-lt"/>
              </a:rPr>
              <a:t>CENTRE OF THE UNIVERSE: We used to think the Sun revolved around the Earth! We had to do a serious rethink when Copernicus discovered in 1543 that the reality was the exact opposite.</a:t>
            </a:r>
          </a:p>
        </p:txBody>
      </p:sp>
      <p:sp>
        <p:nvSpPr>
          <p:cNvPr id="5" name="TextBox 4"/>
          <p:cNvSpPr txBox="1"/>
          <p:nvPr/>
        </p:nvSpPr>
        <p:spPr>
          <a:xfrm>
            <a:off x="5433237" y="5440693"/>
            <a:ext cx="6251944" cy="1323439"/>
          </a:xfrm>
          <a:prstGeom prst="rect">
            <a:avLst/>
          </a:prstGeom>
          <a:noFill/>
        </p:spPr>
        <p:txBody>
          <a:bodyPr wrap="square" rtlCol="0">
            <a:spAutoFit/>
          </a:bodyPr>
          <a:lstStyle/>
          <a:p>
            <a:r>
              <a:rPr lang="en-US" sz="2000" dirty="0">
                <a:latin typeface="+mj-lt"/>
              </a:rPr>
              <a:t>BRIGHT SPARKS: Electricity is a relatively recent thing – the first proper lightbulbs weren’t really used until 1882. Imagine if we hadn’t been adaptable and ready for that change?</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12681" y="4776529"/>
            <a:ext cx="2432345" cy="2432345"/>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0892" y="914952"/>
            <a:ext cx="2655999" cy="2655999"/>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00892" y="3104264"/>
            <a:ext cx="2055924" cy="2055924"/>
          </a:xfrm>
          <a:prstGeom prst="rect">
            <a:avLst/>
          </a:prstGeom>
        </p:spPr>
      </p:pic>
    </p:spTree>
    <p:extLst>
      <p:ext uri="{BB962C8B-B14F-4D97-AF65-F5344CB8AC3E}">
        <p14:creationId xmlns:p14="http://schemas.microsoft.com/office/powerpoint/2010/main" val="913512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95064" y="1855014"/>
            <a:ext cx="6762307" cy="4485330"/>
          </a:xfrm>
          <a:prstGeom prst="rect">
            <a:avLst/>
          </a:prstGeom>
          <a:noFill/>
        </p:spPr>
        <p:txBody>
          <a:bodyPr wrap="square" rtlCol="0">
            <a:spAutoFit/>
          </a:bodyPr>
          <a:lstStyle/>
          <a:p>
            <a:pPr>
              <a:lnSpc>
                <a:spcPct val="114000"/>
              </a:lnSpc>
            </a:pPr>
            <a:r>
              <a:rPr lang="en-US" sz="2800" dirty="0">
                <a:latin typeface="+mj-lt"/>
              </a:rPr>
              <a:t>According to a piece of research by </a:t>
            </a:r>
            <a:r>
              <a:rPr lang="en-US" sz="2800" dirty="0" err="1">
                <a:latin typeface="+mj-lt"/>
              </a:rPr>
              <a:t>Dr</a:t>
            </a:r>
            <a:r>
              <a:rPr lang="en-US" sz="2800" dirty="0">
                <a:latin typeface="+mj-lt"/>
              </a:rPr>
              <a:t> Sam </a:t>
            </a:r>
            <a:r>
              <a:rPr lang="en-US" sz="2800" dirty="0" err="1">
                <a:latin typeface="+mj-lt"/>
              </a:rPr>
              <a:t>Wass</a:t>
            </a:r>
            <a:r>
              <a:rPr lang="en-US" sz="2800" dirty="0">
                <a:latin typeface="+mj-lt"/>
              </a:rPr>
              <a:t>, young children ask 73 questions every single day. Our curiosity is at its maximum when we are 4 years old. That’s when we ask the most questions.</a:t>
            </a:r>
          </a:p>
          <a:p>
            <a:pPr>
              <a:lnSpc>
                <a:spcPct val="114000"/>
              </a:lnSpc>
            </a:pPr>
            <a:endParaRPr lang="en-US" sz="2800" dirty="0">
              <a:latin typeface="+mj-lt"/>
            </a:endParaRPr>
          </a:p>
          <a:p>
            <a:pPr>
              <a:lnSpc>
                <a:spcPct val="114000"/>
              </a:lnSpc>
            </a:pPr>
            <a:r>
              <a:rPr lang="en-US" sz="2800" dirty="0">
                <a:latin typeface="+mj-lt"/>
              </a:rPr>
              <a:t>When we are 4 years old, </a:t>
            </a:r>
            <a:r>
              <a:rPr lang="en-US" sz="2800" b="1" dirty="0">
                <a:latin typeface="+mj-lt"/>
              </a:rPr>
              <a:t>Kid Doubt </a:t>
            </a:r>
            <a:r>
              <a:rPr lang="en-US" sz="2800" dirty="0">
                <a:latin typeface="+mj-lt"/>
              </a:rPr>
              <a:t>does not bother us and we don’t have the worries that </a:t>
            </a:r>
            <a:r>
              <a:rPr lang="en-US" sz="2800" b="1" dirty="0">
                <a:latin typeface="+mj-lt"/>
              </a:rPr>
              <a:t>Kid Doubt </a:t>
            </a:r>
            <a:r>
              <a:rPr lang="en-US" sz="2800" dirty="0">
                <a:latin typeface="+mj-lt"/>
              </a:rPr>
              <a:t>can make us think about.</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4629" y="1532656"/>
            <a:ext cx="4807688" cy="4807688"/>
          </a:xfrm>
          <a:prstGeom prst="rect">
            <a:avLst/>
          </a:prstGeom>
        </p:spPr>
      </p:pic>
    </p:spTree>
    <p:extLst>
      <p:ext uri="{BB962C8B-B14F-4D97-AF65-F5344CB8AC3E}">
        <p14:creationId xmlns:p14="http://schemas.microsoft.com/office/powerpoint/2010/main" val="2006482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753863" y="1950669"/>
            <a:ext cx="2828262" cy="2243470"/>
          </a:xfrm>
          <a:prstGeom prst="rect">
            <a:avLst/>
          </a:prstGeom>
          <a:ln>
            <a:noFill/>
          </a:ln>
        </p:spPr>
      </p:pic>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83498" y="4194139"/>
            <a:ext cx="2569535" cy="2179674"/>
          </a:xfrm>
          <a:prstGeom prst="rect">
            <a:avLst/>
          </a:prstGeom>
          <a:ln>
            <a:noFill/>
          </a:ln>
        </p:spPr>
      </p:pic>
      <p:pic>
        <p:nvPicPr>
          <p:cNvPr id="7" name="Picture 6" descr="A close up of a logo&#10;&#10;Description automatically generated">
            <a:extLst>
              <a:ext uri="{FF2B5EF4-FFF2-40B4-BE49-F238E27FC236}">
                <a16:creationId xmlns:a16="http://schemas.microsoft.com/office/drawing/2014/main" id="{B982E625-3468-F445-955A-8B67981E9C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47714" y="1541721"/>
            <a:ext cx="2810639" cy="2810639"/>
          </a:xfrm>
          <a:prstGeom prst="rect">
            <a:avLst/>
          </a:prstGeom>
        </p:spPr>
      </p:pic>
      <p:sp>
        <p:nvSpPr>
          <p:cNvPr id="6" name="TextBox 5">
            <a:extLst>
              <a:ext uri="{FF2B5EF4-FFF2-40B4-BE49-F238E27FC236}">
                <a16:creationId xmlns:a16="http://schemas.microsoft.com/office/drawing/2014/main" id="{6DCAEDA5-E66E-DE4F-B5E5-F1DE986550E0}"/>
              </a:ext>
            </a:extLst>
          </p:cNvPr>
          <p:cNvSpPr txBox="1"/>
          <p:nvPr/>
        </p:nvSpPr>
        <p:spPr>
          <a:xfrm>
            <a:off x="733647" y="1541721"/>
            <a:ext cx="5263116" cy="4832092"/>
          </a:xfrm>
          <a:prstGeom prst="rect">
            <a:avLst/>
          </a:prstGeom>
          <a:noFill/>
        </p:spPr>
        <p:txBody>
          <a:bodyPr wrap="square" rtlCol="0">
            <a:spAutoFit/>
          </a:bodyPr>
          <a:lstStyle/>
          <a:p>
            <a:r>
              <a:rPr lang="en-US" sz="4400" dirty="0">
                <a:latin typeface="+mj-lt"/>
              </a:rPr>
              <a:t>Be determined</a:t>
            </a:r>
          </a:p>
          <a:p>
            <a:endParaRPr lang="en-US" sz="4400" dirty="0">
              <a:latin typeface="+mj-lt"/>
            </a:endParaRPr>
          </a:p>
          <a:p>
            <a:r>
              <a:rPr lang="en-US" sz="4400" dirty="0">
                <a:latin typeface="+mj-lt"/>
              </a:rPr>
              <a:t>Keep questioning</a:t>
            </a:r>
          </a:p>
          <a:p>
            <a:endParaRPr lang="en-US" sz="4400" dirty="0">
              <a:latin typeface="+mj-lt"/>
            </a:endParaRPr>
          </a:p>
          <a:p>
            <a:r>
              <a:rPr lang="en-US" sz="4400" dirty="0">
                <a:latin typeface="+mj-lt"/>
              </a:rPr>
              <a:t>Keep asking</a:t>
            </a:r>
          </a:p>
          <a:p>
            <a:endParaRPr lang="en-US" sz="4400" dirty="0">
              <a:latin typeface="+mj-lt"/>
            </a:endParaRPr>
          </a:p>
          <a:p>
            <a:r>
              <a:rPr lang="en-US" sz="4400" dirty="0">
                <a:latin typeface="+mj-lt"/>
              </a:rPr>
              <a:t>Stay curious</a:t>
            </a:r>
          </a:p>
        </p:txBody>
      </p:sp>
    </p:spTree>
    <p:extLst>
      <p:ext uri="{BB962C8B-B14F-4D97-AF65-F5344CB8AC3E}">
        <p14:creationId xmlns:p14="http://schemas.microsoft.com/office/powerpoint/2010/main" val="408900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3062" y="4102570"/>
            <a:ext cx="2621370" cy="2974848"/>
          </a:xfrm>
          <a:prstGeom prst="rect">
            <a:avLst/>
          </a:prstGeom>
        </p:spPr>
      </p:pic>
      <p:sp>
        <p:nvSpPr>
          <p:cNvPr id="3" name="TextBox 2"/>
          <p:cNvSpPr txBox="1"/>
          <p:nvPr/>
        </p:nvSpPr>
        <p:spPr>
          <a:xfrm>
            <a:off x="5354772" y="1537030"/>
            <a:ext cx="6562335" cy="1077218"/>
          </a:xfrm>
          <a:prstGeom prst="rect">
            <a:avLst/>
          </a:prstGeom>
          <a:noFill/>
        </p:spPr>
        <p:txBody>
          <a:bodyPr wrap="square" rtlCol="0">
            <a:spAutoFit/>
          </a:bodyPr>
          <a:lstStyle/>
          <a:p>
            <a:pPr algn="r"/>
            <a:r>
              <a:rPr lang="en-US" sz="3200" dirty="0">
                <a:latin typeface="+mj-lt"/>
              </a:rPr>
              <a:t>Have the courage to see if there is a way that things could work better.</a:t>
            </a:r>
          </a:p>
        </p:txBody>
      </p:sp>
      <p:sp>
        <p:nvSpPr>
          <p:cNvPr id="4" name="TextBox 3"/>
          <p:cNvSpPr txBox="1"/>
          <p:nvPr/>
        </p:nvSpPr>
        <p:spPr>
          <a:xfrm>
            <a:off x="8419048" y="4751153"/>
            <a:ext cx="2686160" cy="1015663"/>
          </a:xfrm>
          <a:prstGeom prst="rect">
            <a:avLst/>
          </a:prstGeom>
          <a:noFill/>
        </p:spPr>
        <p:txBody>
          <a:bodyPr wrap="square" rtlCol="0">
            <a:spAutoFit/>
          </a:bodyPr>
          <a:lstStyle/>
          <a:p>
            <a:pPr algn="ctr"/>
            <a:r>
              <a:rPr lang="en-US" sz="2000" dirty="0">
                <a:latin typeface="+mj-lt"/>
              </a:rPr>
              <a:t>Does the way I am behaving in that class serve me well?</a:t>
            </a:r>
          </a:p>
        </p:txBody>
      </p:sp>
      <p:sp>
        <p:nvSpPr>
          <p:cNvPr id="5" name="TextBox 4"/>
          <p:cNvSpPr txBox="1"/>
          <p:nvPr/>
        </p:nvSpPr>
        <p:spPr>
          <a:xfrm>
            <a:off x="1668188" y="2000343"/>
            <a:ext cx="2206886" cy="1015663"/>
          </a:xfrm>
          <a:prstGeom prst="rect">
            <a:avLst/>
          </a:prstGeom>
          <a:noFill/>
        </p:spPr>
        <p:txBody>
          <a:bodyPr wrap="square" rtlCol="0">
            <a:spAutoFit/>
          </a:bodyPr>
          <a:lstStyle/>
          <a:p>
            <a:pPr algn="ctr"/>
            <a:r>
              <a:rPr lang="en-US" sz="2000" dirty="0">
                <a:latin typeface="+mj-lt"/>
              </a:rPr>
              <a:t>Could I change the way I feel about this situation?</a:t>
            </a:r>
          </a:p>
        </p:txBody>
      </p:sp>
      <p:sp>
        <p:nvSpPr>
          <p:cNvPr id="6" name="TextBox 5"/>
          <p:cNvSpPr txBox="1"/>
          <p:nvPr/>
        </p:nvSpPr>
        <p:spPr>
          <a:xfrm>
            <a:off x="4702769" y="3417381"/>
            <a:ext cx="2621370" cy="1015663"/>
          </a:xfrm>
          <a:prstGeom prst="rect">
            <a:avLst/>
          </a:prstGeom>
          <a:noFill/>
        </p:spPr>
        <p:txBody>
          <a:bodyPr wrap="square" rtlCol="0">
            <a:spAutoFit/>
          </a:bodyPr>
          <a:lstStyle/>
          <a:p>
            <a:pPr algn="ctr"/>
            <a:r>
              <a:rPr lang="en-US" sz="2000" dirty="0">
                <a:latin typeface="+mj-lt"/>
              </a:rPr>
              <a:t>Could the way I </a:t>
            </a:r>
            <a:r>
              <a:rPr lang="en-US" sz="2000" dirty="0" err="1">
                <a:latin typeface="+mj-lt"/>
              </a:rPr>
              <a:t>organise</a:t>
            </a:r>
            <a:r>
              <a:rPr lang="en-US" sz="2000" dirty="0">
                <a:latin typeface="+mj-lt"/>
              </a:rPr>
              <a:t> schoolwork, work slightly better?</a:t>
            </a:r>
          </a:p>
        </p:txBody>
      </p:sp>
      <p:sp>
        <p:nvSpPr>
          <p:cNvPr id="2" name="Cloud Callout 1">
            <a:extLst>
              <a:ext uri="{FF2B5EF4-FFF2-40B4-BE49-F238E27FC236}">
                <a16:creationId xmlns:a16="http://schemas.microsoft.com/office/drawing/2014/main" id="{1B22D77E-FA54-B547-9C10-5190F39E346C}"/>
              </a:ext>
            </a:extLst>
          </p:cNvPr>
          <p:cNvSpPr/>
          <p:nvPr/>
        </p:nvSpPr>
        <p:spPr>
          <a:xfrm>
            <a:off x="1196519" y="1335024"/>
            <a:ext cx="3269522" cy="2346301"/>
          </a:xfrm>
          <a:prstGeom prst="cloud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loud Callout 9">
            <a:extLst>
              <a:ext uri="{FF2B5EF4-FFF2-40B4-BE49-F238E27FC236}">
                <a16:creationId xmlns:a16="http://schemas.microsoft.com/office/drawing/2014/main" id="{365B7D7A-97C0-074B-960E-23C53F132780}"/>
              </a:ext>
            </a:extLst>
          </p:cNvPr>
          <p:cNvSpPr/>
          <p:nvPr/>
        </p:nvSpPr>
        <p:spPr>
          <a:xfrm rot="606527">
            <a:off x="4266015" y="2709883"/>
            <a:ext cx="3607851" cy="2583543"/>
          </a:xfrm>
          <a:prstGeom prst="cloud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loud Callout 10">
            <a:extLst>
              <a:ext uri="{FF2B5EF4-FFF2-40B4-BE49-F238E27FC236}">
                <a16:creationId xmlns:a16="http://schemas.microsoft.com/office/drawing/2014/main" id="{C128294F-2EE1-0B4F-A74D-28B417A593C6}"/>
              </a:ext>
            </a:extLst>
          </p:cNvPr>
          <p:cNvSpPr/>
          <p:nvPr/>
        </p:nvSpPr>
        <p:spPr>
          <a:xfrm rot="606527">
            <a:off x="8085725" y="3969024"/>
            <a:ext cx="3508351" cy="2601278"/>
          </a:xfrm>
          <a:prstGeom prst="cloud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3100417-9D15-6D4A-9705-8696E02FC165}"/>
              </a:ext>
            </a:extLst>
          </p:cNvPr>
          <p:cNvSpPr/>
          <p:nvPr/>
        </p:nvSpPr>
        <p:spPr>
          <a:xfrm>
            <a:off x="2224497" y="4001654"/>
            <a:ext cx="814815" cy="6583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212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8967" y="1640608"/>
            <a:ext cx="10158158" cy="3873433"/>
          </a:xfrm>
          <a:prstGeom prst="rect">
            <a:avLst/>
          </a:prstGeom>
          <a:noFill/>
        </p:spPr>
        <p:txBody>
          <a:bodyPr wrap="square" rtlCol="0">
            <a:spAutoFit/>
          </a:bodyPr>
          <a:lstStyle/>
          <a:p>
            <a:r>
              <a:rPr lang="en-US" sz="3200" dirty="0">
                <a:latin typeface="+mj-lt"/>
              </a:rPr>
              <a:t>In your workbook, think about:</a:t>
            </a:r>
          </a:p>
          <a:p>
            <a:endParaRPr lang="en-US" sz="2400" dirty="0">
              <a:latin typeface="+mj-lt"/>
            </a:endParaRPr>
          </a:p>
          <a:p>
            <a:pPr marL="342900" indent="-342900">
              <a:lnSpc>
                <a:spcPct val="114000"/>
              </a:lnSpc>
              <a:buFont typeface="+mj-lt"/>
              <a:buAutoNum type="arabicPeriod"/>
            </a:pPr>
            <a:r>
              <a:rPr lang="en-US" sz="2800" dirty="0">
                <a:latin typeface="+mj-lt"/>
              </a:rPr>
              <a:t>What can I definitely change?</a:t>
            </a:r>
          </a:p>
          <a:p>
            <a:pPr marL="342900" indent="-342900">
              <a:lnSpc>
                <a:spcPct val="114000"/>
              </a:lnSpc>
              <a:buFont typeface="+mj-lt"/>
              <a:buAutoNum type="arabicPeriod"/>
            </a:pPr>
            <a:endParaRPr lang="en-US" sz="2800" dirty="0">
              <a:latin typeface="+mj-lt"/>
            </a:endParaRPr>
          </a:p>
          <a:p>
            <a:pPr marL="342900" indent="-342900">
              <a:lnSpc>
                <a:spcPct val="114000"/>
              </a:lnSpc>
              <a:buFont typeface="+mj-lt"/>
              <a:buAutoNum type="arabicPeriod"/>
            </a:pPr>
            <a:r>
              <a:rPr lang="en-US" sz="2800" dirty="0">
                <a:latin typeface="+mj-lt"/>
              </a:rPr>
              <a:t>What do I think I can’t change (but maybe if I’m brave enough to question it I can)?</a:t>
            </a:r>
          </a:p>
          <a:p>
            <a:pPr marL="342900" indent="-342900">
              <a:lnSpc>
                <a:spcPct val="114000"/>
              </a:lnSpc>
              <a:buFont typeface="+mj-lt"/>
              <a:buAutoNum type="arabicPeriod"/>
            </a:pPr>
            <a:endParaRPr lang="en-US" sz="2800" dirty="0">
              <a:latin typeface="+mj-lt"/>
            </a:endParaRPr>
          </a:p>
          <a:p>
            <a:pPr marL="342900" indent="-342900">
              <a:lnSpc>
                <a:spcPct val="114000"/>
              </a:lnSpc>
              <a:buFont typeface="+mj-lt"/>
              <a:buAutoNum type="arabicPeriod"/>
            </a:pPr>
            <a:r>
              <a:rPr lang="en-US" sz="2800" dirty="0">
                <a:latin typeface="+mj-lt"/>
              </a:rPr>
              <a:t>What can I definitely </a:t>
            </a:r>
            <a:r>
              <a:rPr lang="en-US" sz="2800" b="1" dirty="0">
                <a:latin typeface="+mj-lt"/>
              </a:rPr>
              <a:t>not</a:t>
            </a:r>
            <a:r>
              <a:rPr lang="en-US" sz="2800" dirty="0">
                <a:latin typeface="+mj-lt"/>
              </a:rPr>
              <a:t> change?</a:t>
            </a:r>
          </a:p>
        </p:txBody>
      </p:sp>
      <p:sp>
        <p:nvSpPr>
          <p:cNvPr id="4" name="TextBox 3">
            <a:extLst>
              <a:ext uri="{FF2B5EF4-FFF2-40B4-BE49-F238E27FC236}">
                <a16:creationId xmlns:a16="http://schemas.microsoft.com/office/drawing/2014/main" id="{E4309FCF-FA6E-7B40-87F0-25D6624B1D7C}"/>
              </a:ext>
            </a:extLst>
          </p:cNvPr>
          <p:cNvSpPr txBox="1"/>
          <p:nvPr/>
        </p:nvSpPr>
        <p:spPr>
          <a:xfrm>
            <a:off x="3904030" y="6144637"/>
            <a:ext cx="7612913" cy="523220"/>
          </a:xfrm>
          <a:prstGeom prst="rect">
            <a:avLst/>
          </a:prstGeom>
          <a:solidFill>
            <a:schemeClr val="bg2"/>
          </a:solidFill>
          <a:ln>
            <a:solidFill>
              <a:schemeClr val="tx1"/>
            </a:solidFill>
          </a:ln>
        </p:spPr>
        <p:txBody>
          <a:bodyPr wrap="square" rtlCol="0">
            <a:spAutoFit/>
          </a:bodyPr>
          <a:lstStyle/>
          <a:p>
            <a:pPr algn="ctr"/>
            <a:r>
              <a:rPr lang="en-US" sz="2800" dirty="0">
                <a:latin typeface="+mj-lt"/>
              </a:rPr>
              <a:t>Take charge. Ask the questions. You can do it.</a:t>
            </a:r>
          </a:p>
        </p:txBody>
      </p:sp>
    </p:spTree>
    <p:extLst>
      <p:ext uri="{BB962C8B-B14F-4D97-AF65-F5344CB8AC3E}">
        <p14:creationId xmlns:p14="http://schemas.microsoft.com/office/powerpoint/2010/main" val="119076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87139" y="2257920"/>
            <a:ext cx="5571461" cy="1077218"/>
          </a:xfrm>
          <a:prstGeom prst="rect">
            <a:avLst/>
          </a:prstGeom>
          <a:noFill/>
        </p:spPr>
        <p:txBody>
          <a:bodyPr wrap="square" rtlCol="0">
            <a:spAutoFit/>
          </a:bodyPr>
          <a:lstStyle/>
          <a:p>
            <a:pPr algn="ctr"/>
            <a:r>
              <a:rPr lang="en-US" sz="3200" dirty="0">
                <a:latin typeface="+mj-lt"/>
              </a:rPr>
              <a:t>The next session is going to help you take action!</a:t>
            </a:r>
          </a:p>
        </p:txBody>
      </p:sp>
      <p:pic>
        <p:nvPicPr>
          <p:cNvPr id="6" name="Picture 5" descr="A picture containing drawing, sky&#10;&#10;Description automatically generated">
            <a:extLst>
              <a:ext uri="{FF2B5EF4-FFF2-40B4-BE49-F238E27FC236}">
                <a16:creationId xmlns:a16="http://schemas.microsoft.com/office/drawing/2014/main" id="{DD8EFE25-D296-E24E-8203-4494E827A0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400" y="1136288"/>
            <a:ext cx="6070600" cy="6083300"/>
          </a:xfrm>
          <a:prstGeom prst="rect">
            <a:avLst/>
          </a:prstGeom>
        </p:spPr>
      </p:pic>
      <p:pic>
        <p:nvPicPr>
          <p:cNvPr id="8" name="Picture 7" descr="A close up of a sign&#10;&#10;Description automatically generated">
            <a:extLst>
              <a:ext uri="{FF2B5EF4-FFF2-40B4-BE49-F238E27FC236}">
                <a16:creationId xmlns:a16="http://schemas.microsoft.com/office/drawing/2014/main" id="{D3DF238B-346D-2243-B2A3-E6CF5C920D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37569" y="3335138"/>
            <a:ext cx="6070600" cy="3378200"/>
          </a:xfrm>
          <a:prstGeom prst="rect">
            <a:avLst/>
          </a:prstGeom>
        </p:spPr>
      </p:pic>
      <p:sp>
        <p:nvSpPr>
          <p:cNvPr id="2" name="Oval 1">
            <a:extLst>
              <a:ext uri="{FF2B5EF4-FFF2-40B4-BE49-F238E27FC236}">
                <a16:creationId xmlns:a16="http://schemas.microsoft.com/office/drawing/2014/main" id="{E8D7D889-6972-394B-BC8D-0EAC78C4F1FF}"/>
              </a:ext>
            </a:extLst>
          </p:cNvPr>
          <p:cNvSpPr/>
          <p:nvPr/>
        </p:nvSpPr>
        <p:spPr>
          <a:xfrm>
            <a:off x="4641516" y="5336674"/>
            <a:ext cx="165768" cy="1604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9208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72247" y="2057259"/>
            <a:ext cx="2334410" cy="830997"/>
          </a:xfrm>
          <a:prstGeom prst="rect">
            <a:avLst/>
          </a:prstGeom>
          <a:noFill/>
        </p:spPr>
        <p:txBody>
          <a:bodyPr wrap="square" rtlCol="0">
            <a:spAutoFit/>
          </a:bodyPr>
          <a:lstStyle/>
          <a:p>
            <a:r>
              <a:rPr lang="en-US" sz="4800" b="1" dirty="0">
                <a:solidFill>
                  <a:srgbClr val="FF8039"/>
                </a:solidFill>
              </a:rPr>
              <a:t>Real life </a:t>
            </a:r>
          </a:p>
        </p:txBody>
      </p:sp>
      <p:pic>
        <p:nvPicPr>
          <p:cNvPr id="8" name="Picture 7" descr="A picture containing drawing, plate&#10;&#10;Description automatically generated">
            <a:extLst>
              <a:ext uri="{FF2B5EF4-FFF2-40B4-BE49-F238E27FC236}">
                <a16:creationId xmlns:a16="http://schemas.microsoft.com/office/drawing/2014/main" id="{C48CD599-97A0-4A1D-B46A-65A945C0723E}"/>
              </a:ext>
            </a:extLst>
          </p:cNvPr>
          <p:cNvPicPr>
            <a:picLocks noChangeAspect="1"/>
          </p:cNvPicPr>
          <p:nvPr/>
        </p:nvPicPr>
        <p:blipFill>
          <a:blip r:embed="rId2"/>
          <a:stretch>
            <a:fillRect/>
          </a:stretch>
        </p:blipFill>
        <p:spPr>
          <a:xfrm>
            <a:off x="371022" y="2832603"/>
            <a:ext cx="4135489" cy="1949164"/>
          </a:xfrm>
          <a:prstGeom prst="rect">
            <a:avLst/>
          </a:prstGeom>
        </p:spPr>
      </p:pic>
      <p:pic>
        <p:nvPicPr>
          <p:cNvPr id="3" name="Picture 2" descr="A picture containing person, indoor, person, table&#10;&#10;Description automatically generated">
            <a:hlinkClick r:id="rId3"/>
            <a:extLst>
              <a:ext uri="{FF2B5EF4-FFF2-40B4-BE49-F238E27FC236}">
                <a16:creationId xmlns:a16="http://schemas.microsoft.com/office/drawing/2014/main" id="{BC8ACC41-CE4A-F748-9268-DF5BAED028DB}"/>
              </a:ext>
            </a:extLst>
          </p:cNvPr>
          <p:cNvPicPr>
            <a:picLocks noChangeAspect="1"/>
          </p:cNvPicPr>
          <p:nvPr/>
        </p:nvPicPr>
        <p:blipFill>
          <a:blip r:embed="rId4"/>
          <a:stretch>
            <a:fillRect/>
          </a:stretch>
        </p:blipFill>
        <p:spPr>
          <a:xfrm>
            <a:off x="4946366" y="1510168"/>
            <a:ext cx="6874612" cy="3837664"/>
          </a:xfrm>
          <a:prstGeom prst="rect">
            <a:avLst/>
          </a:prstGeom>
        </p:spPr>
      </p:pic>
      <p:sp>
        <p:nvSpPr>
          <p:cNvPr id="7" name="TextBox 6">
            <a:extLst>
              <a:ext uri="{FF2B5EF4-FFF2-40B4-BE49-F238E27FC236}">
                <a16:creationId xmlns:a16="http://schemas.microsoft.com/office/drawing/2014/main" id="{03AA1EDB-0F9E-C84F-BA5D-EE275AB15F9A}"/>
              </a:ext>
            </a:extLst>
          </p:cNvPr>
          <p:cNvSpPr txBox="1"/>
          <p:nvPr/>
        </p:nvSpPr>
        <p:spPr>
          <a:xfrm>
            <a:off x="4523122" y="5595386"/>
            <a:ext cx="7522577"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Determined</a:t>
            </a:r>
          </a:p>
          <a:p>
            <a:pPr algn="ctr"/>
            <a:r>
              <a:rPr lang="en-US" sz="2400" i="1" dirty="0">
                <a:solidFill>
                  <a:schemeClr val="tx1">
                    <a:lumMod val="75000"/>
                    <a:lumOff val="25000"/>
                  </a:schemeClr>
                </a:solidFill>
                <a:latin typeface="+mj-lt"/>
              </a:rPr>
              <a:t>Gemma Oaten</a:t>
            </a:r>
          </a:p>
        </p:txBody>
      </p:sp>
      <p:pic>
        <p:nvPicPr>
          <p:cNvPr id="9" name="Picture 8" descr="A close up of a logo&#10;&#10;Description automatically generated">
            <a:hlinkClick r:id="rId3"/>
            <a:extLst>
              <a:ext uri="{FF2B5EF4-FFF2-40B4-BE49-F238E27FC236}">
                <a16:creationId xmlns:a16="http://schemas.microsoft.com/office/drawing/2014/main" id="{CD6AA1CC-5432-494A-862D-3327AFADA94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13396" y="2057259"/>
            <a:ext cx="2324100" cy="2654300"/>
          </a:xfrm>
          <a:prstGeom prst="rect">
            <a:avLst/>
          </a:prstGeom>
        </p:spPr>
      </p:pic>
    </p:spTree>
    <p:extLst>
      <p:ext uri="{BB962C8B-B14F-4D97-AF65-F5344CB8AC3E}">
        <p14:creationId xmlns:p14="http://schemas.microsoft.com/office/powerpoint/2010/main" val="1570798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22BDA7-9C24-EC46-B68C-A5F6F98C8961}"/>
              </a:ext>
            </a:extLst>
          </p:cNvPr>
          <p:cNvSpPr/>
          <p:nvPr/>
        </p:nvSpPr>
        <p:spPr>
          <a:xfrm>
            <a:off x="4741302" y="3660476"/>
            <a:ext cx="270939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3EC8939-60FF-534A-95E4-94A9D85C9B8F}"/>
              </a:ext>
            </a:extLst>
          </p:cNvPr>
          <p:cNvSpPr txBox="1"/>
          <p:nvPr/>
        </p:nvSpPr>
        <p:spPr>
          <a:xfrm>
            <a:off x="2944978" y="4066590"/>
            <a:ext cx="6576094" cy="1988237"/>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r>
              <a:rPr lang="en-GB" sz="1000" dirty="0">
                <a:solidFill>
                  <a:srgbClr val="222222"/>
                </a:solidFill>
                <a:latin typeface="Calibri" panose="020F0502020204030204" pitchFamily="34" charset="0"/>
                <a:cs typeface="Calibri" panose="020F0502020204030204" pitchFamily="34" charset="0"/>
              </a:rPr>
              <a:t>This resource may be shared with any school in its current form, and parts thereof, to enhance your work with students.  All opinions and contributions are those of the authors. The contents of this resource are not connected with, or endorsed by, any other company, organisation or institution. </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Hachette UK own 'Dare to Be You' by Matthew Syed, which may be purchased by individuals and schools, should they wish to do so to enhance these resources for students. Illustrations copyright © Toby Triumph. </a:t>
            </a:r>
          </a:p>
          <a:p>
            <a:r>
              <a:rPr lang="en-GB" sz="1000" dirty="0">
                <a:solidFill>
                  <a:srgbClr val="222222"/>
                </a:solidFill>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42237352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7819</TotalTime>
  <Words>960</Words>
  <Application>Microsoft Macintosh PowerPoint</Application>
  <PresentationFormat>Widescreen</PresentationFormat>
  <Paragraphs>89</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Session 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Davies</dc:creator>
  <cp:lastModifiedBy>Katie Davies</cp:lastModifiedBy>
  <cp:revision>153</cp:revision>
  <dcterms:created xsi:type="dcterms:W3CDTF">2020-06-22T13:49:07Z</dcterms:created>
  <dcterms:modified xsi:type="dcterms:W3CDTF">2020-07-17T09:02:29Z</dcterms:modified>
</cp:coreProperties>
</file>