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1" r:id="rId3"/>
    <p:sldId id="274" r:id="rId4"/>
    <p:sldId id="273" r:id="rId5"/>
    <p:sldId id="275" r:id="rId6"/>
    <p:sldId id="276" r:id="rId7"/>
    <p:sldId id="277" r:id="rId8"/>
    <p:sldId id="278" r:id="rId9"/>
    <p:sldId id="279" r:id="rId10"/>
    <p:sldId id="280" r:id="rId11"/>
    <p:sldId id="281" r:id="rId12"/>
    <p:sldId id="282" r:id="rId13"/>
    <p:sldId id="283" r:id="rId14"/>
    <p:sldId id="270" r:id="rId15"/>
    <p:sldId id="28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9"/>
    <p:restoredTop sz="93056"/>
  </p:normalViewPr>
  <p:slideViewPr>
    <p:cSldViewPr snapToGrid="0" snapToObjects="1">
      <p:cViewPr varScale="1">
        <p:scale>
          <a:sx n="85" d="100"/>
          <a:sy n="85" d="100"/>
        </p:scale>
        <p:origin x="8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EE40C8-A820-474D-AE2A-64569B25CF4C}" type="slidenum">
              <a:rPr lang="en-US" smtClean="0"/>
              <a:t>11</a:t>
            </a:fld>
            <a:endParaRPr lang="en-US"/>
          </a:p>
        </p:txBody>
      </p:sp>
    </p:spTree>
    <p:extLst>
      <p:ext uri="{BB962C8B-B14F-4D97-AF65-F5344CB8AC3E}">
        <p14:creationId xmlns:p14="http://schemas.microsoft.com/office/powerpoint/2010/main" val="289934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7/20/20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AE729F96-3106-492D-8DF4-A77A7DFA67B4}"/>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vimeo.com/438880288/f76f9e1c67"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vimeo.com/438597866/76b24eb41f"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FE4530-9F38-9C42-A308-E3BFB85AB218}"/>
              </a:ext>
            </a:extLst>
          </p:cNvPr>
          <p:cNvSpPr txBox="1">
            <a:spLocks/>
          </p:cNvSpPr>
          <p:nvPr/>
        </p:nvSpPr>
        <p:spPr>
          <a:xfrm>
            <a:off x="2269863" y="4912964"/>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Be Decisive</a:t>
            </a:r>
          </a:p>
        </p:txBody>
      </p:sp>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3" y="3863623"/>
            <a:ext cx="7652273" cy="1341138"/>
          </a:xfrm>
        </p:spPr>
        <p:txBody>
          <a:bodyPr/>
          <a:lstStyle/>
          <a:p>
            <a:r>
              <a:rPr lang="en-US" b="1" dirty="0">
                <a:solidFill>
                  <a:schemeClr val="tx1">
                    <a:lumMod val="75000"/>
                    <a:lumOff val="25000"/>
                  </a:schemeClr>
                </a:solidFill>
              </a:rPr>
              <a:t>Session 6</a:t>
            </a:r>
          </a:p>
        </p:txBody>
      </p:sp>
      <p:pic>
        <p:nvPicPr>
          <p:cNvPr id="4" name="Picture 3" descr="A picture containing drawing, plate&#10;&#10;Description automatically generated">
            <a:extLst>
              <a:ext uri="{FF2B5EF4-FFF2-40B4-BE49-F238E27FC236}">
                <a16:creationId xmlns:a16="http://schemas.microsoft.com/office/drawing/2014/main" id="{D20A9D8E-822A-4526-8000-C55A62DF6D2F}"/>
              </a:ext>
            </a:extLst>
          </p:cNvPr>
          <p:cNvPicPr>
            <a:picLocks noChangeAspect="1"/>
          </p:cNvPicPr>
          <p:nvPr/>
        </p:nvPicPr>
        <p:blipFill>
          <a:blip r:embed="rId2"/>
          <a:stretch>
            <a:fillRect/>
          </a:stretch>
        </p:blipFill>
        <p:spPr>
          <a:xfrm>
            <a:off x="3793139" y="1800520"/>
            <a:ext cx="4605719" cy="2170796"/>
          </a:xfrm>
          <a:prstGeom prst="rect">
            <a:avLst/>
          </a:prstGeom>
        </p:spPr>
      </p:pic>
      <p:pic>
        <p:nvPicPr>
          <p:cNvPr id="5" name="Picture 4">
            <a:extLst>
              <a:ext uri="{FF2B5EF4-FFF2-40B4-BE49-F238E27FC236}">
                <a16:creationId xmlns:a16="http://schemas.microsoft.com/office/drawing/2014/main" id="{F622BA55-6F17-AA4E-B278-1B5225AED3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3856" y="2073180"/>
            <a:ext cx="7213303" cy="3349891"/>
          </a:xfrm>
          <a:prstGeom prst="rect">
            <a:avLst/>
          </a:prstGeom>
          <a:noFill/>
        </p:spPr>
        <p:txBody>
          <a:bodyPr wrap="square" rtlCol="0">
            <a:spAutoFit/>
          </a:bodyPr>
          <a:lstStyle/>
          <a:p>
            <a:r>
              <a:rPr lang="en-US" sz="3200" dirty="0">
                <a:latin typeface="+mj-lt"/>
              </a:rPr>
              <a:t>In the last session we looked at:</a:t>
            </a:r>
          </a:p>
          <a:p>
            <a:endParaRPr lang="en-US" sz="2800" b="1" dirty="0">
              <a:latin typeface="+mj-lt"/>
            </a:endParaRPr>
          </a:p>
          <a:p>
            <a:pPr marL="342900" indent="-342900">
              <a:lnSpc>
                <a:spcPct val="114000"/>
              </a:lnSpc>
              <a:buFont typeface="Arial" charset="0"/>
              <a:buChar char="•"/>
            </a:pPr>
            <a:r>
              <a:rPr lang="en-US" sz="2800" dirty="0">
                <a:latin typeface="+mj-lt"/>
              </a:rPr>
              <a:t>How diverse teams are better teams</a:t>
            </a:r>
          </a:p>
          <a:p>
            <a:pPr marL="342900" indent="-342900">
              <a:lnSpc>
                <a:spcPct val="114000"/>
              </a:lnSpc>
              <a:buFont typeface="Arial" charset="0"/>
              <a:buChar char="•"/>
            </a:pPr>
            <a:r>
              <a:rPr lang="en-US" sz="2800" dirty="0">
                <a:latin typeface="+mj-lt"/>
              </a:rPr>
              <a:t>What you can do to be distinctive</a:t>
            </a:r>
          </a:p>
          <a:p>
            <a:pPr marL="342900" indent="-342900">
              <a:lnSpc>
                <a:spcPct val="114000"/>
              </a:lnSpc>
              <a:buFont typeface="Arial" charset="0"/>
              <a:buChar char="•"/>
            </a:pPr>
            <a:r>
              <a:rPr lang="en-US" sz="2800" dirty="0">
                <a:latin typeface="+mj-lt"/>
              </a:rPr>
              <a:t>How we need to find our own voice and opinions</a:t>
            </a:r>
          </a:p>
          <a:p>
            <a:endParaRPr lang="en-US" sz="2400" dirty="0">
              <a:latin typeface="+mj-l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600" y="2073180"/>
            <a:ext cx="3043518" cy="4385727"/>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1544" y="345320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B7BDDAEB-3869-8944-843D-8AB2E28B0666}"/>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‘Be Decisive’.</a:t>
            </a:r>
          </a:p>
        </p:txBody>
      </p:sp>
      <p:pic>
        <p:nvPicPr>
          <p:cNvPr id="8" name="Picture 7" descr="A person wearing a black shirt&#10;&#10;Description automatically generated">
            <a:extLst>
              <a:ext uri="{FF2B5EF4-FFF2-40B4-BE49-F238E27FC236}">
                <a16:creationId xmlns:a16="http://schemas.microsoft.com/office/drawing/2014/main" id="{6ECDE8A9-ADAA-A645-9663-8E3DAD3517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0935" t="2182" r="23574" b="24830"/>
          <a:stretch/>
        </p:blipFill>
        <p:spPr>
          <a:xfrm>
            <a:off x="6209290" y="2560319"/>
            <a:ext cx="2276411" cy="2724822"/>
          </a:xfrm>
          <a:prstGeom prst="rect">
            <a:avLst/>
          </a:prstGeom>
        </p:spPr>
      </p:pic>
      <p:sp>
        <p:nvSpPr>
          <p:cNvPr id="13" name="TextBox 12">
            <a:extLst>
              <a:ext uri="{FF2B5EF4-FFF2-40B4-BE49-F238E27FC236}">
                <a16:creationId xmlns:a16="http://schemas.microsoft.com/office/drawing/2014/main" id="{EC5C9C90-E408-3843-93A6-E1E9894F929C}"/>
              </a:ext>
            </a:extLst>
          </p:cNvPr>
          <p:cNvSpPr txBox="1"/>
          <p:nvPr/>
        </p:nvSpPr>
        <p:spPr>
          <a:xfrm>
            <a:off x="1539594" y="5415387"/>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sp>
        <p:nvSpPr>
          <p:cNvPr id="14" name="TextBox 13">
            <a:extLst>
              <a:ext uri="{FF2B5EF4-FFF2-40B4-BE49-F238E27FC236}">
                <a16:creationId xmlns:a16="http://schemas.microsoft.com/office/drawing/2014/main" id="{48CF6D02-E514-F746-B8E7-FE571C3C702C}"/>
              </a:ext>
            </a:extLst>
          </p:cNvPr>
          <p:cNvSpPr txBox="1"/>
          <p:nvPr/>
        </p:nvSpPr>
        <p:spPr>
          <a:xfrm>
            <a:off x="6502207" y="5397028"/>
            <a:ext cx="1690576" cy="830997"/>
          </a:xfrm>
          <a:prstGeom prst="rect">
            <a:avLst/>
          </a:prstGeom>
          <a:noFill/>
        </p:spPr>
        <p:txBody>
          <a:bodyPr wrap="square" rtlCol="0">
            <a:spAutoFit/>
          </a:bodyPr>
          <a:lstStyle/>
          <a:p>
            <a:pPr algn="ctr"/>
            <a:r>
              <a:rPr lang="en-US" sz="1600" dirty="0" err="1">
                <a:solidFill>
                  <a:schemeClr val="tx1">
                    <a:lumMod val="75000"/>
                    <a:lumOff val="25000"/>
                  </a:schemeClr>
                </a:solidFill>
              </a:rPr>
              <a:t>Mr</a:t>
            </a:r>
            <a:r>
              <a:rPr lang="en-US" sz="1600" dirty="0">
                <a:solidFill>
                  <a:schemeClr val="tx1">
                    <a:lumMod val="75000"/>
                    <a:lumOff val="25000"/>
                  </a:schemeClr>
                </a:solidFill>
              </a:rPr>
              <a:t> </a:t>
            </a:r>
            <a:r>
              <a:rPr lang="en-US" sz="1600" dirty="0" err="1">
                <a:solidFill>
                  <a:schemeClr val="tx1">
                    <a:lumMod val="75000"/>
                    <a:lumOff val="25000"/>
                  </a:schemeClr>
                </a:solidFill>
              </a:rPr>
              <a:t>Beezy</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Motivational speaker</a:t>
            </a:r>
          </a:p>
        </p:txBody>
      </p:sp>
      <p:pic>
        <p:nvPicPr>
          <p:cNvPr id="11" name="Picture 10" descr="A person wearing a suit and tie&#10;&#10;Description automatically generated">
            <a:extLst>
              <a:ext uri="{FF2B5EF4-FFF2-40B4-BE49-F238E27FC236}">
                <a16:creationId xmlns:a16="http://schemas.microsoft.com/office/drawing/2014/main" id="{2BB55812-474A-8845-8CE3-E8F32B451E59}"/>
              </a:ext>
            </a:extLst>
          </p:cNvPr>
          <p:cNvPicPr>
            <a:picLocks noChangeAspect="1"/>
          </p:cNvPicPr>
          <p:nvPr/>
        </p:nvPicPr>
        <p:blipFill>
          <a:blip r:embed="rId3"/>
          <a:stretch>
            <a:fillRect/>
          </a:stretch>
        </p:blipFill>
        <p:spPr>
          <a:xfrm>
            <a:off x="2082499" y="2588841"/>
            <a:ext cx="1799354" cy="2699031"/>
          </a:xfrm>
          <a:prstGeom prst="rect">
            <a:avLst/>
          </a:prstGeom>
        </p:spPr>
      </p:pic>
    </p:spTree>
    <p:extLst>
      <p:ext uri="{BB962C8B-B14F-4D97-AF65-F5344CB8AC3E}">
        <p14:creationId xmlns:p14="http://schemas.microsoft.com/office/powerpoint/2010/main" val="59073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676966"/>
            <a:ext cx="7261414" cy="584775"/>
          </a:xfrm>
          <a:prstGeom prst="rect">
            <a:avLst/>
          </a:prstGeom>
          <a:noFill/>
          <a:ln>
            <a:noFill/>
          </a:ln>
        </p:spPr>
        <p:txBody>
          <a:bodyPr wrap="square" rtlCol="0">
            <a:spAutoFit/>
          </a:bodyPr>
          <a:lstStyle/>
          <a:p>
            <a:r>
              <a:rPr lang="en-US" sz="3200" dirty="0">
                <a:latin typeface="+mj-lt"/>
              </a:rPr>
              <a:t>Today we are looking at ‘Be Decisive’.</a:t>
            </a:r>
          </a:p>
        </p:txBody>
      </p:sp>
      <p:sp>
        <p:nvSpPr>
          <p:cNvPr id="6" name="TextBox 5"/>
          <p:cNvSpPr txBox="1"/>
          <p:nvPr/>
        </p:nvSpPr>
        <p:spPr>
          <a:xfrm>
            <a:off x="3257610" y="6280733"/>
            <a:ext cx="6997851" cy="461665"/>
          </a:xfrm>
          <a:prstGeom prst="rect">
            <a:avLst/>
          </a:prstGeom>
          <a:noFill/>
        </p:spPr>
        <p:txBody>
          <a:bodyPr wrap="square" rtlCol="0">
            <a:spAutoFit/>
          </a:bodyPr>
          <a:lstStyle/>
          <a:p>
            <a:r>
              <a:rPr lang="en-US" sz="2400" b="1" dirty="0">
                <a:solidFill>
                  <a:srgbClr val="FF8039"/>
                </a:solidFill>
                <a:latin typeface="+mj-lt"/>
              </a:rPr>
              <a:t>If you are reading along with us, read pages 71</a:t>
            </a:r>
            <a:r>
              <a:rPr lang="en-US" sz="2400" b="1" dirty="0">
                <a:solidFill>
                  <a:srgbClr val="FF8039"/>
                </a:solidFill>
              </a:rPr>
              <a:t>–</a:t>
            </a:r>
            <a:r>
              <a:rPr lang="en-US" sz="2400" b="1" dirty="0">
                <a:solidFill>
                  <a:srgbClr val="FF8039"/>
                </a:solidFill>
                <a:latin typeface="+mj-lt"/>
              </a:rPr>
              <a:t>87.</a:t>
            </a:r>
          </a:p>
        </p:txBody>
      </p:sp>
      <p:sp>
        <p:nvSpPr>
          <p:cNvPr id="7" name="TextBox 6"/>
          <p:cNvSpPr txBox="1"/>
          <p:nvPr/>
        </p:nvSpPr>
        <p:spPr>
          <a:xfrm>
            <a:off x="839094" y="2474893"/>
            <a:ext cx="6341602" cy="954107"/>
          </a:xfrm>
          <a:prstGeom prst="rect">
            <a:avLst/>
          </a:prstGeom>
          <a:noFill/>
        </p:spPr>
        <p:txBody>
          <a:bodyPr wrap="square" rtlCol="0">
            <a:spAutoFit/>
          </a:bodyPr>
          <a:lstStyle/>
          <a:p>
            <a:r>
              <a:rPr lang="en-US" sz="2800" dirty="0">
                <a:latin typeface="+mj-lt"/>
              </a:rPr>
              <a:t>Watch this video of Matthew explaining why we need to not become clones.</a:t>
            </a:r>
          </a:p>
        </p:txBody>
      </p:sp>
      <p:pic>
        <p:nvPicPr>
          <p:cNvPr id="8" name="Picture 7" descr="A person posing for the camera&#10;&#10;Description automatically generated">
            <a:hlinkClick r:id="rId2"/>
            <a:extLst>
              <a:ext uri="{FF2B5EF4-FFF2-40B4-BE49-F238E27FC236}">
                <a16:creationId xmlns:a16="http://schemas.microsoft.com/office/drawing/2014/main" id="{8EC365D4-604F-9242-8851-221B1E378C30}"/>
              </a:ext>
            </a:extLst>
          </p:cNvPr>
          <p:cNvPicPr>
            <a:picLocks noChangeAspect="1"/>
          </p:cNvPicPr>
          <p:nvPr/>
        </p:nvPicPr>
        <p:blipFill>
          <a:blip r:embed="rId3"/>
          <a:stretch>
            <a:fillRect/>
          </a:stretch>
        </p:blipFill>
        <p:spPr>
          <a:xfrm>
            <a:off x="6560593" y="2538804"/>
            <a:ext cx="5133393" cy="2869765"/>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CCE9A6EB-2ED2-EA4D-8B0B-386D5F5A5D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76039" y="2951946"/>
            <a:ext cx="1348685" cy="1540302"/>
          </a:xfrm>
          <a:prstGeom prst="rect">
            <a:avLst/>
          </a:prstGeom>
        </p:spPr>
      </p:pic>
      <p:sp>
        <p:nvSpPr>
          <p:cNvPr id="10" name="TextBox 9">
            <a:extLst>
              <a:ext uri="{FF2B5EF4-FFF2-40B4-BE49-F238E27FC236}">
                <a16:creationId xmlns:a16="http://schemas.microsoft.com/office/drawing/2014/main" id="{2FFA7A06-B194-D34B-B974-B91CE84F3568}"/>
              </a:ext>
            </a:extLst>
          </p:cNvPr>
          <p:cNvSpPr txBox="1"/>
          <p:nvPr/>
        </p:nvSpPr>
        <p:spPr>
          <a:xfrm>
            <a:off x="7523604" y="5390537"/>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Decisive</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pic>
        <p:nvPicPr>
          <p:cNvPr id="11" name="Picture 10">
            <a:extLst>
              <a:ext uri="{FF2B5EF4-FFF2-40B4-BE49-F238E27FC236}">
                <a16:creationId xmlns:a16="http://schemas.microsoft.com/office/drawing/2014/main" id="{0D5F047F-4AE0-8E41-B757-80505043E8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252" y="3953653"/>
            <a:ext cx="1917021" cy="2762439"/>
          </a:xfrm>
          <a:prstGeom prst="rect">
            <a:avLst/>
          </a:prstGeom>
          <a:ln>
            <a:solidFill>
              <a:schemeClr val="tx1"/>
            </a:solidFill>
          </a:ln>
        </p:spPr>
      </p:pic>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88420" y="2147776"/>
            <a:ext cx="5954232" cy="3416320"/>
          </a:xfrm>
          <a:prstGeom prst="rect">
            <a:avLst/>
          </a:prstGeom>
          <a:noFill/>
        </p:spPr>
        <p:txBody>
          <a:bodyPr wrap="square" rtlCol="0">
            <a:spAutoFit/>
          </a:bodyPr>
          <a:lstStyle/>
          <a:p>
            <a:r>
              <a:rPr lang="en-US" sz="2400" dirty="0">
                <a:latin typeface="+mj-lt"/>
              </a:rPr>
              <a:t>It’s great to admire people BUT sometimes we can try too hard to be just like them:</a:t>
            </a:r>
          </a:p>
          <a:p>
            <a:endParaRPr lang="en-US" sz="2400" dirty="0">
              <a:latin typeface="+mj-lt"/>
            </a:endParaRPr>
          </a:p>
          <a:p>
            <a:pPr marL="285750" indent="-285750">
              <a:buFont typeface="Arial" charset="0"/>
              <a:buChar char="•"/>
            </a:pPr>
            <a:r>
              <a:rPr lang="en-US" sz="2400" dirty="0">
                <a:latin typeface="+mj-lt"/>
              </a:rPr>
              <a:t>We become like clones</a:t>
            </a:r>
          </a:p>
          <a:p>
            <a:pPr marL="285750" indent="-285750">
              <a:buFont typeface="Arial" charset="0"/>
              <a:buChar char="•"/>
            </a:pPr>
            <a:r>
              <a:rPr lang="en-US" sz="2400" dirty="0">
                <a:latin typeface="+mj-lt"/>
              </a:rPr>
              <a:t>We dress like them</a:t>
            </a:r>
          </a:p>
          <a:p>
            <a:pPr marL="285750" indent="-285750">
              <a:buFont typeface="Arial" charset="0"/>
              <a:buChar char="•"/>
            </a:pPr>
            <a:r>
              <a:rPr lang="en-US" sz="2400" dirty="0">
                <a:latin typeface="+mj-lt"/>
              </a:rPr>
              <a:t>Talk like them</a:t>
            </a:r>
          </a:p>
          <a:p>
            <a:pPr marL="285750" indent="-285750">
              <a:buFont typeface="Arial" charset="0"/>
              <a:buChar char="•"/>
            </a:pPr>
            <a:r>
              <a:rPr lang="en-US" sz="2400" dirty="0">
                <a:latin typeface="+mj-lt"/>
              </a:rPr>
              <a:t>Behave like them</a:t>
            </a:r>
          </a:p>
          <a:p>
            <a:pPr marL="285750" indent="-285750">
              <a:buFont typeface="Arial" charset="0"/>
              <a:buChar char="•"/>
            </a:pPr>
            <a:r>
              <a:rPr lang="en-US" sz="2400" dirty="0">
                <a:latin typeface="+mj-lt"/>
              </a:rPr>
              <a:t>Make choices that they would make</a:t>
            </a:r>
          </a:p>
          <a:p>
            <a:pPr marL="285750" indent="-285750">
              <a:buFont typeface="Arial" charset="0"/>
              <a:buChar char="•"/>
            </a:pPr>
            <a:r>
              <a:rPr lang="en-US" sz="2400" dirty="0">
                <a:latin typeface="+mj-lt"/>
              </a:rPr>
              <a:t>Believe what they believe</a:t>
            </a:r>
          </a:p>
        </p:txBody>
      </p:sp>
      <p:pic>
        <p:nvPicPr>
          <p:cNvPr id="5" name="Picture 4" descr="A close up of a sign&#10;&#10;Description automatically generated">
            <a:extLst>
              <a:ext uri="{FF2B5EF4-FFF2-40B4-BE49-F238E27FC236}">
                <a16:creationId xmlns:a16="http://schemas.microsoft.com/office/drawing/2014/main" id="{C66CA413-C0E9-8A49-A891-9952B9EA3A27}"/>
              </a:ext>
            </a:extLst>
          </p:cNvPr>
          <p:cNvPicPr>
            <a:picLocks noChangeAspect="1"/>
          </p:cNvPicPr>
          <p:nvPr/>
        </p:nvPicPr>
        <p:blipFill rotWithShape="1">
          <a:blip r:embed="rId2"/>
          <a:srcRect l="4093" t="5538" r="11649" b="3208"/>
          <a:stretch/>
        </p:blipFill>
        <p:spPr>
          <a:xfrm>
            <a:off x="1234440" y="1481593"/>
            <a:ext cx="3551583" cy="5114445"/>
          </a:xfrm>
          <a:prstGeom prst="rect">
            <a:avLst/>
          </a:prstGeom>
        </p:spPr>
      </p:pic>
    </p:spTree>
    <p:extLst>
      <p:ext uri="{BB962C8B-B14F-4D97-AF65-F5344CB8AC3E}">
        <p14:creationId xmlns:p14="http://schemas.microsoft.com/office/powerpoint/2010/main" val="136275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311" y="2238129"/>
            <a:ext cx="3912781" cy="3912781"/>
          </a:xfrm>
          <a:prstGeom prst="rect">
            <a:avLst/>
          </a:prstGeom>
        </p:spPr>
      </p:pic>
      <p:sp>
        <p:nvSpPr>
          <p:cNvPr id="4" name="TextBox 3"/>
          <p:cNvSpPr txBox="1"/>
          <p:nvPr/>
        </p:nvSpPr>
        <p:spPr>
          <a:xfrm>
            <a:off x="4464492" y="2648028"/>
            <a:ext cx="6985590" cy="3994107"/>
          </a:xfrm>
          <a:prstGeom prst="rect">
            <a:avLst/>
          </a:prstGeom>
          <a:noFill/>
        </p:spPr>
        <p:txBody>
          <a:bodyPr wrap="square" rtlCol="0">
            <a:spAutoFit/>
          </a:bodyPr>
          <a:lstStyle/>
          <a:p>
            <a:pPr>
              <a:lnSpc>
                <a:spcPct val="114000"/>
              </a:lnSpc>
            </a:pPr>
            <a:r>
              <a:rPr lang="en-US" sz="2800" dirty="0">
                <a:latin typeface="+mj-lt"/>
              </a:rPr>
              <a:t>Joseph Henrich, a professor at Harvard University, has a theory that human beings have a tendency to OVER-COPY or to          OVER-IMITATE people who we think are successful.</a:t>
            </a:r>
          </a:p>
          <a:p>
            <a:pPr>
              <a:lnSpc>
                <a:spcPct val="114000"/>
              </a:lnSpc>
            </a:pPr>
            <a:endParaRPr lang="en-US" sz="2800" dirty="0">
              <a:latin typeface="+mj-lt"/>
            </a:endParaRPr>
          </a:p>
          <a:p>
            <a:pPr>
              <a:lnSpc>
                <a:spcPct val="114000"/>
              </a:lnSpc>
            </a:pPr>
            <a:r>
              <a:rPr lang="en-US" sz="2800" dirty="0">
                <a:latin typeface="+mj-lt"/>
              </a:rPr>
              <a:t>When we were babies, we copied everything, and we have never really stopped!</a:t>
            </a:r>
          </a:p>
        </p:txBody>
      </p:sp>
      <p:sp>
        <p:nvSpPr>
          <p:cNvPr id="5" name="TextBox 4">
            <a:extLst>
              <a:ext uri="{FF2B5EF4-FFF2-40B4-BE49-F238E27FC236}">
                <a16:creationId xmlns:a16="http://schemas.microsoft.com/office/drawing/2014/main" id="{05191298-C49F-3042-BFE6-330A772F666B}"/>
              </a:ext>
            </a:extLst>
          </p:cNvPr>
          <p:cNvSpPr txBox="1"/>
          <p:nvPr/>
        </p:nvSpPr>
        <p:spPr>
          <a:xfrm>
            <a:off x="2482701" y="1475267"/>
            <a:ext cx="5847907" cy="584775"/>
          </a:xfrm>
          <a:prstGeom prst="rect">
            <a:avLst/>
          </a:prstGeom>
          <a:solidFill>
            <a:schemeClr val="bg2"/>
          </a:solidFill>
          <a:ln>
            <a:solidFill>
              <a:schemeClr val="tx1"/>
            </a:solidFill>
          </a:ln>
        </p:spPr>
        <p:txBody>
          <a:bodyPr wrap="square" rtlCol="0">
            <a:spAutoFit/>
          </a:bodyPr>
          <a:lstStyle/>
          <a:p>
            <a:r>
              <a:rPr lang="en-US" sz="3200" dirty="0">
                <a:latin typeface="+mj-lt"/>
              </a:rPr>
              <a:t>Why do we behave like clones?</a:t>
            </a:r>
          </a:p>
        </p:txBody>
      </p:sp>
    </p:spTree>
    <p:extLst>
      <p:ext uri="{BB962C8B-B14F-4D97-AF65-F5344CB8AC3E}">
        <p14:creationId xmlns:p14="http://schemas.microsoft.com/office/powerpoint/2010/main" val="126175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716" y="1360240"/>
            <a:ext cx="2112357" cy="2112357"/>
          </a:xfrm>
          <a:prstGeom prst="rect">
            <a:avLst/>
          </a:prstGeom>
        </p:spPr>
      </p:pic>
      <p:sp>
        <p:nvSpPr>
          <p:cNvPr id="3" name="TextBox 2"/>
          <p:cNvSpPr txBox="1"/>
          <p:nvPr/>
        </p:nvSpPr>
        <p:spPr>
          <a:xfrm>
            <a:off x="3200400" y="1695580"/>
            <a:ext cx="8204200" cy="1569660"/>
          </a:xfrm>
          <a:prstGeom prst="rect">
            <a:avLst/>
          </a:prstGeom>
          <a:noFill/>
        </p:spPr>
        <p:txBody>
          <a:bodyPr wrap="square" rtlCol="0">
            <a:spAutoFit/>
          </a:bodyPr>
          <a:lstStyle/>
          <a:p>
            <a:r>
              <a:rPr lang="en-US" sz="2400" dirty="0">
                <a:latin typeface="+mj-lt"/>
              </a:rPr>
              <a:t>When you are a baby, you learn how to use a spoon by watching adults. You copy them. But the decision to copy everything means that you start copying lots of things that have NOTHING to do with using a spoon.</a:t>
            </a:r>
          </a:p>
        </p:txBody>
      </p:sp>
      <p:sp>
        <p:nvSpPr>
          <p:cNvPr id="4" name="TextBox 3"/>
          <p:cNvSpPr txBox="1"/>
          <p:nvPr/>
        </p:nvSpPr>
        <p:spPr>
          <a:xfrm>
            <a:off x="538716" y="3265240"/>
            <a:ext cx="7272079" cy="4062651"/>
          </a:xfrm>
          <a:prstGeom prst="rect">
            <a:avLst/>
          </a:prstGeom>
          <a:noFill/>
        </p:spPr>
        <p:txBody>
          <a:bodyPr wrap="square" rtlCol="0">
            <a:spAutoFit/>
          </a:bodyPr>
          <a:lstStyle/>
          <a:p>
            <a:r>
              <a:rPr lang="en-US" sz="2400" b="1" dirty="0">
                <a:solidFill>
                  <a:srgbClr val="FF8039"/>
                </a:solidFill>
                <a:latin typeface="+mj-lt"/>
              </a:rPr>
              <a:t>You copy the adult’s:</a:t>
            </a:r>
          </a:p>
          <a:p>
            <a:pPr marL="285750" indent="-285750">
              <a:buFont typeface="Arial" charset="0"/>
              <a:buChar char="•"/>
            </a:pPr>
            <a:r>
              <a:rPr lang="en-US" sz="2400" dirty="0">
                <a:latin typeface="+mj-lt"/>
              </a:rPr>
              <a:t>smile (nothing to do with the spoon)</a:t>
            </a:r>
          </a:p>
          <a:p>
            <a:pPr marL="285750" indent="-285750">
              <a:buFont typeface="Arial" charset="0"/>
              <a:buChar char="•"/>
            </a:pPr>
            <a:r>
              <a:rPr lang="en-US" sz="2400" dirty="0">
                <a:latin typeface="+mj-lt"/>
              </a:rPr>
              <a:t>tone of voice (nothing to do with the spoon)</a:t>
            </a:r>
          </a:p>
          <a:p>
            <a:pPr marL="285750" indent="-285750">
              <a:buFont typeface="Arial" charset="0"/>
              <a:buChar char="•"/>
            </a:pPr>
            <a:r>
              <a:rPr lang="en-US" sz="2400" dirty="0">
                <a:latin typeface="+mj-lt"/>
              </a:rPr>
              <a:t>additional actions they are doing at the time, like being on social media (nothing to do with the spoon)</a:t>
            </a:r>
          </a:p>
          <a:p>
            <a:pPr marL="285750" indent="-285750">
              <a:buFont typeface="Arial" charset="0"/>
              <a:buChar char="•"/>
            </a:pPr>
            <a:endParaRPr lang="en-US" sz="2400" dirty="0">
              <a:latin typeface="+mj-lt"/>
            </a:endParaRPr>
          </a:p>
          <a:p>
            <a:r>
              <a:rPr lang="en-US" sz="2400" dirty="0">
                <a:latin typeface="+mj-lt"/>
              </a:rPr>
              <a:t>In the end, you might copy the way they turn the spoon towards their mouth (useful and definitely to do with the spoon!)</a:t>
            </a:r>
          </a:p>
          <a:p>
            <a:pPr marL="285750" indent="-285750">
              <a:buFont typeface="Arial" charset="0"/>
              <a:buChar char="•"/>
            </a:pPr>
            <a:endParaRPr lang="en-US" sz="2400" dirty="0">
              <a:latin typeface="+mj-lt"/>
            </a:endParaRPr>
          </a:p>
          <a:p>
            <a:pPr marL="285750" indent="-285750">
              <a:buFont typeface="Arial" charset="0"/>
              <a:buChar char="•"/>
            </a:pPr>
            <a:endParaRPr lang="en-US" dirty="0"/>
          </a:p>
        </p:txBody>
      </p:sp>
      <p:sp>
        <p:nvSpPr>
          <p:cNvPr id="5" name="TextBox 4"/>
          <p:cNvSpPr txBox="1"/>
          <p:nvPr/>
        </p:nvSpPr>
        <p:spPr>
          <a:xfrm>
            <a:off x="8004748" y="3593904"/>
            <a:ext cx="3763794" cy="1938992"/>
          </a:xfrm>
          <a:prstGeom prst="rect">
            <a:avLst/>
          </a:prstGeom>
          <a:noFill/>
          <a:ln>
            <a:solidFill>
              <a:srgbClr val="FF8039"/>
            </a:solidFill>
          </a:ln>
        </p:spPr>
        <p:txBody>
          <a:bodyPr wrap="square" rtlCol="0">
            <a:spAutoFit/>
          </a:bodyPr>
          <a:lstStyle/>
          <a:p>
            <a:pPr algn="ctr"/>
            <a:r>
              <a:rPr lang="en-US" sz="2400" dirty="0">
                <a:latin typeface="+mj-lt"/>
              </a:rPr>
              <a:t>Eventually you get to the relevant spoon part but you have copied a lot of unhelpful un-spoon related stuff in the process.</a:t>
            </a:r>
          </a:p>
        </p:txBody>
      </p:sp>
    </p:spTree>
    <p:extLst>
      <p:ext uri="{BB962C8B-B14F-4D97-AF65-F5344CB8AC3E}">
        <p14:creationId xmlns:p14="http://schemas.microsoft.com/office/powerpoint/2010/main" val="186123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06BD536C-C0A9-3441-B964-04C941838737}"/>
              </a:ext>
            </a:extLst>
          </p:cNvPr>
          <p:cNvPicPr>
            <a:picLocks noChangeAspect="1"/>
          </p:cNvPicPr>
          <p:nvPr/>
        </p:nvPicPr>
        <p:blipFill>
          <a:blip r:embed="rId2"/>
          <a:stretch>
            <a:fillRect/>
          </a:stretch>
        </p:blipFill>
        <p:spPr>
          <a:xfrm>
            <a:off x="1478280" y="1233854"/>
            <a:ext cx="9235440" cy="5624146"/>
          </a:xfrm>
          <a:prstGeom prst="rect">
            <a:avLst/>
          </a:prstGeom>
        </p:spPr>
      </p:pic>
    </p:spTree>
    <p:extLst>
      <p:ext uri="{BB962C8B-B14F-4D97-AF65-F5344CB8AC3E}">
        <p14:creationId xmlns:p14="http://schemas.microsoft.com/office/powerpoint/2010/main" val="1439018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90282" y="3013303"/>
            <a:ext cx="3687431" cy="3785652"/>
          </a:xfrm>
          <a:prstGeom prst="rect">
            <a:avLst/>
          </a:prstGeom>
          <a:noFill/>
        </p:spPr>
        <p:txBody>
          <a:bodyPr wrap="square" rtlCol="0">
            <a:spAutoFit/>
          </a:bodyPr>
          <a:lstStyle/>
          <a:p>
            <a:r>
              <a:rPr lang="en-US" sz="2000" dirty="0">
                <a:latin typeface="+mj-lt"/>
              </a:rPr>
              <a:t>People like </a:t>
            </a:r>
            <a:r>
              <a:rPr lang="en-US" sz="2000" b="1" dirty="0">
                <a:latin typeface="+mj-lt"/>
              </a:rPr>
              <a:t>Beyoncé</a:t>
            </a:r>
            <a:r>
              <a:rPr lang="en-US" sz="2000" dirty="0">
                <a:latin typeface="+mj-lt"/>
              </a:rPr>
              <a:t> </a:t>
            </a:r>
            <a:r>
              <a:rPr lang="en-US" sz="2000" b="1" dirty="0">
                <a:latin typeface="+mj-lt"/>
              </a:rPr>
              <a:t>Knowles</a:t>
            </a:r>
            <a:r>
              <a:rPr lang="en-US" sz="2000" dirty="0">
                <a:latin typeface="+mj-lt"/>
              </a:rPr>
              <a:t> are paid millions to advertise products like Pepsi. The hope is that if people want to be like her, they will copy what she does, including buying Pepsi. Some might try singing and dancing lessons, others buy Pepsi. Drinking any drink isn’t going to make us perform like her, but we copy anyway. Companies make billions on the back of it.</a:t>
            </a:r>
          </a:p>
        </p:txBody>
      </p:sp>
      <p:sp>
        <p:nvSpPr>
          <p:cNvPr id="6" name="TextBox 5"/>
          <p:cNvSpPr txBox="1"/>
          <p:nvPr/>
        </p:nvSpPr>
        <p:spPr>
          <a:xfrm>
            <a:off x="7308204" y="3013302"/>
            <a:ext cx="3317358" cy="3170099"/>
          </a:xfrm>
          <a:prstGeom prst="rect">
            <a:avLst/>
          </a:prstGeom>
          <a:noFill/>
        </p:spPr>
        <p:txBody>
          <a:bodyPr wrap="square" rtlCol="0">
            <a:spAutoFit/>
          </a:bodyPr>
          <a:lstStyle/>
          <a:p>
            <a:r>
              <a:rPr lang="en-US" sz="2000" dirty="0">
                <a:latin typeface="+mj-lt"/>
              </a:rPr>
              <a:t>It is logical to try and copy things about people you truly admire. If you copy </a:t>
            </a:r>
            <a:r>
              <a:rPr lang="en-US" sz="2000" b="1" dirty="0">
                <a:latin typeface="+mj-lt"/>
              </a:rPr>
              <a:t>Malala Yousafzai’s </a:t>
            </a:r>
            <a:r>
              <a:rPr lang="en-US" sz="2000" dirty="0">
                <a:latin typeface="+mj-lt"/>
              </a:rPr>
              <a:t>bravery this would be a sensible thing to do. Copying her gym schedule or what she likes to eat isn’t going to make you an international ambassador for peace though.</a:t>
            </a:r>
          </a:p>
        </p:txBody>
      </p:sp>
      <p:sp>
        <p:nvSpPr>
          <p:cNvPr id="7" name="TextBox 6">
            <a:extLst>
              <a:ext uri="{FF2B5EF4-FFF2-40B4-BE49-F238E27FC236}">
                <a16:creationId xmlns:a16="http://schemas.microsoft.com/office/drawing/2014/main" id="{E099339A-CDCF-1B45-BEF7-5C48BC8BD312}"/>
              </a:ext>
            </a:extLst>
          </p:cNvPr>
          <p:cNvSpPr txBox="1"/>
          <p:nvPr/>
        </p:nvSpPr>
        <p:spPr>
          <a:xfrm>
            <a:off x="340243" y="1254642"/>
            <a:ext cx="8208334" cy="1077218"/>
          </a:xfrm>
          <a:prstGeom prst="rect">
            <a:avLst/>
          </a:prstGeom>
          <a:solidFill>
            <a:schemeClr val="bg2"/>
          </a:solidFill>
          <a:ln>
            <a:solidFill>
              <a:schemeClr val="tx1"/>
            </a:solidFill>
          </a:ln>
        </p:spPr>
        <p:txBody>
          <a:bodyPr wrap="square" rtlCol="0">
            <a:spAutoFit/>
          </a:bodyPr>
          <a:lstStyle/>
          <a:p>
            <a:r>
              <a:rPr lang="en-US" sz="3200" dirty="0">
                <a:latin typeface="+mj-lt"/>
              </a:rPr>
              <a:t>Why are we obsessed with copying people?</a:t>
            </a:r>
          </a:p>
          <a:p>
            <a:r>
              <a:rPr lang="en-US" sz="3200" dirty="0">
                <a:latin typeface="+mj-lt"/>
              </a:rPr>
              <a:t>What are we copying?</a:t>
            </a:r>
          </a:p>
        </p:txBody>
      </p:sp>
      <p:pic>
        <p:nvPicPr>
          <p:cNvPr id="8" name="Picture 7" descr="A close up of a logo&#10;&#10;Description automatically generated">
            <a:extLst>
              <a:ext uri="{FF2B5EF4-FFF2-40B4-BE49-F238E27FC236}">
                <a16:creationId xmlns:a16="http://schemas.microsoft.com/office/drawing/2014/main" id="{4A4F2C73-345C-DE42-B3DD-493B4FD3A0AC}"/>
              </a:ext>
            </a:extLst>
          </p:cNvPr>
          <p:cNvPicPr>
            <a:picLocks noChangeAspect="1"/>
          </p:cNvPicPr>
          <p:nvPr/>
        </p:nvPicPr>
        <p:blipFill>
          <a:blip r:embed="rId2"/>
          <a:stretch>
            <a:fillRect/>
          </a:stretch>
        </p:blipFill>
        <p:spPr>
          <a:xfrm>
            <a:off x="340243" y="3519444"/>
            <a:ext cx="1850039" cy="1850039"/>
          </a:xfrm>
          <a:prstGeom prst="rect">
            <a:avLst/>
          </a:prstGeom>
        </p:spPr>
      </p:pic>
      <p:pic>
        <p:nvPicPr>
          <p:cNvPr id="10" name="Picture 9" descr="A close up of a logo&#10;&#10;Description automatically generated">
            <a:extLst>
              <a:ext uri="{FF2B5EF4-FFF2-40B4-BE49-F238E27FC236}">
                <a16:creationId xmlns:a16="http://schemas.microsoft.com/office/drawing/2014/main" id="{E543C42C-CD48-BE44-A478-BB36A958D50C}"/>
              </a:ext>
            </a:extLst>
          </p:cNvPr>
          <p:cNvPicPr>
            <a:picLocks noChangeAspect="1"/>
          </p:cNvPicPr>
          <p:nvPr/>
        </p:nvPicPr>
        <p:blipFill>
          <a:blip r:embed="rId3"/>
          <a:stretch>
            <a:fillRect/>
          </a:stretch>
        </p:blipFill>
        <p:spPr>
          <a:xfrm>
            <a:off x="10532857" y="5023574"/>
            <a:ext cx="1705616" cy="1705616"/>
          </a:xfrm>
          <a:prstGeom prst="rect">
            <a:avLst/>
          </a:prstGeom>
        </p:spPr>
      </p:pic>
    </p:spTree>
    <p:extLst>
      <p:ext uri="{BB962C8B-B14F-4D97-AF65-F5344CB8AC3E}">
        <p14:creationId xmlns:p14="http://schemas.microsoft.com/office/powerpoint/2010/main" val="534616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8163" y="1393686"/>
            <a:ext cx="8021084" cy="1077218"/>
          </a:xfrm>
          <a:prstGeom prst="rect">
            <a:avLst/>
          </a:prstGeom>
          <a:noFill/>
        </p:spPr>
        <p:txBody>
          <a:bodyPr wrap="square" rtlCol="0">
            <a:spAutoFit/>
          </a:bodyPr>
          <a:lstStyle/>
          <a:p>
            <a:r>
              <a:rPr lang="en-US" sz="3200" dirty="0">
                <a:latin typeface="+mj-lt"/>
              </a:rPr>
              <a:t>What is it about people that we are copying? Are you even aware of it?</a:t>
            </a:r>
          </a:p>
        </p:txBody>
      </p:sp>
      <p:sp>
        <p:nvSpPr>
          <p:cNvPr id="3" name="TextBox 2"/>
          <p:cNvSpPr txBox="1"/>
          <p:nvPr/>
        </p:nvSpPr>
        <p:spPr>
          <a:xfrm>
            <a:off x="882503" y="2667576"/>
            <a:ext cx="5241851" cy="3724096"/>
          </a:xfrm>
          <a:prstGeom prst="rect">
            <a:avLst/>
          </a:prstGeom>
          <a:noFill/>
        </p:spPr>
        <p:txBody>
          <a:bodyPr wrap="square" rtlCol="0">
            <a:spAutoFit/>
          </a:bodyPr>
          <a:lstStyle/>
          <a:p>
            <a:r>
              <a:rPr lang="en-US" sz="2400" b="1" dirty="0">
                <a:latin typeface="+mj-lt"/>
              </a:rPr>
              <a:t>Things about people you might copy </a:t>
            </a:r>
            <a:br>
              <a:rPr lang="en-US" sz="2400" b="1" dirty="0">
                <a:latin typeface="+mj-lt"/>
              </a:rPr>
            </a:br>
            <a:r>
              <a:rPr lang="en-US" sz="2400" b="1" dirty="0">
                <a:latin typeface="+mj-lt"/>
              </a:rPr>
              <a:t>and would be helpful:</a:t>
            </a:r>
          </a:p>
          <a:p>
            <a:pPr marL="342900" indent="-342900">
              <a:buFont typeface="Arial" charset="0"/>
              <a:buChar char="•"/>
            </a:pPr>
            <a:r>
              <a:rPr lang="en-US" sz="2400" dirty="0">
                <a:latin typeface="+mj-lt"/>
              </a:rPr>
              <a:t>Determination</a:t>
            </a:r>
          </a:p>
          <a:p>
            <a:pPr marL="342900" indent="-342900">
              <a:buFont typeface="Arial" charset="0"/>
              <a:buChar char="•"/>
            </a:pPr>
            <a:r>
              <a:rPr lang="en-US" sz="2400" dirty="0" err="1">
                <a:latin typeface="+mj-lt"/>
              </a:rPr>
              <a:t>Practising</a:t>
            </a:r>
            <a:r>
              <a:rPr lang="en-US" sz="2400" dirty="0">
                <a:latin typeface="+mj-lt"/>
              </a:rPr>
              <a:t> the guitar</a:t>
            </a:r>
          </a:p>
          <a:p>
            <a:pPr marL="342900" indent="-342900">
              <a:buFont typeface="Arial" charset="0"/>
              <a:buChar char="•"/>
            </a:pPr>
            <a:r>
              <a:rPr lang="en-US" sz="2400" dirty="0">
                <a:latin typeface="+mj-lt"/>
              </a:rPr>
              <a:t>Dance/singing lessons</a:t>
            </a:r>
          </a:p>
          <a:p>
            <a:pPr marL="342900" indent="-342900">
              <a:buFont typeface="Arial" charset="0"/>
              <a:buChar char="•"/>
            </a:pPr>
            <a:r>
              <a:rPr lang="en-US" sz="2400" dirty="0">
                <a:latin typeface="+mj-lt"/>
              </a:rPr>
              <a:t>Bravery and courage</a:t>
            </a:r>
          </a:p>
          <a:p>
            <a:pPr marL="342900" indent="-342900">
              <a:buFont typeface="Arial" charset="0"/>
              <a:buChar char="•"/>
            </a:pPr>
            <a:r>
              <a:rPr lang="en-US" sz="2400" dirty="0">
                <a:latin typeface="+mj-lt"/>
              </a:rPr>
              <a:t>Kindness and empathy</a:t>
            </a:r>
          </a:p>
          <a:p>
            <a:pPr marL="342900" indent="-342900">
              <a:buFont typeface="Arial" charset="0"/>
              <a:buChar char="•"/>
            </a:pPr>
            <a:r>
              <a:rPr lang="en-US" sz="2400" dirty="0">
                <a:latin typeface="+mj-lt"/>
              </a:rPr>
              <a:t>Hard work</a:t>
            </a:r>
          </a:p>
          <a:p>
            <a:pPr marL="342900" indent="-342900">
              <a:buFont typeface="Arial" charset="0"/>
              <a:buChar char="•"/>
            </a:pPr>
            <a:endParaRPr lang="en-US" sz="2400" dirty="0">
              <a:latin typeface="+mj-lt"/>
            </a:endParaRPr>
          </a:p>
          <a:p>
            <a:endParaRPr lang="en-US" sz="2000" dirty="0"/>
          </a:p>
        </p:txBody>
      </p:sp>
      <p:sp>
        <p:nvSpPr>
          <p:cNvPr id="4" name="TextBox 3"/>
          <p:cNvSpPr txBox="1"/>
          <p:nvPr/>
        </p:nvSpPr>
        <p:spPr>
          <a:xfrm>
            <a:off x="6299791" y="2655569"/>
            <a:ext cx="5241851" cy="3354765"/>
          </a:xfrm>
          <a:prstGeom prst="rect">
            <a:avLst/>
          </a:prstGeom>
          <a:noFill/>
        </p:spPr>
        <p:txBody>
          <a:bodyPr wrap="square" rtlCol="0">
            <a:spAutoFit/>
          </a:bodyPr>
          <a:lstStyle/>
          <a:p>
            <a:r>
              <a:rPr lang="en-US" sz="2400" b="1" dirty="0">
                <a:latin typeface="+mj-lt"/>
              </a:rPr>
              <a:t>Things about people you might copy </a:t>
            </a:r>
            <a:br>
              <a:rPr lang="en-US" sz="2400" b="1" dirty="0">
                <a:latin typeface="+mj-lt"/>
              </a:rPr>
            </a:br>
            <a:r>
              <a:rPr lang="en-US" sz="2400" b="1" dirty="0">
                <a:latin typeface="+mj-lt"/>
              </a:rPr>
              <a:t>and you need to ask why:</a:t>
            </a:r>
          </a:p>
          <a:p>
            <a:pPr marL="342900" indent="-342900">
              <a:buFont typeface="Arial" charset="0"/>
              <a:buChar char="•"/>
            </a:pPr>
            <a:r>
              <a:rPr lang="en-US" sz="2400" dirty="0">
                <a:latin typeface="+mj-lt"/>
              </a:rPr>
              <a:t>Buying the same clothes they have</a:t>
            </a:r>
          </a:p>
          <a:p>
            <a:pPr marL="342900" indent="-342900">
              <a:buFont typeface="Arial" charset="0"/>
              <a:buChar char="•"/>
            </a:pPr>
            <a:r>
              <a:rPr lang="en-US" sz="2400" dirty="0">
                <a:latin typeface="+mj-lt"/>
              </a:rPr>
              <a:t>Their bad </a:t>
            </a:r>
            <a:r>
              <a:rPr lang="en-US" sz="2400" dirty="0" err="1">
                <a:latin typeface="+mj-lt"/>
              </a:rPr>
              <a:t>behaviour</a:t>
            </a:r>
            <a:endParaRPr lang="en-US" sz="2400" dirty="0">
              <a:latin typeface="+mj-lt"/>
            </a:endParaRPr>
          </a:p>
          <a:p>
            <a:pPr marL="342900" indent="-342900">
              <a:buFont typeface="Arial" charset="0"/>
              <a:buChar char="•"/>
            </a:pPr>
            <a:r>
              <a:rPr lang="en-US" sz="2400" dirty="0">
                <a:latin typeface="+mj-lt"/>
              </a:rPr>
              <a:t>Their negative attitude</a:t>
            </a:r>
          </a:p>
          <a:p>
            <a:pPr marL="342900" indent="-342900">
              <a:buFont typeface="Arial" charset="0"/>
              <a:buChar char="•"/>
            </a:pPr>
            <a:r>
              <a:rPr lang="en-US" sz="2400" dirty="0">
                <a:latin typeface="+mj-lt"/>
              </a:rPr>
              <a:t>The way they treat others badly</a:t>
            </a:r>
          </a:p>
          <a:p>
            <a:pPr marL="342900" indent="-342900">
              <a:buFont typeface="Arial" charset="0"/>
              <a:buChar char="•"/>
            </a:pPr>
            <a:r>
              <a:rPr lang="en-US" sz="2400" dirty="0">
                <a:latin typeface="+mj-lt"/>
              </a:rPr>
              <a:t>The way </a:t>
            </a:r>
            <a:r>
              <a:rPr lang="en-US" sz="2400">
                <a:latin typeface="+mj-lt"/>
              </a:rPr>
              <a:t>they avoid work</a:t>
            </a:r>
            <a:endParaRPr lang="en-US" sz="2400" dirty="0">
              <a:latin typeface="+mj-lt"/>
            </a:endParaRPr>
          </a:p>
          <a:p>
            <a:pPr marL="342900" indent="-342900">
              <a:buFont typeface="Arial" charset="0"/>
              <a:buChar char="•"/>
            </a:pPr>
            <a:endParaRPr lang="en-US" sz="2400" dirty="0">
              <a:latin typeface="+mj-lt"/>
            </a:endParaRP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0925" y="3304911"/>
            <a:ext cx="1263474" cy="126347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1629" y="4055702"/>
            <a:ext cx="1315736" cy="1315736"/>
          </a:xfrm>
          <a:prstGeom prst="rect">
            <a:avLst/>
          </a:prstGeom>
        </p:spPr>
      </p:pic>
      <p:sp>
        <p:nvSpPr>
          <p:cNvPr id="7" name="TextBox 6"/>
          <p:cNvSpPr txBox="1"/>
          <p:nvPr/>
        </p:nvSpPr>
        <p:spPr>
          <a:xfrm>
            <a:off x="1128358" y="5779500"/>
            <a:ext cx="9935283" cy="830997"/>
          </a:xfrm>
          <a:prstGeom prst="rect">
            <a:avLst/>
          </a:prstGeom>
          <a:noFill/>
          <a:ln>
            <a:solidFill>
              <a:srgbClr val="FF8039"/>
            </a:solidFill>
          </a:ln>
        </p:spPr>
        <p:txBody>
          <a:bodyPr wrap="square" rtlCol="0">
            <a:spAutoFit/>
          </a:bodyPr>
          <a:lstStyle/>
          <a:p>
            <a:pPr algn="ctr"/>
            <a:r>
              <a:rPr lang="en-US" sz="2400" b="1" dirty="0">
                <a:solidFill>
                  <a:srgbClr val="FF8039"/>
                </a:solidFill>
              </a:rPr>
              <a:t>Be yourself! Copy the traits you admire that are likely to be good for you, such as kindness, hard work and courage.</a:t>
            </a:r>
          </a:p>
        </p:txBody>
      </p:sp>
    </p:spTree>
    <p:extLst>
      <p:ext uri="{BB962C8B-B14F-4D97-AF65-F5344CB8AC3E}">
        <p14:creationId xmlns:p14="http://schemas.microsoft.com/office/powerpoint/2010/main" val="1229618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0742" y="2911518"/>
            <a:ext cx="3853609" cy="3853609"/>
          </a:xfrm>
          <a:prstGeom prst="rect">
            <a:avLst/>
          </a:prstGeom>
        </p:spPr>
      </p:pic>
      <p:sp>
        <p:nvSpPr>
          <p:cNvPr id="3" name="TextBox 2"/>
          <p:cNvSpPr txBox="1"/>
          <p:nvPr/>
        </p:nvSpPr>
        <p:spPr>
          <a:xfrm>
            <a:off x="1781790" y="1297304"/>
            <a:ext cx="9111512" cy="1077218"/>
          </a:xfrm>
          <a:prstGeom prst="rect">
            <a:avLst/>
          </a:prstGeom>
          <a:noFill/>
        </p:spPr>
        <p:txBody>
          <a:bodyPr wrap="square" rtlCol="0">
            <a:spAutoFit/>
          </a:bodyPr>
          <a:lstStyle/>
          <a:p>
            <a:pPr algn="ctr"/>
            <a:r>
              <a:rPr lang="en-US" sz="3200" b="1" dirty="0">
                <a:latin typeface="+mj-lt"/>
              </a:rPr>
              <a:t>It is time to BE DECISIVE and decide who YOU actually are and who you want to be.</a:t>
            </a:r>
          </a:p>
        </p:txBody>
      </p:sp>
      <p:sp>
        <p:nvSpPr>
          <p:cNvPr id="4" name="TextBox 3"/>
          <p:cNvSpPr txBox="1"/>
          <p:nvPr/>
        </p:nvSpPr>
        <p:spPr>
          <a:xfrm>
            <a:off x="329607" y="2669324"/>
            <a:ext cx="5167422" cy="4278479"/>
          </a:xfrm>
          <a:prstGeom prst="rect">
            <a:avLst/>
          </a:prstGeom>
          <a:noFill/>
        </p:spPr>
        <p:txBody>
          <a:bodyPr wrap="square" rtlCol="0">
            <a:spAutoFit/>
          </a:bodyPr>
          <a:lstStyle/>
          <a:p>
            <a:pPr marL="342900" indent="-342900">
              <a:lnSpc>
                <a:spcPct val="114000"/>
              </a:lnSpc>
              <a:buFont typeface="Arial" charset="0"/>
              <a:buChar char="•"/>
            </a:pPr>
            <a:r>
              <a:rPr lang="en-US" sz="2400" dirty="0">
                <a:latin typeface="+mj-lt"/>
              </a:rPr>
              <a:t>Think about someone who you have been copying but some of the things you have been copying are not helpful.</a:t>
            </a:r>
          </a:p>
          <a:p>
            <a:pPr marL="342900" indent="-342900">
              <a:lnSpc>
                <a:spcPct val="114000"/>
              </a:lnSpc>
              <a:buFont typeface="Arial" charset="0"/>
              <a:buChar char="•"/>
            </a:pPr>
            <a:r>
              <a:rPr lang="en-US" sz="2400" dirty="0">
                <a:latin typeface="+mj-lt"/>
              </a:rPr>
              <a:t>Write down what you have been copying that wasn’t really ‘you’. E.g. being unkind to people or wearing clothes that you don’t really like.</a:t>
            </a:r>
          </a:p>
          <a:p>
            <a:pPr marL="342900" indent="-342900">
              <a:lnSpc>
                <a:spcPct val="114000"/>
              </a:lnSpc>
              <a:buFont typeface="Arial" charset="0"/>
              <a:buChar char="•"/>
            </a:pPr>
            <a:r>
              <a:rPr lang="en-US" sz="2400" dirty="0">
                <a:latin typeface="+mj-lt"/>
              </a:rPr>
              <a:t>What is the one thing you want to change?</a:t>
            </a:r>
          </a:p>
        </p:txBody>
      </p:sp>
      <p:sp>
        <p:nvSpPr>
          <p:cNvPr id="5" name="TextBox 4"/>
          <p:cNvSpPr txBox="1"/>
          <p:nvPr/>
        </p:nvSpPr>
        <p:spPr>
          <a:xfrm>
            <a:off x="7451651" y="2623367"/>
            <a:ext cx="4410742" cy="4278479"/>
          </a:xfrm>
          <a:prstGeom prst="rect">
            <a:avLst/>
          </a:prstGeom>
          <a:noFill/>
        </p:spPr>
        <p:txBody>
          <a:bodyPr wrap="square" rtlCol="0">
            <a:spAutoFit/>
          </a:bodyPr>
          <a:lstStyle/>
          <a:p>
            <a:pPr marL="342900" indent="-342900">
              <a:lnSpc>
                <a:spcPct val="114000"/>
              </a:lnSpc>
              <a:buFont typeface="Arial" charset="0"/>
              <a:buChar char="•"/>
            </a:pPr>
            <a:r>
              <a:rPr lang="en-US" sz="2400" dirty="0">
                <a:latin typeface="+mj-lt"/>
              </a:rPr>
              <a:t>Think about someone you admire. It could be someone you know or someone famous.</a:t>
            </a:r>
          </a:p>
          <a:p>
            <a:pPr marL="342900" indent="-342900">
              <a:lnSpc>
                <a:spcPct val="114000"/>
              </a:lnSpc>
              <a:buFont typeface="Arial" charset="0"/>
              <a:buChar char="•"/>
            </a:pPr>
            <a:r>
              <a:rPr lang="en-US" sz="2400" dirty="0">
                <a:latin typeface="+mj-lt"/>
              </a:rPr>
              <a:t>Write down all the things that made you want to copy that person.</a:t>
            </a:r>
          </a:p>
          <a:p>
            <a:pPr marL="342900" indent="-342900">
              <a:lnSpc>
                <a:spcPct val="114000"/>
              </a:lnSpc>
              <a:buFont typeface="Arial" charset="0"/>
              <a:buChar char="•"/>
            </a:pPr>
            <a:r>
              <a:rPr lang="en-US" sz="2400" dirty="0">
                <a:latin typeface="+mj-lt"/>
              </a:rPr>
              <a:t>Now underline the ones that are going to help you achieve YOUR goals.</a:t>
            </a:r>
          </a:p>
          <a:p>
            <a:pPr>
              <a:lnSpc>
                <a:spcPct val="114000"/>
              </a:lnSpc>
            </a:pPr>
            <a:endParaRPr lang="en-US" sz="2400" dirty="0">
              <a:latin typeface="+mj-lt"/>
            </a:endParaRPr>
          </a:p>
        </p:txBody>
      </p:sp>
      <p:sp>
        <p:nvSpPr>
          <p:cNvPr id="6" name="TextBox 5"/>
          <p:cNvSpPr txBox="1"/>
          <p:nvPr/>
        </p:nvSpPr>
        <p:spPr>
          <a:xfrm>
            <a:off x="536940" y="2161702"/>
            <a:ext cx="3476849" cy="461665"/>
          </a:xfrm>
          <a:prstGeom prst="rect">
            <a:avLst/>
          </a:prstGeom>
          <a:noFill/>
          <a:ln>
            <a:noFill/>
          </a:ln>
        </p:spPr>
        <p:txBody>
          <a:bodyPr wrap="square" rtlCol="0">
            <a:spAutoFit/>
          </a:bodyPr>
          <a:lstStyle/>
          <a:p>
            <a:r>
              <a:rPr lang="en-US" sz="2400" b="1" dirty="0">
                <a:solidFill>
                  <a:srgbClr val="FF8039"/>
                </a:solidFill>
              </a:rPr>
              <a:t>In your workbook:</a:t>
            </a:r>
          </a:p>
        </p:txBody>
      </p:sp>
    </p:spTree>
    <p:extLst>
      <p:ext uri="{BB962C8B-B14F-4D97-AF65-F5344CB8AC3E}">
        <p14:creationId xmlns:p14="http://schemas.microsoft.com/office/powerpoint/2010/main" val="107972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53663" y="2015602"/>
            <a:ext cx="3531840" cy="3857466"/>
          </a:xfrm>
          <a:prstGeom prst="rect">
            <a:avLst/>
          </a:prstGeom>
          <a:noFill/>
        </p:spPr>
        <p:txBody>
          <a:bodyPr wrap="square" rtlCol="0">
            <a:spAutoFit/>
          </a:bodyPr>
          <a:lstStyle/>
          <a:p>
            <a:pPr algn="ctr">
              <a:lnSpc>
                <a:spcPct val="114000"/>
              </a:lnSpc>
            </a:pPr>
            <a:r>
              <a:rPr lang="en-US" sz="2400" dirty="0">
                <a:latin typeface="+mj-lt"/>
              </a:rPr>
              <a:t>We must make the decision to embrace our differences and to find our own opinions and ideas. We need to be aware of what we are copying and why. Is it helping us become who we want to be?</a:t>
            </a:r>
          </a:p>
        </p:txBody>
      </p:sp>
      <p:grpSp>
        <p:nvGrpSpPr>
          <p:cNvPr id="6" name="Group 5">
            <a:extLst>
              <a:ext uri="{FF2B5EF4-FFF2-40B4-BE49-F238E27FC236}">
                <a16:creationId xmlns:a16="http://schemas.microsoft.com/office/drawing/2014/main" id="{A836E88E-BB5F-614B-809F-5759C21CE8CC}"/>
              </a:ext>
            </a:extLst>
          </p:cNvPr>
          <p:cNvGrpSpPr/>
          <p:nvPr/>
        </p:nvGrpSpPr>
        <p:grpSpPr>
          <a:xfrm>
            <a:off x="2925848" y="7467217"/>
            <a:ext cx="2428290" cy="1031066"/>
            <a:chOff x="186525" y="1652410"/>
            <a:chExt cx="5351390" cy="2272231"/>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168" t="2038" r="26370" b="45670"/>
            <a:stretch/>
          </p:blipFill>
          <p:spPr>
            <a:xfrm>
              <a:off x="191302" y="1652410"/>
              <a:ext cx="5346613" cy="1528672"/>
            </a:xfrm>
            <a:prstGeom prst="rect">
              <a:avLst/>
            </a:prstGeom>
            <a:ln>
              <a:noFill/>
            </a:ln>
          </p:spPr>
        </p:pic>
        <p:pic>
          <p:nvPicPr>
            <p:cNvPr id="5" name="Picture 4">
              <a:extLst>
                <a:ext uri="{FF2B5EF4-FFF2-40B4-BE49-F238E27FC236}">
                  <a16:creationId xmlns:a16="http://schemas.microsoft.com/office/drawing/2014/main" id="{65525D7D-1F7F-E344-A12C-5B873C9EDDBB}"/>
                </a:ext>
              </a:extLst>
            </p:cNvPr>
            <p:cNvPicPr>
              <a:picLocks noChangeAspect="1"/>
            </p:cNvPicPr>
            <p:nvPr/>
          </p:nvPicPr>
          <p:blipFill rotWithShape="1">
            <a:blip r:embed="rId2">
              <a:extLst>
                <a:ext uri="{28A0092B-C50C-407E-A947-70E740481C1C}">
                  <a14:useLocalDpi xmlns:a14="http://schemas.microsoft.com/office/drawing/2010/main" val="0"/>
                </a:ext>
              </a:extLst>
            </a:blip>
            <a:srcRect l="1168" t="65778" r="26370" b="17275"/>
            <a:stretch/>
          </p:blipFill>
          <p:spPr>
            <a:xfrm>
              <a:off x="186525" y="3429197"/>
              <a:ext cx="5346613" cy="495444"/>
            </a:xfrm>
            <a:prstGeom prst="rect">
              <a:avLst/>
            </a:prstGeom>
            <a:ln>
              <a:noFill/>
            </a:ln>
          </p:spPr>
        </p:pic>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9306" y="2395620"/>
            <a:ext cx="2174357" cy="2174357"/>
          </a:xfrm>
          <a:prstGeom prst="rect">
            <a:avLst/>
          </a:prstGeom>
        </p:spPr>
      </p:pic>
      <p:sp>
        <p:nvSpPr>
          <p:cNvPr id="7" name="TextBox 6">
            <a:extLst>
              <a:ext uri="{FF2B5EF4-FFF2-40B4-BE49-F238E27FC236}">
                <a16:creationId xmlns:a16="http://schemas.microsoft.com/office/drawing/2014/main" id="{E5054624-7510-7F45-9369-9CCA152306E3}"/>
              </a:ext>
            </a:extLst>
          </p:cNvPr>
          <p:cNvSpPr txBox="1"/>
          <p:nvPr/>
        </p:nvSpPr>
        <p:spPr>
          <a:xfrm>
            <a:off x="310290" y="1685896"/>
            <a:ext cx="6143770" cy="2258439"/>
          </a:xfrm>
          <a:prstGeom prst="rect">
            <a:avLst/>
          </a:prstGeom>
          <a:noFill/>
        </p:spPr>
        <p:txBody>
          <a:bodyPr wrap="square" rtlCol="0">
            <a:spAutoFit/>
          </a:bodyPr>
          <a:lstStyle/>
          <a:p>
            <a:pPr>
              <a:lnSpc>
                <a:spcPct val="114000"/>
              </a:lnSpc>
            </a:pPr>
            <a:r>
              <a:rPr lang="en-US" sz="3200" b="1" u="sng" dirty="0">
                <a:solidFill>
                  <a:srgbClr val="FF8039"/>
                </a:solidFill>
                <a:latin typeface="+mj-lt"/>
              </a:rPr>
              <a:t>Decisive</a:t>
            </a:r>
          </a:p>
          <a:p>
            <a:pPr marL="457200" indent="-457200">
              <a:lnSpc>
                <a:spcPct val="150000"/>
              </a:lnSpc>
              <a:buAutoNum type="arabicPeriod"/>
            </a:pPr>
            <a:r>
              <a:rPr lang="en-US" sz="2400" dirty="0">
                <a:latin typeface="+mj-lt"/>
              </a:rPr>
              <a:t>Setting an issue; producing a definite result.</a:t>
            </a:r>
          </a:p>
          <a:p>
            <a:pPr marL="457200" indent="-457200">
              <a:lnSpc>
                <a:spcPct val="150000"/>
              </a:lnSpc>
              <a:buAutoNum type="arabicPeriod"/>
            </a:pPr>
            <a:r>
              <a:rPr lang="en-US" sz="2400" dirty="0">
                <a:latin typeface="+mj-lt"/>
              </a:rPr>
              <a:t>Having or showing the ability to make decisions quickly and effectively.</a:t>
            </a:r>
          </a:p>
        </p:txBody>
      </p:sp>
      <p:pic>
        <p:nvPicPr>
          <p:cNvPr id="9" name="Picture 8" descr="A close up of a logo&#10;&#10;Description automatically generated">
            <a:extLst>
              <a:ext uri="{FF2B5EF4-FFF2-40B4-BE49-F238E27FC236}">
                <a16:creationId xmlns:a16="http://schemas.microsoft.com/office/drawing/2014/main" id="{18A2C061-A98B-754C-8010-7C50588E15FC}"/>
              </a:ext>
            </a:extLst>
          </p:cNvPr>
          <p:cNvPicPr>
            <a:picLocks noChangeAspect="1"/>
          </p:cNvPicPr>
          <p:nvPr/>
        </p:nvPicPr>
        <p:blipFill>
          <a:blip r:embed="rId4"/>
          <a:stretch>
            <a:fillRect/>
          </a:stretch>
        </p:blipFill>
        <p:spPr>
          <a:xfrm>
            <a:off x="1477641" y="3944335"/>
            <a:ext cx="2896414" cy="2896414"/>
          </a:xfrm>
          <a:prstGeom prst="rect">
            <a:avLst/>
          </a:prstGeom>
        </p:spPr>
      </p:pic>
    </p:spTree>
    <p:extLst>
      <p:ext uri="{BB962C8B-B14F-4D97-AF65-F5344CB8AC3E}">
        <p14:creationId xmlns:p14="http://schemas.microsoft.com/office/powerpoint/2010/main" val="1920811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5065" t="15814" r="35013"/>
          <a:stretch/>
        </p:blipFill>
        <p:spPr>
          <a:xfrm>
            <a:off x="276447" y="1187104"/>
            <a:ext cx="2488018" cy="6999965"/>
          </a:xfrm>
          <a:prstGeom prst="rect">
            <a:avLst/>
          </a:prstGeom>
        </p:spPr>
      </p:pic>
      <p:sp>
        <p:nvSpPr>
          <p:cNvPr id="4" name="TextBox 3"/>
          <p:cNvSpPr txBox="1"/>
          <p:nvPr/>
        </p:nvSpPr>
        <p:spPr>
          <a:xfrm>
            <a:off x="3434316" y="2892056"/>
            <a:ext cx="2466754" cy="3416320"/>
          </a:xfrm>
          <a:prstGeom prst="rect">
            <a:avLst/>
          </a:prstGeom>
          <a:noFill/>
        </p:spPr>
        <p:txBody>
          <a:bodyPr wrap="square" rtlCol="0">
            <a:spAutoFit/>
          </a:bodyPr>
          <a:lstStyle/>
          <a:p>
            <a:pPr marL="285750" indent="-285750">
              <a:buFont typeface="Arial" charset="0"/>
              <a:buChar char="•"/>
            </a:pPr>
            <a:r>
              <a:rPr lang="en-US" sz="2400" dirty="0">
                <a:latin typeface="+mj-lt"/>
              </a:rPr>
              <a:t>Kind</a:t>
            </a:r>
          </a:p>
          <a:p>
            <a:pPr marL="285750" indent="-285750">
              <a:buFont typeface="Arial" charset="0"/>
              <a:buChar char="•"/>
            </a:pPr>
            <a:r>
              <a:rPr lang="en-US" sz="2400" dirty="0">
                <a:latin typeface="+mj-lt"/>
              </a:rPr>
              <a:t>Compassionate</a:t>
            </a:r>
          </a:p>
          <a:p>
            <a:pPr marL="285750" indent="-285750">
              <a:buFont typeface="Arial" charset="0"/>
              <a:buChar char="•"/>
            </a:pPr>
            <a:r>
              <a:rPr lang="en-US" sz="2400" dirty="0">
                <a:latin typeface="+mj-lt"/>
              </a:rPr>
              <a:t>Empathetic</a:t>
            </a:r>
          </a:p>
          <a:p>
            <a:pPr marL="285750" indent="-285750">
              <a:buFont typeface="Arial" charset="0"/>
              <a:buChar char="•"/>
            </a:pPr>
            <a:r>
              <a:rPr lang="en-US" sz="2400" dirty="0">
                <a:latin typeface="+mj-lt"/>
              </a:rPr>
              <a:t>Determined</a:t>
            </a:r>
          </a:p>
          <a:p>
            <a:pPr marL="285750" indent="-285750">
              <a:buFont typeface="Arial" charset="0"/>
              <a:buChar char="•"/>
            </a:pPr>
            <a:r>
              <a:rPr lang="en-US" sz="2400" dirty="0">
                <a:latin typeface="+mj-lt"/>
              </a:rPr>
              <a:t>Courageous</a:t>
            </a:r>
          </a:p>
          <a:p>
            <a:pPr marL="285750" indent="-285750">
              <a:buFont typeface="Arial" charset="0"/>
              <a:buChar char="•"/>
            </a:pPr>
            <a:r>
              <a:rPr lang="en-US" sz="2400" dirty="0">
                <a:latin typeface="+mj-lt"/>
              </a:rPr>
              <a:t>Decisive</a:t>
            </a:r>
          </a:p>
          <a:p>
            <a:pPr marL="285750" indent="-285750">
              <a:buFont typeface="Arial" charset="0"/>
              <a:buChar char="•"/>
            </a:pPr>
            <a:r>
              <a:rPr lang="en-US" sz="2400" dirty="0">
                <a:latin typeface="+mj-lt"/>
              </a:rPr>
              <a:t>Encouraging</a:t>
            </a:r>
          </a:p>
          <a:p>
            <a:pPr marL="285750" indent="-285750">
              <a:buFont typeface="Arial" charset="0"/>
              <a:buChar char="•"/>
            </a:pPr>
            <a:r>
              <a:rPr lang="en-US" sz="2400" dirty="0">
                <a:latin typeface="+mj-lt"/>
              </a:rPr>
              <a:t>Thoughtful</a:t>
            </a:r>
          </a:p>
          <a:p>
            <a:pPr marL="285750" indent="-285750">
              <a:buFont typeface="Arial" charset="0"/>
              <a:buChar char="•"/>
            </a:pPr>
            <a:r>
              <a:rPr lang="en-US" sz="2400" dirty="0">
                <a:latin typeface="+mj-lt"/>
              </a:rPr>
              <a:t>Friendly</a:t>
            </a:r>
          </a:p>
        </p:txBody>
      </p:sp>
      <p:sp>
        <p:nvSpPr>
          <p:cNvPr id="5" name="TextBox 4"/>
          <p:cNvSpPr txBox="1"/>
          <p:nvPr/>
        </p:nvSpPr>
        <p:spPr>
          <a:xfrm>
            <a:off x="6096000" y="2892056"/>
            <a:ext cx="2466754" cy="3785652"/>
          </a:xfrm>
          <a:prstGeom prst="rect">
            <a:avLst/>
          </a:prstGeom>
          <a:noFill/>
        </p:spPr>
        <p:txBody>
          <a:bodyPr wrap="square" rtlCol="0">
            <a:spAutoFit/>
          </a:bodyPr>
          <a:lstStyle/>
          <a:p>
            <a:pPr marL="285750" indent="-285750">
              <a:buFont typeface="Arial" charset="0"/>
              <a:buChar char="•"/>
            </a:pPr>
            <a:r>
              <a:rPr lang="en-US" sz="2400" dirty="0">
                <a:latin typeface="+mj-lt"/>
              </a:rPr>
              <a:t>Creative</a:t>
            </a:r>
          </a:p>
          <a:p>
            <a:pPr marL="285750" indent="-285750">
              <a:buFont typeface="Arial" charset="0"/>
              <a:buChar char="•"/>
            </a:pPr>
            <a:r>
              <a:rPr lang="en-US" sz="2400" dirty="0">
                <a:latin typeface="+mj-lt"/>
              </a:rPr>
              <a:t>Hard working</a:t>
            </a:r>
          </a:p>
          <a:p>
            <a:pPr marL="285750" indent="-285750">
              <a:buFont typeface="Arial" charset="0"/>
              <a:buChar char="•"/>
            </a:pPr>
            <a:r>
              <a:rPr lang="en-US" sz="2400" dirty="0">
                <a:latin typeface="+mj-lt"/>
              </a:rPr>
              <a:t>Caring</a:t>
            </a:r>
          </a:p>
          <a:p>
            <a:pPr marL="285750" indent="-285750">
              <a:buFont typeface="Arial" charset="0"/>
              <a:buChar char="•"/>
            </a:pPr>
            <a:r>
              <a:rPr lang="en-US" sz="2400" dirty="0" err="1">
                <a:latin typeface="+mj-lt"/>
              </a:rPr>
              <a:t>Organised</a:t>
            </a:r>
            <a:endParaRPr lang="en-US" sz="2400" dirty="0">
              <a:latin typeface="+mj-lt"/>
            </a:endParaRPr>
          </a:p>
          <a:p>
            <a:pPr marL="285750" indent="-285750">
              <a:buFont typeface="Arial" charset="0"/>
              <a:buChar char="•"/>
            </a:pPr>
            <a:r>
              <a:rPr lang="en-US" sz="2400" dirty="0">
                <a:latin typeface="+mj-lt"/>
              </a:rPr>
              <a:t>Efficient</a:t>
            </a:r>
          </a:p>
          <a:p>
            <a:pPr marL="285750" indent="-285750">
              <a:buFont typeface="Arial" charset="0"/>
              <a:buChar char="•"/>
            </a:pPr>
            <a:r>
              <a:rPr lang="en-US" sz="2400" dirty="0">
                <a:latin typeface="+mj-lt"/>
              </a:rPr>
              <a:t>Brave</a:t>
            </a:r>
          </a:p>
          <a:p>
            <a:pPr marL="285750" indent="-285750">
              <a:buFont typeface="Arial" charset="0"/>
              <a:buChar char="•"/>
            </a:pPr>
            <a:r>
              <a:rPr lang="en-US" sz="2400" dirty="0">
                <a:latin typeface="+mj-lt"/>
              </a:rPr>
              <a:t>Patient</a:t>
            </a:r>
          </a:p>
          <a:p>
            <a:pPr marL="285750" indent="-285750">
              <a:buFont typeface="Arial" charset="0"/>
              <a:buChar char="•"/>
            </a:pPr>
            <a:r>
              <a:rPr lang="en-US" sz="2400" dirty="0">
                <a:latin typeface="+mj-lt"/>
              </a:rPr>
              <a:t>Optimistic</a:t>
            </a:r>
          </a:p>
          <a:p>
            <a:pPr marL="285750" indent="-285750">
              <a:buFont typeface="Arial" charset="0"/>
              <a:buChar char="•"/>
            </a:pPr>
            <a:r>
              <a:rPr lang="en-US" sz="2400" dirty="0">
                <a:latin typeface="+mj-lt"/>
              </a:rPr>
              <a:t>Honest</a:t>
            </a:r>
          </a:p>
          <a:p>
            <a:pPr marL="285750" indent="-285750">
              <a:buFont typeface="Arial" charset="0"/>
              <a:buChar char="•"/>
            </a:pPr>
            <a:endParaRPr lang="en-US" sz="2400" dirty="0">
              <a:latin typeface="+mj-lt"/>
            </a:endParaRPr>
          </a:p>
        </p:txBody>
      </p:sp>
      <p:sp>
        <p:nvSpPr>
          <p:cNvPr id="6" name="TextBox 5"/>
          <p:cNvSpPr txBox="1"/>
          <p:nvPr/>
        </p:nvSpPr>
        <p:spPr>
          <a:xfrm>
            <a:off x="8612373" y="2892056"/>
            <a:ext cx="2466754" cy="3046988"/>
          </a:xfrm>
          <a:prstGeom prst="rect">
            <a:avLst/>
          </a:prstGeom>
          <a:noFill/>
        </p:spPr>
        <p:txBody>
          <a:bodyPr wrap="square" rtlCol="0">
            <a:spAutoFit/>
          </a:bodyPr>
          <a:lstStyle/>
          <a:p>
            <a:pPr marL="285750" indent="-285750">
              <a:buFont typeface="Arial" charset="0"/>
              <a:buChar char="•"/>
            </a:pPr>
            <a:r>
              <a:rPr lang="en-US" sz="2400" dirty="0">
                <a:latin typeface="+mj-lt"/>
              </a:rPr>
              <a:t>Sincere</a:t>
            </a:r>
          </a:p>
          <a:p>
            <a:pPr marL="285750" indent="-285750">
              <a:buFont typeface="Arial" charset="0"/>
              <a:buChar char="•"/>
            </a:pPr>
            <a:r>
              <a:rPr lang="en-US" sz="2400" dirty="0">
                <a:latin typeface="+mj-lt"/>
              </a:rPr>
              <a:t>Spiritual</a:t>
            </a:r>
          </a:p>
          <a:p>
            <a:pPr marL="285750" indent="-285750">
              <a:buFont typeface="Arial" charset="0"/>
              <a:buChar char="•"/>
            </a:pPr>
            <a:r>
              <a:rPr lang="en-US" sz="2400" dirty="0">
                <a:latin typeface="+mj-lt"/>
              </a:rPr>
              <a:t>Daring</a:t>
            </a:r>
          </a:p>
          <a:p>
            <a:pPr marL="285750" indent="-285750">
              <a:buFont typeface="Arial" charset="0"/>
              <a:buChar char="•"/>
            </a:pPr>
            <a:r>
              <a:rPr lang="en-US" sz="2400" dirty="0">
                <a:latin typeface="+mj-lt"/>
              </a:rPr>
              <a:t>Accepting</a:t>
            </a:r>
          </a:p>
          <a:p>
            <a:pPr marL="285750" indent="-285750">
              <a:buFont typeface="Arial" charset="0"/>
              <a:buChar char="•"/>
            </a:pPr>
            <a:r>
              <a:rPr lang="en-US" sz="2400" dirty="0">
                <a:latin typeface="+mj-lt"/>
              </a:rPr>
              <a:t>Truthful</a:t>
            </a:r>
          </a:p>
          <a:p>
            <a:pPr marL="285750" indent="-285750">
              <a:buFont typeface="Arial" charset="0"/>
              <a:buChar char="•"/>
            </a:pPr>
            <a:r>
              <a:rPr lang="en-US" sz="2400" dirty="0">
                <a:latin typeface="+mj-lt"/>
              </a:rPr>
              <a:t>Trusting</a:t>
            </a:r>
          </a:p>
          <a:p>
            <a:pPr marL="285750" indent="-285750">
              <a:buFont typeface="Arial" charset="0"/>
              <a:buChar char="•"/>
            </a:pPr>
            <a:endParaRPr lang="en-US" sz="2400" dirty="0">
              <a:latin typeface="+mj-lt"/>
            </a:endParaRPr>
          </a:p>
          <a:p>
            <a:pPr marL="285750" indent="-285750">
              <a:buFont typeface="Arial" charset="0"/>
              <a:buChar char="•"/>
            </a:pPr>
            <a:endParaRPr lang="en-US" sz="2400" dirty="0">
              <a:latin typeface="+mj-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6200" y="5384648"/>
            <a:ext cx="1228060" cy="1228060"/>
          </a:xfrm>
          <a:prstGeom prst="rect">
            <a:avLst/>
          </a:prstGeom>
        </p:spPr>
      </p:pic>
      <p:sp>
        <p:nvSpPr>
          <p:cNvPr id="8" name="TextBox 7"/>
          <p:cNvSpPr txBox="1"/>
          <p:nvPr/>
        </p:nvSpPr>
        <p:spPr>
          <a:xfrm>
            <a:off x="9479313" y="5555502"/>
            <a:ext cx="2466754" cy="923330"/>
          </a:xfrm>
          <a:prstGeom prst="rect">
            <a:avLst/>
          </a:prstGeom>
          <a:noFill/>
        </p:spPr>
        <p:txBody>
          <a:bodyPr wrap="square" rtlCol="0">
            <a:spAutoFit/>
          </a:bodyPr>
          <a:lstStyle/>
          <a:p>
            <a:r>
              <a:rPr lang="en-US" b="1" dirty="0">
                <a:solidFill>
                  <a:srgbClr val="FF8039"/>
                </a:solidFill>
              </a:rPr>
              <a:t>Look up these words online or in a dictionary for more explanation</a:t>
            </a:r>
          </a:p>
        </p:txBody>
      </p:sp>
      <p:sp>
        <p:nvSpPr>
          <p:cNvPr id="10" name="TextBox 9">
            <a:extLst>
              <a:ext uri="{FF2B5EF4-FFF2-40B4-BE49-F238E27FC236}">
                <a16:creationId xmlns:a16="http://schemas.microsoft.com/office/drawing/2014/main" id="{697487A5-E272-BE49-9E11-14CFA400C3CA}"/>
              </a:ext>
            </a:extLst>
          </p:cNvPr>
          <p:cNvSpPr txBox="1"/>
          <p:nvPr/>
        </p:nvSpPr>
        <p:spPr>
          <a:xfrm>
            <a:off x="2679404" y="1265274"/>
            <a:ext cx="8856920" cy="1200329"/>
          </a:xfrm>
          <a:prstGeom prst="rect">
            <a:avLst/>
          </a:prstGeom>
          <a:solidFill>
            <a:schemeClr val="bg2"/>
          </a:solidFill>
          <a:ln>
            <a:solidFill>
              <a:schemeClr val="tx1"/>
            </a:solidFill>
          </a:ln>
        </p:spPr>
        <p:txBody>
          <a:bodyPr wrap="square" rtlCol="0">
            <a:spAutoFit/>
          </a:bodyPr>
          <a:lstStyle/>
          <a:p>
            <a:r>
              <a:rPr lang="en-US" sz="2400" dirty="0">
                <a:latin typeface="+mj-lt"/>
              </a:rPr>
              <a:t>If we are going to make a change, we must have an idea about who we want to be. Look at the list below: which ones describe </a:t>
            </a:r>
            <a:r>
              <a:rPr lang="en-US" sz="2400" b="1" dirty="0">
                <a:latin typeface="+mj-lt"/>
              </a:rPr>
              <a:t>who</a:t>
            </a:r>
            <a:r>
              <a:rPr lang="en-US" sz="2400" dirty="0">
                <a:latin typeface="+mj-lt"/>
              </a:rPr>
              <a:t> you want to be? Write them in the person outline in your workbook.</a:t>
            </a:r>
          </a:p>
        </p:txBody>
      </p:sp>
    </p:spTree>
    <p:extLst>
      <p:ext uri="{BB962C8B-B14F-4D97-AF65-F5344CB8AC3E}">
        <p14:creationId xmlns:p14="http://schemas.microsoft.com/office/powerpoint/2010/main" val="4968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25274" y="2192283"/>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3" name="Picture 2" descr="A picture containing drawing, plate&#10;&#10;Description automatically generated">
            <a:extLst>
              <a:ext uri="{FF2B5EF4-FFF2-40B4-BE49-F238E27FC236}">
                <a16:creationId xmlns:a16="http://schemas.microsoft.com/office/drawing/2014/main" id="{0E440C9D-CA1F-4A53-8369-8D4EBAD932EC}"/>
              </a:ext>
            </a:extLst>
          </p:cNvPr>
          <p:cNvPicPr>
            <a:picLocks noChangeAspect="1"/>
          </p:cNvPicPr>
          <p:nvPr/>
        </p:nvPicPr>
        <p:blipFill>
          <a:blip r:embed="rId2"/>
          <a:stretch>
            <a:fillRect/>
          </a:stretch>
        </p:blipFill>
        <p:spPr>
          <a:xfrm>
            <a:off x="582590" y="3122697"/>
            <a:ext cx="4028830" cy="1898893"/>
          </a:xfrm>
          <a:prstGeom prst="rect">
            <a:avLst/>
          </a:prstGeom>
        </p:spPr>
      </p:pic>
      <p:pic>
        <p:nvPicPr>
          <p:cNvPr id="4" name="Picture 3" descr="A screen shot of a person&#10;&#10;Description automatically generated">
            <a:hlinkClick r:id="rId3"/>
            <a:extLst>
              <a:ext uri="{FF2B5EF4-FFF2-40B4-BE49-F238E27FC236}">
                <a16:creationId xmlns:a16="http://schemas.microsoft.com/office/drawing/2014/main" id="{A55CCD9E-3BFE-2643-8C6A-6F06CD5F5AAB}"/>
              </a:ext>
            </a:extLst>
          </p:cNvPr>
          <p:cNvPicPr>
            <a:picLocks noChangeAspect="1"/>
          </p:cNvPicPr>
          <p:nvPr/>
        </p:nvPicPr>
        <p:blipFill>
          <a:blip r:embed="rId4"/>
          <a:stretch>
            <a:fillRect/>
          </a:stretch>
        </p:blipFill>
        <p:spPr>
          <a:xfrm>
            <a:off x="5022822" y="1513893"/>
            <a:ext cx="6858251" cy="3830214"/>
          </a:xfrm>
          <a:prstGeom prst="rect">
            <a:avLst/>
          </a:prstGeom>
        </p:spPr>
      </p:pic>
      <p:sp>
        <p:nvSpPr>
          <p:cNvPr id="7" name="TextBox 6">
            <a:extLst>
              <a:ext uri="{FF2B5EF4-FFF2-40B4-BE49-F238E27FC236}">
                <a16:creationId xmlns:a16="http://schemas.microsoft.com/office/drawing/2014/main" id="{F1E828BA-73CE-B04A-8F6D-603429D90EA4}"/>
              </a:ext>
            </a:extLst>
          </p:cNvPr>
          <p:cNvSpPr txBox="1"/>
          <p:nvPr/>
        </p:nvSpPr>
        <p:spPr>
          <a:xfrm>
            <a:off x="4523122" y="5595386"/>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Decisive</a:t>
            </a:r>
          </a:p>
          <a:p>
            <a:pPr algn="ctr"/>
            <a:r>
              <a:rPr lang="en-US" sz="2400" i="1" dirty="0" err="1">
                <a:solidFill>
                  <a:schemeClr val="tx1">
                    <a:lumMod val="75000"/>
                    <a:lumOff val="25000"/>
                  </a:schemeClr>
                </a:solidFill>
                <a:latin typeface="+mj-lt"/>
              </a:rPr>
              <a:t>Mr</a:t>
            </a:r>
            <a:r>
              <a:rPr lang="en-US" sz="2400" i="1" dirty="0">
                <a:solidFill>
                  <a:schemeClr val="tx1">
                    <a:lumMod val="75000"/>
                    <a:lumOff val="25000"/>
                  </a:schemeClr>
                </a:solidFill>
                <a:latin typeface="+mj-lt"/>
              </a:rPr>
              <a:t> </a:t>
            </a:r>
            <a:r>
              <a:rPr lang="en-US" sz="2400" i="1" dirty="0" err="1">
                <a:solidFill>
                  <a:schemeClr val="tx1">
                    <a:lumMod val="75000"/>
                    <a:lumOff val="25000"/>
                  </a:schemeClr>
                </a:solidFill>
                <a:latin typeface="+mj-lt"/>
              </a:rPr>
              <a:t>Beezy</a:t>
            </a:r>
            <a:endParaRPr lang="en-US" sz="2400" i="1" dirty="0">
              <a:solidFill>
                <a:schemeClr val="tx1">
                  <a:lumMod val="75000"/>
                  <a:lumOff val="25000"/>
                </a:schemeClr>
              </a:solidFill>
              <a:latin typeface="+mj-lt"/>
            </a:endParaRPr>
          </a:p>
        </p:txBody>
      </p:sp>
      <p:pic>
        <p:nvPicPr>
          <p:cNvPr id="8" name="Picture 7" descr="A close up of a logo&#10;&#10;Description automatically generated">
            <a:hlinkClick r:id="rId3"/>
            <a:extLst>
              <a:ext uri="{FF2B5EF4-FFF2-40B4-BE49-F238E27FC236}">
                <a16:creationId xmlns:a16="http://schemas.microsoft.com/office/drawing/2014/main" id="{4A38C6FB-5CA0-404F-A619-D3D3B63436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5316" y="2101850"/>
            <a:ext cx="2324100" cy="26543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621514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5621</TotalTime>
  <Words>1006</Words>
  <Application>Microsoft Macintosh PowerPoint</Application>
  <PresentationFormat>Widescreen</PresentationFormat>
  <Paragraphs>107</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Session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Jenny Byrne</cp:lastModifiedBy>
  <cp:revision>128</cp:revision>
  <dcterms:created xsi:type="dcterms:W3CDTF">2020-06-22T13:49:07Z</dcterms:created>
  <dcterms:modified xsi:type="dcterms:W3CDTF">2020-07-20T13:46:55Z</dcterms:modified>
</cp:coreProperties>
</file>