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61" r:id="rId3"/>
    <p:sldId id="297" r:id="rId4"/>
    <p:sldId id="273" r:id="rId5"/>
    <p:sldId id="282" r:id="rId6"/>
    <p:sldId id="286" r:id="rId7"/>
    <p:sldId id="287" r:id="rId8"/>
    <p:sldId id="288" r:id="rId9"/>
    <p:sldId id="289" r:id="rId10"/>
    <p:sldId id="290" r:id="rId11"/>
    <p:sldId id="291" r:id="rId12"/>
    <p:sldId id="292" r:id="rId13"/>
    <p:sldId id="293" r:id="rId14"/>
    <p:sldId id="294" r:id="rId15"/>
    <p:sldId id="295" r:id="rId16"/>
    <p:sldId id="296" r:id="rId17"/>
    <p:sldId id="270" r:id="rId18"/>
    <p:sldId id="28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0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5882"/>
    <p:restoredTop sz="93000"/>
  </p:normalViewPr>
  <p:slideViewPr>
    <p:cSldViewPr snapToGrid="0" snapToObjects="1">
      <p:cViewPr varScale="1">
        <p:scale>
          <a:sx n="80" d="100"/>
          <a:sy n="80" d="100"/>
        </p:scale>
        <p:origin x="224" y="3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708E18-7EBA-1844-B954-BA221F29267F}" type="datetimeFigureOut">
              <a:rPr lang="en-US" smtClean="0"/>
              <a:t>8/24/20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EE40C8-A820-474D-AE2A-64569B25CF4C}" type="slidenum">
              <a:rPr lang="en-US" smtClean="0"/>
              <a:t>‹#›</a:t>
            </a:fld>
            <a:endParaRPr lang="en-US"/>
          </a:p>
        </p:txBody>
      </p:sp>
    </p:spTree>
    <p:extLst>
      <p:ext uri="{BB962C8B-B14F-4D97-AF65-F5344CB8AC3E}">
        <p14:creationId xmlns:p14="http://schemas.microsoft.com/office/powerpoint/2010/main" val="2108602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CAF61-A58A-764B-B651-A736B9AB208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310CC91-7079-8C43-8943-32F010ACBA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F35DDEF9-32F2-FC43-A06A-E57EF7ADE070}"/>
              </a:ext>
            </a:extLst>
          </p:cNvPr>
          <p:cNvSpPr>
            <a:spLocks noGrp="1"/>
          </p:cNvSpPr>
          <p:nvPr>
            <p:ph type="dt" sz="half" idx="10"/>
          </p:nvPr>
        </p:nvSpPr>
        <p:spPr/>
        <p:txBody>
          <a:bodyPr/>
          <a:lstStyle/>
          <a:p>
            <a:fld id="{5C7FE8E9-6DD6-7E40-BB06-5F18C8C2A0E3}" type="datetimeFigureOut">
              <a:rPr lang="en-US" smtClean="0"/>
              <a:t>8/24/20</a:t>
            </a:fld>
            <a:endParaRPr lang="en-US"/>
          </a:p>
        </p:txBody>
      </p:sp>
      <p:sp>
        <p:nvSpPr>
          <p:cNvPr id="5" name="Footer Placeholder 4">
            <a:extLst>
              <a:ext uri="{FF2B5EF4-FFF2-40B4-BE49-F238E27FC236}">
                <a16:creationId xmlns:a16="http://schemas.microsoft.com/office/drawing/2014/main" id="{BDCC6C45-F8A3-6F43-A1D7-2BE8CFCF40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5FE35-63D7-DB42-9797-C51BA41B812E}"/>
              </a:ext>
            </a:extLst>
          </p:cNvPr>
          <p:cNvSpPr>
            <a:spLocks noGrp="1"/>
          </p:cNvSpPr>
          <p:nvPr>
            <p:ph type="sldNum" sz="quarter" idx="12"/>
          </p:nvPr>
        </p:nvSpPr>
        <p:spPr/>
        <p:txBody>
          <a:bodyPr/>
          <a:lstStyle/>
          <a:p>
            <a:fld id="{32A1C77D-5BD0-764F-8726-834B681B3D18}" type="slidenum">
              <a:rPr lang="en-US" smtClean="0"/>
              <a:t>‹#›</a:t>
            </a:fld>
            <a:endParaRPr lang="en-US"/>
          </a:p>
        </p:txBody>
      </p:sp>
    </p:spTree>
    <p:extLst>
      <p:ext uri="{BB962C8B-B14F-4D97-AF65-F5344CB8AC3E}">
        <p14:creationId xmlns:p14="http://schemas.microsoft.com/office/powerpoint/2010/main" val="3281630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3BCD4-35A3-C64A-A07F-CEC16A4D335F}"/>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D71C15D-B81B-9C47-B9F1-046FA0B35FF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49E4084-E0D8-8D42-B7E0-A54958A35AE3}"/>
              </a:ext>
            </a:extLst>
          </p:cNvPr>
          <p:cNvSpPr>
            <a:spLocks noGrp="1"/>
          </p:cNvSpPr>
          <p:nvPr>
            <p:ph type="dt" sz="half" idx="10"/>
          </p:nvPr>
        </p:nvSpPr>
        <p:spPr/>
        <p:txBody>
          <a:bodyPr/>
          <a:lstStyle/>
          <a:p>
            <a:fld id="{5C7FE8E9-6DD6-7E40-BB06-5F18C8C2A0E3}" type="datetimeFigureOut">
              <a:rPr lang="en-US" smtClean="0"/>
              <a:t>8/24/20</a:t>
            </a:fld>
            <a:endParaRPr lang="en-US"/>
          </a:p>
        </p:txBody>
      </p:sp>
      <p:sp>
        <p:nvSpPr>
          <p:cNvPr id="5" name="Footer Placeholder 4">
            <a:extLst>
              <a:ext uri="{FF2B5EF4-FFF2-40B4-BE49-F238E27FC236}">
                <a16:creationId xmlns:a16="http://schemas.microsoft.com/office/drawing/2014/main" id="{2F4D9A99-BED9-8741-9119-227F16EBA3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FFEC05-4E17-DB48-B0CC-11DFEE0CB398}"/>
              </a:ext>
            </a:extLst>
          </p:cNvPr>
          <p:cNvSpPr>
            <a:spLocks noGrp="1"/>
          </p:cNvSpPr>
          <p:nvPr>
            <p:ph type="sldNum" sz="quarter" idx="12"/>
          </p:nvPr>
        </p:nvSpPr>
        <p:spPr/>
        <p:txBody>
          <a:bodyPr/>
          <a:lstStyle/>
          <a:p>
            <a:fld id="{32A1C77D-5BD0-764F-8726-834B681B3D18}" type="slidenum">
              <a:rPr lang="en-US" smtClean="0"/>
              <a:t>‹#›</a:t>
            </a:fld>
            <a:endParaRPr lang="en-US"/>
          </a:p>
        </p:txBody>
      </p:sp>
    </p:spTree>
    <p:extLst>
      <p:ext uri="{BB962C8B-B14F-4D97-AF65-F5344CB8AC3E}">
        <p14:creationId xmlns:p14="http://schemas.microsoft.com/office/powerpoint/2010/main" val="2689799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D869A3D-79E4-5F42-B804-7761FE8E092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0F64A90-21E4-5F49-BB67-18163C5AC63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55A868F-BB70-7A40-82AB-A61881742906}"/>
              </a:ext>
            </a:extLst>
          </p:cNvPr>
          <p:cNvSpPr>
            <a:spLocks noGrp="1"/>
          </p:cNvSpPr>
          <p:nvPr>
            <p:ph type="dt" sz="half" idx="10"/>
          </p:nvPr>
        </p:nvSpPr>
        <p:spPr/>
        <p:txBody>
          <a:bodyPr/>
          <a:lstStyle/>
          <a:p>
            <a:fld id="{5C7FE8E9-6DD6-7E40-BB06-5F18C8C2A0E3}" type="datetimeFigureOut">
              <a:rPr lang="en-US" smtClean="0"/>
              <a:t>8/24/20</a:t>
            </a:fld>
            <a:endParaRPr lang="en-US"/>
          </a:p>
        </p:txBody>
      </p:sp>
      <p:sp>
        <p:nvSpPr>
          <p:cNvPr id="5" name="Footer Placeholder 4">
            <a:extLst>
              <a:ext uri="{FF2B5EF4-FFF2-40B4-BE49-F238E27FC236}">
                <a16:creationId xmlns:a16="http://schemas.microsoft.com/office/drawing/2014/main" id="{C0877711-F3EF-4B4D-A39F-54387BFFA4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43E51-B012-BB45-8E11-A078A0721D4C}"/>
              </a:ext>
            </a:extLst>
          </p:cNvPr>
          <p:cNvSpPr>
            <a:spLocks noGrp="1"/>
          </p:cNvSpPr>
          <p:nvPr>
            <p:ph type="sldNum" sz="quarter" idx="12"/>
          </p:nvPr>
        </p:nvSpPr>
        <p:spPr/>
        <p:txBody>
          <a:bodyPr/>
          <a:lstStyle/>
          <a:p>
            <a:fld id="{32A1C77D-5BD0-764F-8726-834B681B3D18}" type="slidenum">
              <a:rPr lang="en-US" smtClean="0"/>
              <a:t>‹#›</a:t>
            </a:fld>
            <a:endParaRPr lang="en-US"/>
          </a:p>
        </p:txBody>
      </p:sp>
    </p:spTree>
    <p:extLst>
      <p:ext uri="{BB962C8B-B14F-4D97-AF65-F5344CB8AC3E}">
        <p14:creationId xmlns:p14="http://schemas.microsoft.com/office/powerpoint/2010/main" val="2538045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7A738-4F03-AC4C-93DB-85E32062C23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DC662DD-CFBD-204C-BDA7-BD463B4E826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FA7E7BD-B7B6-1D40-B873-6DDA782A1B79}"/>
              </a:ext>
            </a:extLst>
          </p:cNvPr>
          <p:cNvSpPr>
            <a:spLocks noGrp="1"/>
          </p:cNvSpPr>
          <p:nvPr>
            <p:ph type="dt" sz="half" idx="10"/>
          </p:nvPr>
        </p:nvSpPr>
        <p:spPr/>
        <p:txBody>
          <a:bodyPr/>
          <a:lstStyle/>
          <a:p>
            <a:fld id="{5C7FE8E9-6DD6-7E40-BB06-5F18C8C2A0E3}" type="datetimeFigureOut">
              <a:rPr lang="en-US" smtClean="0"/>
              <a:t>8/24/20</a:t>
            </a:fld>
            <a:endParaRPr lang="en-US"/>
          </a:p>
        </p:txBody>
      </p:sp>
      <p:sp>
        <p:nvSpPr>
          <p:cNvPr id="5" name="Footer Placeholder 4">
            <a:extLst>
              <a:ext uri="{FF2B5EF4-FFF2-40B4-BE49-F238E27FC236}">
                <a16:creationId xmlns:a16="http://schemas.microsoft.com/office/drawing/2014/main" id="{B09D2503-17B9-564F-9290-E07BA4B231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66F43D-D6C2-AD48-807C-FEF1CC03FB1C}"/>
              </a:ext>
            </a:extLst>
          </p:cNvPr>
          <p:cNvSpPr>
            <a:spLocks noGrp="1"/>
          </p:cNvSpPr>
          <p:nvPr>
            <p:ph type="sldNum" sz="quarter" idx="12"/>
          </p:nvPr>
        </p:nvSpPr>
        <p:spPr/>
        <p:txBody>
          <a:bodyPr/>
          <a:lstStyle/>
          <a:p>
            <a:fld id="{32A1C77D-5BD0-764F-8726-834B681B3D18}" type="slidenum">
              <a:rPr lang="en-US" smtClean="0"/>
              <a:t>‹#›</a:t>
            </a:fld>
            <a:endParaRPr lang="en-US"/>
          </a:p>
        </p:txBody>
      </p:sp>
    </p:spTree>
    <p:extLst>
      <p:ext uri="{BB962C8B-B14F-4D97-AF65-F5344CB8AC3E}">
        <p14:creationId xmlns:p14="http://schemas.microsoft.com/office/powerpoint/2010/main" val="3556525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3E80F-4A73-DA48-9E29-E262A6D0A78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3A102D2-DBF8-E44C-BA3B-E28B5A3434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AED13A0-5999-CB43-BF23-AACF56A3A0BF}"/>
              </a:ext>
            </a:extLst>
          </p:cNvPr>
          <p:cNvSpPr>
            <a:spLocks noGrp="1"/>
          </p:cNvSpPr>
          <p:nvPr>
            <p:ph type="dt" sz="half" idx="10"/>
          </p:nvPr>
        </p:nvSpPr>
        <p:spPr/>
        <p:txBody>
          <a:bodyPr/>
          <a:lstStyle/>
          <a:p>
            <a:fld id="{5C7FE8E9-6DD6-7E40-BB06-5F18C8C2A0E3}" type="datetimeFigureOut">
              <a:rPr lang="en-US" smtClean="0"/>
              <a:t>8/24/20</a:t>
            </a:fld>
            <a:endParaRPr lang="en-US"/>
          </a:p>
        </p:txBody>
      </p:sp>
      <p:sp>
        <p:nvSpPr>
          <p:cNvPr id="5" name="Footer Placeholder 4">
            <a:extLst>
              <a:ext uri="{FF2B5EF4-FFF2-40B4-BE49-F238E27FC236}">
                <a16:creationId xmlns:a16="http://schemas.microsoft.com/office/drawing/2014/main" id="{05037A30-FCE4-9648-9AFF-6F3B185EE7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B48323-313B-7941-8778-EEA80E9F49C2}"/>
              </a:ext>
            </a:extLst>
          </p:cNvPr>
          <p:cNvSpPr>
            <a:spLocks noGrp="1"/>
          </p:cNvSpPr>
          <p:nvPr>
            <p:ph type="sldNum" sz="quarter" idx="12"/>
          </p:nvPr>
        </p:nvSpPr>
        <p:spPr/>
        <p:txBody>
          <a:bodyPr/>
          <a:lstStyle/>
          <a:p>
            <a:fld id="{32A1C77D-5BD0-764F-8726-834B681B3D18}" type="slidenum">
              <a:rPr lang="en-US" smtClean="0"/>
              <a:t>‹#›</a:t>
            </a:fld>
            <a:endParaRPr lang="en-US"/>
          </a:p>
        </p:txBody>
      </p:sp>
    </p:spTree>
    <p:extLst>
      <p:ext uri="{BB962C8B-B14F-4D97-AF65-F5344CB8AC3E}">
        <p14:creationId xmlns:p14="http://schemas.microsoft.com/office/powerpoint/2010/main" val="3943800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51B21-BB6B-314B-8798-A266C8F5ABF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D034722-1BA9-1441-BCEF-98A7E0A9828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13CBA2D-CB28-354C-BC4A-56C8193D03A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3AEE626-3756-7E4A-9149-E34F9DDD5021}"/>
              </a:ext>
            </a:extLst>
          </p:cNvPr>
          <p:cNvSpPr>
            <a:spLocks noGrp="1"/>
          </p:cNvSpPr>
          <p:nvPr>
            <p:ph type="dt" sz="half" idx="10"/>
          </p:nvPr>
        </p:nvSpPr>
        <p:spPr/>
        <p:txBody>
          <a:bodyPr/>
          <a:lstStyle/>
          <a:p>
            <a:fld id="{5C7FE8E9-6DD6-7E40-BB06-5F18C8C2A0E3}" type="datetimeFigureOut">
              <a:rPr lang="en-US" smtClean="0"/>
              <a:t>8/24/20</a:t>
            </a:fld>
            <a:endParaRPr lang="en-US"/>
          </a:p>
        </p:txBody>
      </p:sp>
      <p:sp>
        <p:nvSpPr>
          <p:cNvPr id="6" name="Footer Placeholder 5">
            <a:extLst>
              <a:ext uri="{FF2B5EF4-FFF2-40B4-BE49-F238E27FC236}">
                <a16:creationId xmlns:a16="http://schemas.microsoft.com/office/drawing/2014/main" id="{32619501-3B0D-5A42-9642-BCD070E277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AEFC23-808C-F249-B437-F1F50581BCA2}"/>
              </a:ext>
            </a:extLst>
          </p:cNvPr>
          <p:cNvSpPr>
            <a:spLocks noGrp="1"/>
          </p:cNvSpPr>
          <p:nvPr>
            <p:ph type="sldNum" sz="quarter" idx="12"/>
          </p:nvPr>
        </p:nvSpPr>
        <p:spPr/>
        <p:txBody>
          <a:bodyPr/>
          <a:lstStyle/>
          <a:p>
            <a:fld id="{32A1C77D-5BD0-764F-8726-834B681B3D18}" type="slidenum">
              <a:rPr lang="en-US" smtClean="0"/>
              <a:t>‹#›</a:t>
            </a:fld>
            <a:endParaRPr lang="en-US"/>
          </a:p>
        </p:txBody>
      </p:sp>
    </p:spTree>
    <p:extLst>
      <p:ext uri="{BB962C8B-B14F-4D97-AF65-F5344CB8AC3E}">
        <p14:creationId xmlns:p14="http://schemas.microsoft.com/office/powerpoint/2010/main" val="3817884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0AC62-2BE3-7744-A89B-B01D4808D5A4}"/>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FDB22D7-749A-9C45-A1AF-2F746D248E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0E3F3DE-FC3B-6341-B805-0BF2C061C80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8020744-9E7F-0D47-8363-D458D6273C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D3ACE82-09D9-F241-AB29-CBBB92C81FE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9610D83-D5D5-3343-BA92-1F52720FDB28}"/>
              </a:ext>
            </a:extLst>
          </p:cNvPr>
          <p:cNvSpPr>
            <a:spLocks noGrp="1"/>
          </p:cNvSpPr>
          <p:nvPr>
            <p:ph type="dt" sz="half" idx="10"/>
          </p:nvPr>
        </p:nvSpPr>
        <p:spPr/>
        <p:txBody>
          <a:bodyPr/>
          <a:lstStyle/>
          <a:p>
            <a:fld id="{5C7FE8E9-6DD6-7E40-BB06-5F18C8C2A0E3}" type="datetimeFigureOut">
              <a:rPr lang="en-US" smtClean="0"/>
              <a:t>8/24/20</a:t>
            </a:fld>
            <a:endParaRPr lang="en-US"/>
          </a:p>
        </p:txBody>
      </p:sp>
      <p:sp>
        <p:nvSpPr>
          <p:cNvPr id="8" name="Footer Placeholder 7">
            <a:extLst>
              <a:ext uri="{FF2B5EF4-FFF2-40B4-BE49-F238E27FC236}">
                <a16:creationId xmlns:a16="http://schemas.microsoft.com/office/drawing/2014/main" id="{6C7A2070-BD35-1C49-A63C-C7C6B007BEB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0C5E3F-2861-7747-9B17-EAA6A7086CB0}"/>
              </a:ext>
            </a:extLst>
          </p:cNvPr>
          <p:cNvSpPr>
            <a:spLocks noGrp="1"/>
          </p:cNvSpPr>
          <p:nvPr>
            <p:ph type="sldNum" sz="quarter" idx="12"/>
          </p:nvPr>
        </p:nvSpPr>
        <p:spPr/>
        <p:txBody>
          <a:bodyPr/>
          <a:lstStyle/>
          <a:p>
            <a:fld id="{32A1C77D-5BD0-764F-8726-834B681B3D18}" type="slidenum">
              <a:rPr lang="en-US" smtClean="0"/>
              <a:t>‹#›</a:t>
            </a:fld>
            <a:endParaRPr lang="en-US"/>
          </a:p>
        </p:txBody>
      </p:sp>
    </p:spTree>
    <p:extLst>
      <p:ext uri="{BB962C8B-B14F-4D97-AF65-F5344CB8AC3E}">
        <p14:creationId xmlns:p14="http://schemas.microsoft.com/office/powerpoint/2010/main" val="172480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10D99-37C2-7B4F-A539-0050580CC756}"/>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4BF46254-FFE6-764B-9C77-E1866E18D7AA}"/>
              </a:ext>
            </a:extLst>
          </p:cNvPr>
          <p:cNvSpPr>
            <a:spLocks noGrp="1"/>
          </p:cNvSpPr>
          <p:nvPr>
            <p:ph type="dt" sz="half" idx="10"/>
          </p:nvPr>
        </p:nvSpPr>
        <p:spPr/>
        <p:txBody>
          <a:bodyPr/>
          <a:lstStyle/>
          <a:p>
            <a:fld id="{5C7FE8E9-6DD6-7E40-BB06-5F18C8C2A0E3}" type="datetimeFigureOut">
              <a:rPr lang="en-US" smtClean="0"/>
              <a:t>8/24/20</a:t>
            </a:fld>
            <a:endParaRPr lang="en-US"/>
          </a:p>
        </p:txBody>
      </p:sp>
      <p:sp>
        <p:nvSpPr>
          <p:cNvPr id="4" name="Footer Placeholder 3">
            <a:extLst>
              <a:ext uri="{FF2B5EF4-FFF2-40B4-BE49-F238E27FC236}">
                <a16:creationId xmlns:a16="http://schemas.microsoft.com/office/drawing/2014/main" id="{0700BA4F-A746-9242-880C-A5675B92A9A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784391C-93B7-F14C-B882-6DC2EE896972}"/>
              </a:ext>
            </a:extLst>
          </p:cNvPr>
          <p:cNvSpPr>
            <a:spLocks noGrp="1"/>
          </p:cNvSpPr>
          <p:nvPr>
            <p:ph type="sldNum" sz="quarter" idx="12"/>
          </p:nvPr>
        </p:nvSpPr>
        <p:spPr/>
        <p:txBody>
          <a:bodyPr/>
          <a:lstStyle/>
          <a:p>
            <a:fld id="{32A1C77D-5BD0-764F-8726-834B681B3D18}" type="slidenum">
              <a:rPr lang="en-US" smtClean="0"/>
              <a:t>‹#›</a:t>
            </a:fld>
            <a:endParaRPr lang="en-US"/>
          </a:p>
        </p:txBody>
      </p:sp>
    </p:spTree>
    <p:extLst>
      <p:ext uri="{BB962C8B-B14F-4D97-AF65-F5344CB8AC3E}">
        <p14:creationId xmlns:p14="http://schemas.microsoft.com/office/powerpoint/2010/main" val="86452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C88C8A-891F-9440-83EC-A89B497ECF6B}"/>
              </a:ext>
            </a:extLst>
          </p:cNvPr>
          <p:cNvSpPr>
            <a:spLocks noGrp="1"/>
          </p:cNvSpPr>
          <p:nvPr>
            <p:ph type="dt" sz="half" idx="10"/>
          </p:nvPr>
        </p:nvSpPr>
        <p:spPr/>
        <p:txBody>
          <a:bodyPr/>
          <a:lstStyle/>
          <a:p>
            <a:fld id="{5C7FE8E9-6DD6-7E40-BB06-5F18C8C2A0E3}" type="datetimeFigureOut">
              <a:rPr lang="en-US" smtClean="0"/>
              <a:t>8/24/20</a:t>
            </a:fld>
            <a:endParaRPr lang="en-US"/>
          </a:p>
        </p:txBody>
      </p:sp>
      <p:sp>
        <p:nvSpPr>
          <p:cNvPr id="3" name="Footer Placeholder 2">
            <a:extLst>
              <a:ext uri="{FF2B5EF4-FFF2-40B4-BE49-F238E27FC236}">
                <a16:creationId xmlns:a16="http://schemas.microsoft.com/office/drawing/2014/main" id="{23D5030D-CD90-D642-B0D8-E55B27B279D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6BCAAC-299B-6D4B-AF7F-4B869946D994}"/>
              </a:ext>
            </a:extLst>
          </p:cNvPr>
          <p:cNvSpPr>
            <a:spLocks noGrp="1"/>
          </p:cNvSpPr>
          <p:nvPr>
            <p:ph type="sldNum" sz="quarter" idx="12"/>
          </p:nvPr>
        </p:nvSpPr>
        <p:spPr/>
        <p:txBody>
          <a:bodyPr/>
          <a:lstStyle/>
          <a:p>
            <a:fld id="{32A1C77D-5BD0-764F-8726-834B681B3D18}" type="slidenum">
              <a:rPr lang="en-US" smtClean="0"/>
              <a:t>‹#›</a:t>
            </a:fld>
            <a:endParaRPr lang="en-US"/>
          </a:p>
        </p:txBody>
      </p:sp>
    </p:spTree>
    <p:extLst>
      <p:ext uri="{BB962C8B-B14F-4D97-AF65-F5344CB8AC3E}">
        <p14:creationId xmlns:p14="http://schemas.microsoft.com/office/powerpoint/2010/main" val="3496260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AE1CB-2E58-4A4A-B214-50EBAD37485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7860B5F-B38D-BB43-AB23-E7E66058C2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0B88B2B7-460F-5440-A612-421CD6009F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037CABE-2061-FE44-89FE-4575FC92E324}"/>
              </a:ext>
            </a:extLst>
          </p:cNvPr>
          <p:cNvSpPr>
            <a:spLocks noGrp="1"/>
          </p:cNvSpPr>
          <p:nvPr>
            <p:ph type="dt" sz="half" idx="10"/>
          </p:nvPr>
        </p:nvSpPr>
        <p:spPr/>
        <p:txBody>
          <a:bodyPr/>
          <a:lstStyle/>
          <a:p>
            <a:fld id="{5C7FE8E9-6DD6-7E40-BB06-5F18C8C2A0E3}" type="datetimeFigureOut">
              <a:rPr lang="en-US" smtClean="0"/>
              <a:t>8/24/20</a:t>
            </a:fld>
            <a:endParaRPr lang="en-US"/>
          </a:p>
        </p:txBody>
      </p:sp>
      <p:sp>
        <p:nvSpPr>
          <p:cNvPr id="6" name="Footer Placeholder 5">
            <a:extLst>
              <a:ext uri="{FF2B5EF4-FFF2-40B4-BE49-F238E27FC236}">
                <a16:creationId xmlns:a16="http://schemas.microsoft.com/office/drawing/2014/main" id="{7C4B78B8-4A32-C547-98A6-AEFC62A179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7188DB-2E8B-6042-A8B5-FAAD6398833C}"/>
              </a:ext>
            </a:extLst>
          </p:cNvPr>
          <p:cNvSpPr>
            <a:spLocks noGrp="1"/>
          </p:cNvSpPr>
          <p:nvPr>
            <p:ph type="sldNum" sz="quarter" idx="12"/>
          </p:nvPr>
        </p:nvSpPr>
        <p:spPr/>
        <p:txBody>
          <a:bodyPr/>
          <a:lstStyle/>
          <a:p>
            <a:fld id="{32A1C77D-5BD0-764F-8726-834B681B3D18}" type="slidenum">
              <a:rPr lang="en-US" smtClean="0"/>
              <a:t>‹#›</a:t>
            </a:fld>
            <a:endParaRPr lang="en-US"/>
          </a:p>
        </p:txBody>
      </p:sp>
    </p:spTree>
    <p:extLst>
      <p:ext uri="{BB962C8B-B14F-4D97-AF65-F5344CB8AC3E}">
        <p14:creationId xmlns:p14="http://schemas.microsoft.com/office/powerpoint/2010/main" val="3755771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EF106-C34E-154E-95D6-6C90E6D33A6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C845E41-A502-5E43-950B-B8E364C44D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2CDBCBF-108D-9742-8118-C6E45C3F9C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761D1C5-96D0-8C47-B317-AAA38C1A0E1D}"/>
              </a:ext>
            </a:extLst>
          </p:cNvPr>
          <p:cNvSpPr>
            <a:spLocks noGrp="1"/>
          </p:cNvSpPr>
          <p:nvPr>
            <p:ph type="dt" sz="half" idx="10"/>
          </p:nvPr>
        </p:nvSpPr>
        <p:spPr/>
        <p:txBody>
          <a:bodyPr/>
          <a:lstStyle/>
          <a:p>
            <a:fld id="{5C7FE8E9-6DD6-7E40-BB06-5F18C8C2A0E3}" type="datetimeFigureOut">
              <a:rPr lang="en-US" smtClean="0"/>
              <a:t>8/24/20</a:t>
            </a:fld>
            <a:endParaRPr lang="en-US"/>
          </a:p>
        </p:txBody>
      </p:sp>
      <p:sp>
        <p:nvSpPr>
          <p:cNvPr id="6" name="Footer Placeholder 5">
            <a:extLst>
              <a:ext uri="{FF2B5EF4-FFF2-40B4-BE49-F238E27FC236}">
                <a16:creationId xmlns:a16="http://schemas.microsoft.com/office/drawing/2014/main" id="{F6959128-C866-BE49-A946-EF6C017F56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677291-3069-D94E-BF80-4122F67FCC45}"/>
              </a:ext>
            </a:extLst>
          </p:cNvPr>
          <p:cNvSpPr>
            <a:spLocks noGrp="1"/>
          </p:cNvSpPr>
          <p:nvPr>
            <p:ph type="sldNum" sz="quarter" idx="12"/>
          </p:nvPr>
        </p:nvSpPr>
        <p:spPr/>
        <p:txBody>
          <a:bodyPr/>
          <a:lstStyle/>
          <a:p>
            <a:fld id="{32A1C77D-5BD0-764F-8726-834B681B3D18}" type="slidenum">
              <a:rPr lang="en-US" smtClean="0"/>
              <a:t>‹#›</a:t>
            </a:fld>
            <a:endParaRPr lang="en-US"/>
          </a:p>
        </p:txBody>
      </p:sp>
    </p:spTree>
    <p:extLst>
      <p:ext uri="{BB962C8B-B14F-4D97-AF65-F5344CB8AC3E}">
        <p14:creationId xmlns:p14="http://schemas.microsoft.com/office/powerpoint/2010/main" val="1592479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66A640-B629-A14B-B7AD-E95175DD37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4B7069C-47A1-7646-A175-E95C45B06B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70D5C70-7D5E-794B-A096-01CFE30D2C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7FE8E9-6DD6-7E40-BB06-5F18C8C2A0E3}" type="datetimeFigureOut">
              <a:rPr lang="en-US" smtClean="0"/>
              <a:t>8/24/20</a:t>
            </a:fld>
            <a:endParaRPr lang="en-US"/>
          </a:p>
        </p:txBody>
      </p:sp>
      <p:sp>
        <p:nvSpPr>
          <p:cNvPr id="5" name="Footer Placeholder 4">
            <a:extLst>
              <a:ext uri="{FF2B5EF4-FFF2-40B4-BE49-F238E27FC236}">
                <a16:creationId xmlns:a16="http://schemas.microsoft.com/office/drawing/2014/main" id="{3235DEF2-B0B4-B340-8A24-6A14E7ED89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ACA1E80-BD43-0A43-8A56-BA9ED5170D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A1C77D-5BD0-764F-8726-834B681B3D18}" type="slidenum">
              <a:rPr lang="en-US" smtClean="0"/>
              <a:t>‹#›</a:t>
            </a:fld>
            <a:endParaRPr lang="en-US"/>
          </a:p>
        </p:txBody>
      </p:sp>
      <p:pic>
        <p:nvPicPr>
          <p:cNvPr id="9" name="Picture 8" descr="A screenshot of a cell phone&#10;&#10;Description automatically generated">
            <a:extLst>
              <a:ext uri="{FF2B5EF4-FFF2-40B4-BE49-F238E27FC236}">
                <a16:creationId xmlns:a16="http://schemas.microsoft.com/office/drawing/2014/main" id="{AEA97E07-7F2F-43D2-B10E-D0EEECCEDF2C}"/>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013397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vimeo.com/438661684/e2588d7a87" TargetMode="Externa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vimeo.com/438880011/6a36fca937" TargetMode="External"/><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E4530-9F38-9C42-A308-E3BFB85AB218}"/>
              </a:ext>
            </a:extLst>
          </p:cNvPr>
          <p:cNvSpPr>
            <a:spLocks noGrp="1"/>
          </p:cNvSpPr>
          <p:nvPr>
            <p:ph type="ctrTitle"/>
          </p:nvPr>
        </p:nvSpPr>
        <p:spPr>
          <a:xfrm>
            <a:off x="2269862" y="4028514"/>
            <a:ext cx="7652273" cy="1341138"/>
          </a:xfrm>
        </p:spPr>
        <p:txBody>
          <a:bodyPr/>
          <a:lstStyle/>
          <a:p>
            <a:r>
              <a:rPr lang="en-US" b="1" dirty="0">
                <a:solidFill>
                  <a:schemeClr val="tx1">
                    <a:lumMod val="75000"/>
                    <a:lumOff val="25000"/>
                  </a:schemeClr>
                </a:solidFill>
              </a:rPr>
              <a:t>Session 5</a:t>
            </a:r>
          </a:p>
        </p:txBody>
      </p:sp>
      <p:sp>
        <p:nvSpPr>
          <p:cNvPr id="6" name="Title 1">
            <a:extLst>
              <a:ext uri="{FF2B5EF4-FFF2-40B4-BE49-F238E27FC236}">
                <a16:creationId xmlns:a16="http://schemas.microsoft.com/office/drawing/2014/main" id="{69FE4530-9F38-9C42-A308-E3BFB85AB218}"/>
              </a:ext>
            </a:extLst>
          </p:cNvPr>
          <p:cNvSpPr txBox="1">
            <a:spLocks/>
          </p:cNvSpPr>
          <p:nvPr/>
        </p:nvSpPr>
        <p:spPr>
          <a:xfrm>
            <a:off x="2269863" y="5022038"/>
            <a:ext cx="7652273" cy="134113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a:solidFill>
                  <a:srgbClr val="FF8039"/>
                </a:solidFill>
              </a:rPr>
              <a:t>Be Distinctive</a:t>
            </a:r>
          </a:p>
        </p:txBody>
      </p:sp>
      <p:pic>
        <p:nvPicPr>
          <p:cNvPr id="4" name="Picture 3" descr="A picture containing drawing, plate&#10;&#10;Description automatically generated">
            <a:extLst>
              <a:ext uri="{FF2B5EF4-FFF2-40B4-BE49-F238E27FC236}">
                <a16:creationId xmlns:a16="http://schemas.microsoft.com/office/drawing/2014/main" id="{F7252DE1-1827-4F42-93CA-679263D3198D}"/>
              </a:ext>
            </a:extLst>
          </p:cNvPr>
          <p:cNvPicPr>
            <a:picLocks noChangeAspect="1"/>
          </p:cNvPicPr>
          <p:nvPr/>
        </p:nvPicPr>
        <p:blipFill>
          <a:blip r:embed="rId2"/>
          <a:stretch>
            <a:fillRect/>
          </a:stretch>
        </p:blipFill>
        <p:spPr>
          <a:xfrm>
            <a:off x="3870059" y="1930227"/>
            <a:ext cx="4451878" cy="2098287"/>
          </a:xfrm>
          <a:prstGeom prst="rect">
            <a:avLst/>
          </a:prstGeom>
        </p:spPr>
      </p:pic>
      <p:pic>
        <p:nvPicPr>
          <p:cNvPr id="5" name="Picture 4">
            <a:extLst>
              <a:ext uri="{FF2B5EF4-FFF2-40B4-BE49-F238E27FC236}">
                <a16:creationId xmlns:a16="http://schemas.microsoft.com/office/drawing/2014/main" id="{114F300D-3F04-D84A-993F-630ED7F2547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0998906">
            <a:off x="765936" y="4542062"/>
            <a:ext cx="1345532" cy="1938919"/>
          </a:xfrm>
          <a:prstGeom prst="rect">
            <a:avLst/>
          </a:prstGeom>
          <a:ln>
            <a:solidFill>
              <a:schemeClr val="tx1"/>
            </a:solidFill>
          </a:ln>
        </p:spPr>
      </p:pic>
    </p:spTree>
    <p:extLst>
      <p:ext uri="{BB962C8B-B14F-4D97-AF65-F5344CB8AC3E}">
        <p14:creationId xmlns:p14="http://schemas.microsoft.com/office/powerpoint/2010/main" val="40382001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681D6F02-E68C-754D-998C-14A21C73C22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3771" y="2715951"/>
            <a:ext cx="3639353" cy="3492520"/>
          </a:xfrm>
          <a:prstGeom prst="rect">
            <a:avLst/>
          </a:prstGeom>
        </p:spPr>
      </p:pic>
      <p:sp>
        <p:nvSpPr>
          <p:cNvPr id="2" name="TextBox 1"/>
          <p:cNvSpPr txBox="1"/>
          <p:nvPr/>
        </p:nvSpPr>
        <p:spPr>
          <a:xfrm>
            <a:off x="798808" y="1428636"/>
            <a:ext cx="7406709" cy="1077218"/>
          </a:xfrm>
          <a:prstGeom prst="rect">
            <a:avLst/>
          </a:prstGeom>
          <a:noFill/>
        </p:spPr>
        <p:txBody>
          <a:bodyPr wrap="square" rtlCol="0">
            <a:spAutoFit/>
          </a:bodyPr>
          <a:lstStyle/>
          <a:p>
            <a:r>
              <a:rPr lang="en-US" sz="3200" dirty="0">
                <a:latin typeface="+mj-lt"/>
              </a:rPr>
              <a:t>If we put the ‘cool kids’ in ’The World of Good Ideas’, what happens?</a:t>
            </a:r>
          </a:p>
        </p:txBody>
      </p:sp>
      <p:sp>
        <p:nvSpPr>
          <p:cNvPr id="4" name="TextBox 3"/>
          <p:cNvSpPr txBox="1"/>
          <p:nvPr/>
        </p:nvSpPr>
        <p:spPr>
          <a:xfrm>
            <a:off x="5087737" y="3576351"/>
            <a:ext cx="1626782" cy="531628"/>
          </a:xfrm>
          <a:prstGeom prst="rect">
            <a:avLst/>
          </a:prstGeom>
          <a:solidFill>
            <a:srgbClr val="FF8039"/>
          </a:solidFill>
          <a:ln>
            <a:noFill/>
          </a:ln>
        </p:spPr>
        <p:txBody>
          <a:bodyPr wrap="square" rtlCol="0">
            <a:spAutoFit/>
          </a:bodyPr>
          <a:lstStyle/>
          <a:p>
            <a:r>
              <a:rPr lang="en-US" sz="2800" dirty="0">
                <a:solidFill>
                  <a:schemeClr val="bg1"/>
                </a:solidFill>
                <a:latin typeface="+mj-lt"/>
              </a:rPr>
              <a:t>Student A</a:t>
            </a:r>
          </a:p>
        </p:txBody>
      </p:sp>
      <p:sp>
        <p:nvSpPr>
          <p:cNvPr id="5" name="TextBox 4"/>
          <p:cNvSpPr txBox="1"/>
          <p:nvPr/>
        </p:nvSpPr>
        <p:spPr>
          <a:xfrm>
            <a:off x="156511" y="2775288"/>
            <a:ext cx="1626782" cy="531628"/>
          </a:xfrm>
          <a:prstGeom prst="rect">
            <a:avLst/>
          </a:prstGeom>
          <a:solidFill>
            <a:srgbClr val="FF8039"/>
          </a:solidFill>
          <a:ln>
            <a:noFill/>
          </a:ln>
        </p:spPr>
        <p:txBody>
          <a:bodyPr wrap="square" rtlCol="0">
            <a:spAutoFit/>
          </a:bodyPr>
          <a:lstStyle/>
          <a:p>
            <a:r>
              <a:rPr lang="en-US" sz="2800" dirty="0">
                <a:solidFill>
                  <a:schemeClr val="bg1"/>
                </a:solidFill>
                <a:latin typeface="+mj-lt"/>
              </a:rPr>
              <a:t>Student B</a:t>
            </a:r>
          </a:p>
        </p:txBody>
      </p:sp>
      <p:sp>
        <p:nvSpPr>
          <p:cNvPr id="6" name="TextBox 5"/>
          <p:cNvSpPr txBox="1"/>
          <p:nvPr/>
        </p:nvSpPr>
        <p:spPr>
          <a:xfrm>
            <a:off x="4965262" y="6068009"/>
            <a:ext cx="1626782" cy="531628"/>
          </a:xfrm>
          <a:prstGeom prst="rect">
            <a:avLst/>
          </a:prstGeom>
          <a:solidFill>
            <a:srgbClr val="FF8039"/>
          </a:solidFill>
          <a:ln>
            <a:noFill/>
          </a:ln>
        </p:spPr>
        <p:txBody>
          <a:bodyPr wrap="square" rtlCol="0">
            <a:spAutoFit/>
          </a:bodyPr>
          <a:lstStyle/>
          <a:p>
            <a:r>
              <a:rPr lang="en-US" sz="2800" dirty="0">
                <a:solidFill>
                  <a:schemeClr val="bg1"/>
                </a:solidFill>
                <a:latin typeface="+mj-lt"/>
              </a:rPr>
              <a:t>Student C</a:t>
            </a:r>
          </a:p>
        </p:txBody>
      </p:sp>
      <p:sp>
        <p:nvSpPr>
          <p:cNvPr id="7" name="TextBox 6"/>
          <p:cNvSpPr txBox="1"/>
          <p:nvPr/>
        </p:nvSpPr>
        <p:spPr>
          <a:xfrm>
            <a:off x="376422" y="6056748"/>
            <a:ext cx="1626782" cy="531628"/>
          </a:xfrm>
          <a:prstGeom prst="rect">
            <a:avLst/>
          </a:prstGeom>
          <a:solidFill>
            <a:srgbClr val="FF8039"/>
          </a:solidFill>
          <a:ln>
            <a:noFill/>
          </a:ln>
        </p:spPr>
        <p:txBody>
          <a:bodyPr wrap="square" rtlCol="0">
            <a:spAutoFit/>
          </a:bodyPr>
          <a:lstStyle/>
          <a:p>
            <a:r>
              <a:rPr lang="en-US" sz="2800" dirty="0">
                <a:solidFill>
                  <a:schemeClr val="bg1"/>
                </a:solidFill>
                <a:latin typeface="+mj-lt"/>
              </a:rPr>
              <a:t>Student D</a:t>
            </a:r>
          </a:p>
        </p:txBody>
      </p:sp>
      <p:sp>
        <p:nvSpPr>
          <p:cNvPr id="8" name="TextBox 7"/>
          <p:cNvSpPr txBox="1"/>
          <p:nvPr/>
        </p:nvSpPr>
        <p:spPr>
          <a:xfrm>
            <a:off x="7031867" y="2473734"/>
            <a:ext cx="4361325" cy="3785652"/>
          </a:xfrm>
          <a:prstGeom prst="rect">
            <a:avLst/>
          </a:prstGeom>
          <a:noFill/>
        </p:spPr>
        <p:txBody>
          <a:bodyPr wrap="square" rtlCol="0">
            <a:spAutoFit/>
          </a:bodyPr>
          <a:lstStyle/>
          <a:p>
            <a:pPr marL="285750" indent="-285750">
              <a:buFont typeface="Arial" charset="0"/>
              <a:buChar char="•"/>
            </a:pPr>
            <a:r>
              <a:rPr lang="en-US" sz="2400" dirty="0">
                <a:latin typeface="+mj-lt"/>
              </a:rPr>
              <a:t>They have some good ideas between them.</a:t>
            </a:r>
          </a:p>
          <a:p>
            <a:pPr marL="285750" indent="-285750">
              <a:buFont typeface="Arial" charset="0"/>
              <a:buChar char="•"/>
            </a:pPr>
            <a:endParaRPr lang="en-US" sz="2400" dirty="0">
              <a:latin typeface="+mj-lt"/>
            </a:endParaRPr>
          </a:p>
          <a:p>
            <a:pPr marL="285750" indent="-285750">
              <a:buFont typeface="Arial" charset="0"/>
              <a:buChar char="•"/>
            </a:pPr>
            <a:r>
              <a:rPr lang="en-US" sz="2400" dirty="0">
                <a:latin typeface="+mj-lt"/>
              </a:rPr>
              <a:t>They have spent so long trying to copy each other and making sure they fit in they have become clones of each other.</a:t>
            </a:r>
          </a:p>
          <a:p>
            <a:pPr marL="285750" indent="-285750">
              <a:buFont typeface="Arial" charset="0"/>
              <a:buChar char="•"/>
            </a:pPr>
            <a:endParaRPr lang="en-US" sz="2400" dirty="0">
              <a:latin typeface="+mj-lt"/>
            </a:endParaRPr>
          </a:p>
          <a:p>
            <a:pPr marL="285750" indent="-285750">
              <a:buFont typeface="Arial" charset="0"/>
              <a:buChar char="•"/>
            </a:pPr>
            <a:r>
              <a:rPr lang="en-US" sz="2400" dirty="0">
                <a:latin typeface="+mj-lt"/>
              </a:rPr>
              <a:t>There is a lot they don’t know, and a lot they won’t find out!</a:t>
            </a:r>
          </a:p>
        </p:txBody>
      </p:sp>
      <p:grpSp>
        <p:nvGrpSpPr>
          <p:cNvPr id="15" name="Group 14">
            <a:extLst>
              <a:ext uri="{FF2B5EF4-FFF2-40B4-BE49-F238E27FC236}">
                <a16:creationId xmlns:a16="http://schemas.microsoft.com/office/drawing/2014/main" id="{6C2464D8-414C-A74E-B2A4-2976C95A08C1}"/>
              </a:ext>
            </a:extLst>
          </p:cNvPr>
          <p:cNvGrpSpPr/>
          <p:nvPr/>
        </p:nvGrpSpPr>
        <p:grpSpPr>
          <a:xfrm>
            <a:off x="1827092" y="3765698"/>
            <a:ext cx="1795758" cy="1822727"/>
            <a:chOff x="1716072" y="3968966"/>
            <a:chExt cx="1795758" cy="1822727"/>
          </a:xfrm>
        </p:grpSpPr>
        <p:sp>
          <p:nvSpPr>
            <p:cNvPr id="11" name="Oval 10">
              <a:extLst>
                <a:ext uri="{FF2B5EF4-FFF2-40B4-BE49-F238E27FC236}">
                  <a16:creationId xmlns:a16="http://schemas.microsoft.com/office/drawing/2014/main" id="{F4649773-D0CD-7E44-935B-8AB42ACC76CC}"/>
                </a:ext>
              </a:extLst>
            </p:cNvPr>
            <p:cNvSpPr/>
            <p:nvPr/>
          </p:nvSpPr>
          <p:spPr>
            <a:xfrm>
              <a:off x="2290511" y="4177418"/>
              <a:ext cx="1151440" cy="115144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012D2D00-D598-224C-952E-6E8D46B2BAF4}"/>
                </a:ext>
              </a:extLst>
            </p:cNvPr>
            <p:cNvSpPr/>
            <p:nvPr/>
          </p:nvSpPr>
          <p:spPr>
            <a:xfrm>
              <a:off x="1716072" y="3968966"/>
              <a:ext cx="950842" cy="95084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F3922F8A-7430-6D40-B01B-C50BFE8F3F97}"/>
                </a:ext>
              </a:extLst>
            </p:cNvPr>
            <p:cNvSpPr/>
            <p:nvPr/>
          </p:nvSpPr>
          <p:spPr>
            <a:xfrm>
              <a:off x="2374464" y="4514535"/>
              <a:ext cx="609798" cy="60979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19598AEA-A216-564D-84D9-3250FFD74DA2}"/>
                </a:ext>
              </a:extLst>
            </p:cNvPr>
            <p:cNvSpPr/>
            <p:nvPr/>
          </p:nvSpPr>
          <p:spPr>
            <a:xfrm>
              <a:off x="2566995" y="4846858"/>
              <a:ext cx="944835" cy="94483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7" name="Straight Arrow Connector 16">
            <a:extLst>
              <a:ext uri="{FF2B5EF4-FFF2-40B4-BE49-F238E27FC236}">
                <a16:creationId xmlns:a16="http://schemas.microsoft.com/office/drawing/2014/main" id="{95537741-FD3D-4B49-8ABA-7A842487A20B}"/>
              </a:ext>
            </a:extLst>
          </p:cNvPr>
          <p:cNvCxnSpPr>
            <a:cxnSpLocks/>
          </p:cNvCxnSpPr>
          <p:nvPr/>
        </p:nvCxnSpPr>
        <p:spPr>
          <a:xfrm flipH="1">
            <a:off x="3608355" y="3765698"/>
            <a:ext cx="1220811" cy="48095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8CD43147-B585-9448-8B04-1AD248F3D4E4}"/>
              </a:ext>
            </a:extLst>
          </p:cNvPr>
          <p:cNvCxnSpPr>
            <a:cxnSpLocks/>
          </p:cNvCxnSpPr>
          <p:nvPr/>
        </p:nvCxnSpPr>
        <p:spPr>
          <a:xfrm flipH="1" flipV="1">
            <a:off x="3608355" y="5409957"/>
            <a:ext cx="1220811" cy="83228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664160A8-FD65-F74C-B953-A361087FA05A}"/>
              </a:ext>
            </a:extLst>
          </p:cNvPr>
          <p:cNvCxnSpPr>
            <a:cxnSpLocks/>
          </p:cNvCxnSpPr>
          <p:nvPr/>
        </p:nvCxnSpPr>
        <p:spPr>
          <a:xfrm flipV="1">
            <a:off x="1274661" y="4715115"/>
            <a:ext cx="1403354" cy="1259305"/>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B401C4B7-D0FF-774D-98CE-EC9C958A165C}"/>
              </a:ext>
            </a:extLst>
          </p:cNvPr>
          <p:cNvCxnSpPr>
            <a:cxnSpLocks/>
          </p:cNvCxnSpPr>
          <p:nvPr/>
        </p:nvCxnSpPr>
        <p:spPr>
          <a:xfrm>
            <a:off x="872465" y="3453780"/>
            <a:ext cx="978576" cy="47171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54289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6190" y="5478198"/>
            <a:ext cx="11479619" cy="1200329"/>
          </a:xfrm>
          <a:prstGeom prst="rect">
            <a:avLst/>
          </a:prstGeom>
          <a:noFill/>
          <a:ln>
            <a:solidFill>
              <a:srgbClr val="FF8039"/>
            </a:solidFill>
          </a:ln>
        </p:spPr>
        <p:txBody>
          <a:bodyPr wrap="square" rtlCol="0">
            <a:spAutoFit/>
          </a:bodyPr>
          <a:lstStyle/>
          <a:p>
            <a:pPr algn="ctr"/>
            <a:r>
              <a:rPr lang="en-US" sz="2400" dirty="0">
                <a:latin typeface="+mj-lt"/>
              </a:rPr>
              <a:t>Where do YOU want to be?</a:t>
            </a:r>
          </a:p>
          <a:p>
            <a:pPr algn="ctr"/>
            <a:r>
              <a:rPr lang="en-US" sz="2400" b="1" dirty="0">
                <a:latin typeface="+mj-lt"/>
              </a:rPr>
              <a:t>OPTION 1</a:t>
            </a:r>
            <a:r>
              <a:rPr lang="en-US" sz="2400" dirty="0">
                <a:latin typeface="+mj-lt"/>
              </a:rPr>
              <a:t>: In with the cool kids but not many ideas of your own?</a:t>
            </a:r>
          </a:p>
          <a:p>
            <a:pPr algn="ctr"/>
            <a:r>
              <a:rPr lang="en-US" sz="2400" b="1" dirty="0">
                <a:latin typeface="+mj-lt"/>
              </a:rPr>
              <a:t>OPTION 2</a:t>
            </a:r>
            <a:r>
              <a:rPr lang="en-US" sz="2400" dirty="0">
                <a:latin typeface="+mj-lt"/>
              </a:rPr>
              <a:t>: Proud of thinking differently and bringing new and interesting ideas?</a:t>
            </a:r>
          </a:p>
        </p:txBody>
      </p:sp>
      <p:sp>
        <p:nvSpPr>
          <p:cNvPr id="6" name="TextBox 5"/>
          <p:cNvSpPr txBox="1"/>
          <p:nvPr/>
        </p:nvSpPr>
        <p:spPr>
          <a:xfrm>
            <a:off x="3364036" y="2388413"/>
            <a:ext cx="1158949" cy="369332"/>
          </a:xfrm>
          <a:prstGeom prst="rect">
            <a:avLst/>
          </a:prstGeom>
          <a:noFill/>
        </p:spPr>
        <p:txBody>
          <a:bodyPr wrap="square" rtlCol="0">
            <a:spAutoFit/>
          </a:bodyPr>
          <a:lstStyle/>
          <a:p>
            <a:r>
              <a:rPr lang="en-US">
                <a:solidFill>
                  <a:schemeClr val="bg1"/>
                </a:solidFill>
              </a:rPr>
              <a:t>OPTION 1</a:t>
            </a:r>
          </a:p>
        </p:txBody>
      </p:sp>
      <p:sp>
        <p:nvSpPr>
          <p:cNvPr id="7" name="TextBox 6"/>
          <p:cNvSpPr txBox="1"/>
          <p:nvPr/>
        </p:nvSpPr>
        <p:spPr>
          <a:xfrm>
            <a:off x="7662414" y="2388413"/>
            <a:ext cx="1158949" cy="369332"/>
          </a:xfrm>
          <a:prstGeom prst="rect">
            <a:avLst/>
          </a:prstGeom>
          <a:noFill/>
        </p:spPr>
        <p:txBody>
          <a:bodyPr wrap="square" rtlCol="0">
            <a:spAutoFit/>
          </a:bodyPr>
          <a:lstStyle/>
          <a:p>
            <a:r>
              <a:rPr lang="en-US" dirty="0">
                <a:solidFill>
                  <a:schemeClr val="bg1"/>
                </a:solidFill>
              </a:rPr>
              <a:t>OPTION 2</a:t>
            </a:r>
          </a:p>
        </p:txBody>
      </p:sp>
      <p:sp>
        <p:nvSpPr>
          <p:cNvPr id="8" name="TextBox 7">
            <a:extLst>
              <a:ext uri="{FF2B5EF4-FFF2-40B4-BE49-F238E27FC236}">
                <a16:creationId xmlns:a16="http://schemas.microsoft.com/office/drawing/2014/main" id="{76E57ED8-8093-9747-96BA-BE5DCE55D51B}"/>
              </a:ext>
            </a:extLst>
          </p:cNvPr>
          <p:cNvSpPr txBox="1"/>
          <p:nvPr/>
        </p:nvSpPr>
        <p:spPr>
          <a:xfrm>
            <a:off x="1456662" y="1218757"/>
            <a:ext cx="8686800" cy="523220"/>
          </a:xfrm>
          <a:prstGeom prst="rect">
            <a:avLst/>
          </a:prstGeom>
          <a:solidFill>
            <a:schemeClr val="bg2"/>
          </a:solidFill>
          <a:ln>
            <a:solidFill>
              <a:schemeClr val="tx1"/>
            </a:solidFill>
          </a:ln>
        </p:spPr>
        <p:txBody>
          <a:bodyPr wrap="square" rtlCol="0">
            <a:spAutoFit/>
          </a:bodyPr>
          <a:lstStyle/>
          <a:p>
            <a:pPr algn="ctr"/>
            <a:r>
              <a:rPr lang="en-US" sz="2800" dirty="0">
                <a:latin typeface="+mj-lt"/>
              </a:rPr>
              <a:t>Do you want to be distinctive? Do you want to be different?</a:t>
            </a:r>
          </a:p>
        </p:txBody>
      </p:sp>
      <p:pic>
        <p:nvPicPr>
          <p:cNvPr id="9" name="Picture 8" descr="A close up of a logo&#10;&#10;Description automatically generated">
            <a:extLst>
              <a:ext uri="{FF2B5EF4-FFF2-40B4-BE49-F238E27FC236}">
                <a16:creationId xmlns:a16="http://schemas.microsoft.com/office/drawing/2014/main" id="{B2720414-FDD6-6E42-AE47-893D2DB06A7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56662" y="1922014"/>
            <a:ext cx="3639353" cy="3492520"/>
          </a:xfrm>
          <a:prstGeom prst="rect">
            <a:avLst/>
          </a:prstGeom>
        </p:spPr>
      </p:pic>
      <p:grpSp>
        <p:nvGrpSpPr>
          <p:cNvPr id="10" name="Group 9">
            <a:extLst>
              <a:ext uri="{FF2B5EF4-FFF2-40B4-BE49-F238E27FC236}">
                <a16:creationId xmlns:a16="http://schemas.microsoft.com/office/drawing/2014/main" id="{5637D0EB-4C30-AD41-ADCF-31A00959E35B}"/>
              </a:ext>
            </a:extLst>
          </p:cNvPr>
          <p:cNvGrpSpPr/>
          <p:nvPr/>
        </p:nvGrpSpPr>
        <p:grpSpPr>
          <a:xfrm>
            <a:off x="2109983" y="3517330"/>
            <a:ext cx="1258261" cy="1277158"/>
            <a:chOff x="1716072" y="3968966"/>
            <a:chExt cx="1795758" cy="1822727"/>
          </a:xfrm>
        </p:grpSpPr>
        <p:sp>
          <p:nvSpPr>
            <p:cNvPr id="11" name="Oval 10">
              <a:extLst>
                <a:ext uri="{FF2B5EF4-FFF2-40B4-BE49-F238E27FC236}">
                  <a16:creationId xmlns:a16="http://schemas.microsoft.com/office/drawing/2014/main" id="{1E033460-A007-B842-85C4-72FC8AD802EC}"/>
                </a:ext>
              </a:extLst>
            </p:cNvPr>
            <p:cNvSpPr/>
            <p:nvPr/>
          </p:nvSpPr>
          <p:spPr>
            <a:xfrm>
              <a:off x="2290511" y="4177418"/>
              <a:ext cx="1151440" cy="115144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E27D7718-4B2E-5045-8A84-2FB87EC993C6}"/>
                </a:ext>
              </a:extLst>
            </p:cNvPr>
            <p:cNvSpPr/>
            <p:nvPr/>
          </p:nvSpPr>
          <p:spPr>
            <a:xfrm>
              <a:off x="1716072" y="3968966"/>
              <a:ext cx="950842" cy="95084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14FD3F19-753B-4747-B956-825E8547431B}"/>
                </a:ext>
              </a:extLst>
            </p:cNvPr>
            <p:cNvSpPr/>
            <p:nvPr/>
          </p:nvSpPr>
          <p:spPr>
            <a:xfrm>
              <a:off x="2374464" y="4514535"/>
              <a:ext cx="609798" cy="60979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FFF12377-48AB-1940-AC38-C3BB03366E62}"/>
                </a:ext>
              </a:extLst>
            </p:cNvPr>
            <p:cNvSpPr/>
            <p:nvPr/>
          </p:nvSpPr>
          <p:spPr>
            <a:xfrm>
              <a:off x="2566995" y="4846858"/>
              <a:ext cx="944835" cy="94483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CBD80188-B460-9943-98AB-C086D4245F8C}"/>
              </a:ext>
            </a:extLst>
          </p:cNvPr>
          <p:cNvSpPr/>
          <p:nvPr/>
        </p:nvSpPr>
        <p:spPr>
          <a:xfrm>
            <a:off x="2624181" y="3251307"/>
            <a:ext cx="915569" cy="936515"/>
          </a:xfrm>
          <a:prstGeom prst="ellipse">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E700402-C900-1047-B2A6-F82FF8BD73E9}"/>
              </a:ext>
            </a:extLst>
          </p:cNvPr>
          <p:cNvGrpSpPr/>
          <p:nvPr/>
        </p:nvGrpSpPr>
        <p:grpSpPr>
          <a:xfrm>
            <a:off x="6003735" y="1922014"/>
            <a:ext cx="3639353" cy="3492520"/>
            <a:chOff x="6003735" y="1922014"/>
            <a:chExt cx="3639353" cy="3492520"/>
          </a:xfrm>
        </p:grpSpPr>
        <p:pic>
          <p:nvPicPr>
            <p:cNvPr id="15" name="Picture 14" descr="A close up of a logo&#10;&#10;Description automatically generated">
              <a:extLst>
                <a:ext uri="{FF2B5EF4-FFF2-40B4-BE49-F238E27FC236}">
                  <a16:creationId xmlns:a16="http://schemas.microsoft.com/office/drawing/2014/main" id="{59ACC971-2935-314A-B05B-F20F599B1F8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03735" y="1922014"/>
              <a:ext cx="3639353" cy="3492520"/>
            </a:xfrm>
            <a:prstGeom prst="rect">
              <a:avLst/>
            </a:prstGeom>
          </p:spPr>
        </p:pic>
        <p:grpSp>
          <p:nvGrpSpPr>
            <p:cNvPr id="16" name="Group 15">
              <a:extLst>
                <a:ext uri="{FF2B5EF4-FFF2-40B4-BE49-F238E27FC236}">
                  <a16:creationId xmlns:a16="http://schemas.microsoft.com/office/drawing/2014/main" id="{01DCA3C3-E2F8-364F-874E-412C8184C0F5}"/>
                </a:ext>
              </a:extLst>
            </p:cNvPr>
            <p:cNvGrpSpPr/>
            <p:nvPr/>
          </p:nvGrpSpPr>
          <p:grpSpPr>
            <a:xfrm>
              <a:off x="6657056" y="3429000"/>
              <a:ext cx="1345284" cy="1365488"/>
              <a:chOff x="1716072" y="3968966"/>
              <a:chExt cx="1795758" cy="1822727"/>
            </a:xfrm>
          </p:grpSpPr>
          <p:sp>
            <p:nvSpPr>
              <p:cNvPr id="17" name="Oval 16">
                <a:extLst>
                  <a:ext uri="{FF2B5EF4-FFF2-40B4-BE49-F238E27FC236}">
                    <a16:creationId xmlns:a16="http://schemas.microsoft.com/office/drawing/2014/main" id="{EAF06F0E-7E72-4443-930F-CE10AA68E925}"/>
                  </a:ext>
                </a:extLst>
              </p:cNvPr>
              <p:cNvSpPr/>
              <p:nvPr/>
            </p:nvSpPr>
            <p:spPr>
              <a:xfrm>
                <a:off x="2290511" y="4177418"/>
                <a:ext cx="1151440" cy="115144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C1697911-10BF-364A-B7DF-7F8BD4E24CD5}"/>
                  </a:ext>
                </a:extLst>
              </p:cNvPr>
              <p:cNvSpPr/>
              <p:nvPr/>
            </p:nvSpPr>
            <p:spPr>
              <a:xfrm>
                <a:off x="1716072" y="3968966"/>
                <a:ext cx="950842" cy="95084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674D6198-95D0-4843-82A1-6F69854C8799}"/>
                  </a:ext>
                </a:extLst>
              </p:cNvPr>
              <p:cNvSpPr/>
              <p:nvPr/>
            </p:nvSpPr>
            <p:spPr>
              <a:xfrm>
                <a:off x="2374464" y="4514535"/>
                <a:ext cx="609798" cy="60979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8BEC0E93-72C7-5840-A284-2E579B5FA244}"/>
                  </a:ext>
                </a:extLst>
              </p:cNvPr>
              <p:cNvSpPr/>
              <p:nvPr/>
            </p:nvSpPr>
            <p:spPr>
              <a:xfrm>
                <a:off x="2566995" y="4846858"/>
                <a:ext cx="944835" cy="94483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Oval 20">
              <a:extLst>
                <a:ext uri="{FF2B5EF4-FFF2-40B4-BE49-F238E27FC236}">
                  <a16:creationId xmlns:a16="http://schemas.microsoft.com/office/drawing/2014/main" id="{6787D127-6DE2-FD4B-889F-CFE22393F9B6}"/>
                </a:ext>
              </a:extLst>
            </p:cNvPr>
            <p:cNvSpPr/>
            <p:nvPr/>
          </p:nvSpPr>
          <p:spPr>
            <a:xfrm>
              <a:off x="7423985" y="2452077"/>
              <a:ext cx="862596" cy="882330"/>
            </a:xfrm>
            <a:prstGeom prst="ellipse">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8B7B317-451B-D14E-98DB-F616226DFE22}"/>
                </a:ext>
              </a:extLst>
            </p:cNvPr>
            <p:cNvSpPr txBox="1"/>
            <p:nvPr/>
          </p:nvSpPr>
          <p:spPr>
            <a:xfrm>
              <a:off x="7569507" y="2708576"/>
              <a:ext cx="690180" cy="369332"/>
            </a:xfrm>
            <a:prstGeom prst="rect">
              <a:avLst/>
            </a:prstGeom>
            <a:noFill/>
          </p:spPr>
          <p:txBody>
            <a:bodyPr wrap="square" rtlCol="0">
              <a:spAutoFit/>
            </a:bodyPr>
            <a:lstStyle/>
            <a:p>
              <a:r>
                <a:rPr lang="en-US" b="1" dirty="0"/>
                <a:t>YOU</a:t>
              </a:r>
            </a:p>
          </p:txBody>
        </p:sp>
      </p:grpSp>
      <p:sp>
        <p:nvSpPr>
          <p:cNvPr id="24" name="TextBox 23">
            <a:extLst>
              <a:ext uri="{FF2B5EF4-FFF2-40B4-BE49-F238E27FC236}">
                <a16:creationId xmlns:a16="http://schemas.microsoft.com/office/drawing/2014/main" id="{C8BC8FD1-1007-E447-BC75-0742CA3D5234}"/>
              </a:ext>
            </a:extLst>
          </p:cNvPr>
          <p:cNvSpPr txBox="1"/>
          <p:nvPr/>
        </p:nvSpPr>
        <p:spPr>
          <a:xfrm>
            <a:off x="2789449" y="3546785"/>
            <a:ext cx="690180" cy="369332"/>
          </a:xfrm>
          <a:prstGeom prst="rect">
            <a:avLst/>
          </a:prstGeom>
          <a:noFill/>
        </p:spPr>
        <p:txBody>
          <a:bodyPr wrap="square" rtlCol="0">
            <a:spAutoFit/>
          </a:bodyPr>
          <a:lstStyle/>
          <a:p>
            <a:r>
              <a:rPr lang="en-US" b="1" dirty="0"/>
              <a:t>YOU</a:t>
            </a:r>
          </a:p>
        </p:txBody>
      </p:sp>
    </p:spTree>
    <p:extLst>
      <p:ext uri="{BB962C8B-B14F-4D97-AF65-F5344CB8AC3E}">
        <p14:creationId xmlns:p14="http://schemas.microsoft.com/office/powerpoint/2010/main" val="1403123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59420" y="2057763"/>
            <a:ext cx="6631404" cy="1569660"/>
          </a:xfrm>
          <a:prstGeom prst="rect">
            <a:avLst/>
          </a:prstGeom>
          <a:noFill/>
          <a:ln>
            <a:noFill/>
          </a:ln>
        </p:spPr>
        <p:txBody>
          <a:bodyPr wrap="square" rtlCol="0">
            <a:spAutoFit/>
          </a:bodyPr>
          <a:lstStyle/>
          <a:p>
            <a:r>
              <a:rPr lang="en-US" sz="3200" dirty="0">
                <a:latin typeface="+mj-lt"/>
              </a:rPr>
              <a:t>If you were asked to create a team for a class project, who would you choose from Option 2 to work with you?</a:t>
            </a:r>
          </a:p>
        </p:txBody>
      </p:sp>
      <p:sp>
        <p:nvSpPr>
          <p:cNvPr id="5" name="TextBox 4"/>
          <p:cNvSpPr txBox="1"/>
          <p:nvPr/>
        </p:nvSpPr>
        <p:spPr>
          <a:xfrm>
            <a:off x="5522569" y="4315175"/>
            <a:ext cx="6305106" cy="2029210"/>
          </a:xfrm>
          <a:prstGeom prst="rect">
            <a:avLst/>
          </a:prstGeom>
          <a:noFill/>
          <a:ln>
            <a:noFill/>
          </a:ln>
        </p:spPr>
        <p:txBody>
          <a:bodyPr wrap="square" rtlCol="0">
            <a:spAutoFit/>
          </a:bodyPr>
          <a:lstStyle/>
          <a:p>
            <a:pPr algn="ctr">
              <a:lnSpc>
                <a:spcPct val="114000"/>
              </a:lnSpc>
            </a:pPr>
            <a:r>
              <a:rPr lang="en-US" sz="2800" dirty="0">
                <a:latin typeface="+mj-lt"/>
              </a:rPr>
              <a:t>You would choose the biggest circle wouldn’t you? Student A? All the others think the same as Student A so they aren’t needed in the team.</a:t>
            </a:r>
          </a:p>
        </p:txBody>
      </p:sp>
      <p:grpSp>
        <p:nvGrpSpPr>
          <p:cNvPr id="16" name="Group 15">
            <a:extLst>
              <a:ext uri="{FF2B5EF4-FFF2-40B4-BE49-F238E27FC236}">
                <a16:creationId xmlns:a16="http://schemas.microsoft.com/office/drawing/2014/main" id="{9C9DD9B3-E605-DD45-805A-98275F97F4D9}"/>
              </a:ext>
            </a:extLst>
          </p:cNvPr>
          <p:cNvGrpSpPr/>
          <p:nvPr/>
        </p:nvGrpSpPr>
        <p:grpSpPr>
          <a:xfrm>
            <a:off x="201176" y="1550822"/>
            <a:ext cx="4995095" cy="4793563"/>
            <a:chOff x="6003735" y="1922014"/>
            <a:chExt cx="3639353" cy="3492520"/>
          </a:xfrm>
        </p:grpSpPr>
        <p:pic>
          <p:nvPicPr>
            <p:cNvPr id="17" name="Picture 16" descr="A close up of a logo&#10;&#10;Description automatically generated">
              <a:extLst>
                <a:ext uri="{FF2B5EF4-FFF2-40B4-BE49-F238E27FC236}">
                  <a16:creationId xmlns:a16="http://schemas.microsoft.com/office/drawing/2014/main" id="{A8CCB1BD-11F5-6E4B-A196-349F3CA5547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03735" y="1922014"/>
              <a:ext cx="3639353" cy="3492520"/>
            </a:xfrm>
            <a:prstGeom prst="rect">
              <a:avLst/>
            </a:prstGeom>
          </p:spPr>
        </p:pic>
        <p:grpSp>
          <p:nvGrpSpPr>
            <p:cNvPr id="18" name="Group 17">
              <a:extLst>
                <a:ext uri="{FF2B5EF4-FFF2-40B4-BE49-F238E27FC236}">
                  <a16:creationId xmlns:a16="http://schemas.microsoft.com/office/drawing/2014/main" id="{66B88373-B25B-2C45-82EF-A8CB4DFC330E}"/>
                </a:ext>
              </a:extLst>
            </p:cNvPr>
            <p:cNvGrpSpPr/>
            <p:nvPr/>
          </p:nvGrpSpPr>
          <p:grpSpPr>
            <a:xfrm>
              <a:off x="6657056" y="3429000"/>
              <a:ext cx="1345284" cy="1365488"/>
              <a:chOff x="1716072" y="3968966"/>
              <a:chExt cx="1795758" cy="1822727"/>
            </a:xfrm>
          </p:grpSpPr>
          <p:sp>
            <p:nvSpPr>
              <p:cNvPr id="21" name="Oval 20">
                <a:extLst>
                  <a:ext uri="{FF2B5EF4-FFF2-40B4-BE49-F238E27FC236}">
                    <a16:creationId xmlns:a16="http://schemas.microsoft.com/office/drawing/2014/main" id="{224A1C1A-1F63-754F-A947-8262C77CE622}"/>
                  </a:ext>
                </a:extLst>
              </p:cNvPr>
              <p:cNvSpPr/>
              <p:nvPr/>
            </p:nvSpPr>
            <p:spPr>
              <a:xfrm>
                <a:off x="2290511" y="4177418"/>
                <a:ext cx="1151440" cy="115144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494304FB-A997-9A4C-BCA9-A0BB3DA4B401}"/>
                  </a:ext>
                </a:extLst>
              </p:cNvPr>
              <p:cNvSpPr/>
              <p:nvPr/>
            </p:nvSpPr>
            <p:spPr>
              <a:xfrm>
                <a:off x="1716072" y="3968966"/>
                <a:ext cx="950842" cy="95084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1521836-9888-2547-942F-66BFC0F5958D}"/>
                  </a:ext>
                </a:extLst>
              </p:cNvPr>
              <p:cNvSpPr/>
              <p:nvPr/>
            </p:nvSpPr>
            <p:spPr>
              <a:xfrm>
                <a:off x="2374464" y="4514535"/>
                <a:ext cx="609798" cy="60979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D91543FC-E12B-E645-A292-0551F0BE1443}"/>
                  </a:ext>
                </a:extLst>
              </p:cNvPr>
              <p:cNvSpPr/>
              <p:nvPr/>
            </p:nvSpPr>
            <p:spPr>
              <a:xfrm>
                <a:off x="2566995" y="4846858"/>
                <a:ext cx="944835" cy="94483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Oval 18">
              <a:extLst>
                <a:ext uri="{FF2B5EF4-FFF2-40B4-BE49-F238E27FC236}">
                  <a16:creationId xmlns:a16="http://schemas.microsoft.com/office/drawing/2014/main" id="{647309AF-E092-BD48-911A-9D5736599807}"/>
                </a:ext>
              </a:extLst>
            </p:cNvPr>
            <p:cNvSpPr/>
            <p:nvPr/>
          </p:nvSpPr>
          <p:spPr>
            <a:xfrm>
              <a:off x="7423985" y="2452077"/>
              <a:ext cx="862596" cy="882330"/>
            </a:xfrm>
            <a:prstGeom prst="ellipse">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0CEC477-24C8-4644-B5FF-46ACCAE09227}"/>
                </a:ext>
              </a:extLst>
            </p:cNvPr>
            <p:cNvSpPr txBox="1"/>
            <p:nvPr/>
          </p:nvSpPr>
          <p:spPr>
            <a:xfrm>
              <a:off x="7655836" y="2758719"/>
              <a:ext cx="690180" cy="291514"/>
            </a:xfrm>
            <a:prstGeom prst="rect">
              <a:avLst/>
            </a:prstGeom>
            <a:noFill/>
          </p:spPr>
          <p:txBody>
            <a:bodyPr wrap="square" rtlCol="0">
              <a:spAutoFit/>
            </a:bodyPr>
            <a:lstStyle/>
            <a:p>
              <a:r>
                <a:rPr lang="en-US" sz="2000" b="1" dirty="0"/>
                <a:t>YOU</a:t>
              </a:r>
            </a:p>
          </p:txBody>
        </p:sp>
      </p:grpSp>
      <p:cxnSp>
        <p:nvCxnSpPr>
          <p:cNvPr id="9" name="Straight Arrow Connector 8"/>
          <p:cNvCxnSpPr>
            <a:cxnSpLocks/>
          </p:cNvCxnSpPr>
          <p:nvPr/>
        </p:nvCxnSpPr>
        <p:spPr>
          <a:xfrm flipH="1" flipV="1">
            <a:off x="2599816" y="4247723"/>
            <a:ext cx="3187104" cy="35711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0009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3961" y="1238860"/>
            <a:ext cx="7262038" cy="5428024"/>
          </a:xfrm>
          <a:prstGeom prst="rect">
            <a:avLst/>
          </a:prstGeom>
          <a:noFill/>
        </p:spPr>
        <p:txBody>
          <a:bodyPr wrap="square" rtlCol="0">
            <a:spAutoFit/>
          </a:bodyPr>
          <a:lstStyle/>
          <a:p>
            <a:r>
              <a:rPr lang="en-US" sz="2600" dirty="0">
                <a:latin typeface="+mj-lt"/>
              </a:rPr>
              <a:t>The best and most creative team might look like this:</a:t>
            </a:r>
          </a:p>
          <a:p>
            <a:endParaRPr lang="en-US" sz="2600" dirty="0">
              <a:latin typeface="+mj-lt"/>
            </a:endParaRPr>
          </a:p>
          <a:p>
            <a:pPr marL="342900" indent="-342900">
              <a:lnSpc>
                <a:spcPct val="114000"/>
              </a:lnSpc>
              <a:buFont typeface="Arial" charset="0"/>
              <a:buChar char="•"/>
            </a:pPr>
            <a:r>
              <a:rPr lang="en-US" sz="2600" dirty="0">
                <a:latin typeface="+mj-lt"/>
              </a:rPr>
              <a:t>Different people with different views</a:t>
            </a:r>
          </a:p>
          <a:p>
            <a:pPr marL="342900" indent="-342900">
              <a:lnSpc>
                <a:spcPct val="114000"/>
              </a:lnSpc>
              <a:buFont typeface="Arial" charset="0"/>
              <a:buChar char="•"/>
            </a:pPr>
            <a:r>
              <a:rPr lang="en-US" sz="2600" dirty="0">
                <a:latin typeface="+mj-lt"/>
              </a:rPr>
              <a:t>They will be great at problem solving</a:t>
            </a:r>
          </a:p>
          <a:p>
            <a:pPr marL="342900" indent="-342900">
              <a:lnSpc>
                <a:spcPct val="114000"/>
              </a:lnSpc>
              <a:buFont typeface="Arial" charset="0"/>
              <a:buChar char="•"/>
            </a:pPr>
            <a:r>
              <a:rPr lang="en-US" sz="2600" dirty="0">
                <a:latin typeface="+mj-lt"/>
              </a:rPr>
              <a:t>They will come up with the greatest number of possible solutions</a:t>
            </a:r>
          </a:p>
          <a:p>
            <a:pPr marL="342900" indent="-342900">
              <a:lnSpc>
                <a:spcPct val="114000"/>
              </a:lnSpc>
              <a:buFont typeface="Arial" charset="0"/>
              <a:buChar char="•"/>
            </a:pPr>
            <a:r>
              <a:rPr lang="en-US" sz="2600" dirty="0">
                <a:latin typeface="+mj-lt"/>
              </a:rPr>
              <a:t>They are not clones</a:t>
            </a:r>
          </a:p>
          <a:p>
            <a:pPr marL="342900" indent="-342900">
              <a:lnSpc>
                <a:spcPct val="114000"/>
              </a:lnSpc>
              <a:buFont typeface="Arial" charset="0"/>
              <a:buChar char="•"/>
            </a:pPr>
            <a:r>
              <a:rPr lang="en-US" sz="2600" dirty="0">
                <a:latin typeface="+mj-lt"/>
              </a:rPr>
              <a:t>They may have different backgrounds, different ideas, people with neurodiversity</a:t>
            </a:r>
          </a:p>
          <a:p>
            <a:pPr marL="342900" indent="-342900">
              <a:lnSpc>
                <a:spcPct val="114000"/>
              </a:lnSpc>
              <a:buFont typeface="Arial" charset="0"/>
              <a:buChar char="•"/>
            </a:pPr>
            <a:r>
              <a:rPr lang="en-US" sz="2600" dirty="0">
                <a:latin typeface="+mj-lt"/>
              </a:rPr>
              <a:t>They are proud of their differences</a:t>
            </a:r>
          </a:p>
          <a:p>
            <a:pPr marL="342900" indent="-342900">
              <a:lnSpc>
                <a:spcPct val="114000"/>
              </a:lnSpc>
              <a:buFont typeface="Arial" charset="0"/>
              <a:buChar char="•"/>
            </a:pPr>
            <a:r>
              <a:rPr lang="en-US" sz="2600" dirty="0">
                <a:latin typeface="+mj-lt"/>
              </a:rPr>
              <a:t>They understand why thinking differently is so important</a:t>
            </a:r>
          </a:p>
        </p:txBody>
      </p:sp>
      <p:pic>
        <p:nvPicPr>
          <p:cNvPr id="5" name="Picture 4" descr="A close up of a logo&#10;&#10;Description automatically generated">
            <a:extLst>
              <a:ext uri="{FF2B5EF4-FFF2-40B4-BE49-F238E27FC236}">
                <a16:creationId xmlns:a16="http://schemas.microsoft.com/office/drawing/2014/main" id="{E00D6BE8-280B-B149-8C57-47F4D04F0F3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09158" y="1075845"/>
            <a:ext cx="5627769" cy="5400712"/>
          </a:xfrm>
          <a:prstGeom prst="rect">
            <a:avLst/>
          </a:prstGeom>
        </p:spPr>
      </p:pic>
      <p:grpSp>
        <p:nvGrpSpPr>
          <p:cNvPr id="22" name="Group 21">
            <a:extLst>
              <a:ext uri="{FF2B5EF4-FFF2-40B4-BE49-F238E27FC236}">
                <a16:creationId xmlns:a16="http://schemas.microsoft.com/office/drawing/2014/main" id="{6DAED16E-9EE0-CF4C-A115-3BF1CEEAB04D}"/>
              </a:ext>
            </a:extLst>
          </p:cNvPr>
          <p:cNvGrpSpPr/>
          <p:nvPr/>
        </p:nvGrpSpPr>
        <p:grpSpPr>
          <a:xfrm>
            <a:off x="7955711" y="2154077"/>
            <a:ext cx="3609007" cy="3001578"/>
            <a:chOff x="7262537" y="1711626"/>
            <a:chExt cx="3609007" cy="3001578"/>
          </a:xfrm>
        </p:grpSpPr>
        <p:sp>
          <p:nvSpPr>
            <p:cNvPr id="9" name="Oval 8">
              <a:extLst>
                <a:ext uri="{FF2B5EF4-FFF2-40B4-BE49-F238E27FC236}">
                  <a16:creationId xmlns:a16="http://schemas.microsoft.com/office/drawing/2014/main" id="{B7BE0876-5434-FF4C-804E-8C15FDABAA47}"/>
                </a:ext>
              </a:extLst>
            </p:cNvPr>
            <p:cNvSpPr/>
            <p:nvPr/>
          </p:nvSpPr>
          <p:spPr>
            <a:xfrm>
              <a:off x="10040435" y="2782997"/>
              <a:ext cx="719207" cy="719207"/>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8606E529-8A11-2C4E-ADE7-00660F4BBD28}"/>
                </a:ext>
              </a:extLst>
            </p:cNvPr>
            <p:cNvSpPr txBox="1"/>
            <p:nvPr/>
          </p:nvSpPr>
          <p:spPr>
            <a:xfrm>
              <a:off x="10095239" y="2933640"/>
              <a:ext cx="776305" cy="400110"/>
            </a:xfrm>
            <a:prstGeom prst="rect">
              <a:avLst/>
            </a:prstGeom>
            <a:noFill/>
          </p:spPr>
          <p:txBody>
            <a:bodyPr wrap="square" rtlCol="0">
              <a:spAutoFit/>
            </a:bodyPr>
            <a:lstStyle/>
            <a:p>
              <a:r>
                <a:rPr lang="en-US" sz="2000" b="1" dirty="0"/>
                <a:t>YOU</a:t>
              </a:r>
            </a:p>
          </p:txBody>
        </p:sp>
        <p:sp>
          <p:nvSpPr>
            <p:cNvPr id="10" name="Oval 9">
              <a:extLst>
                <a:ext uri="{FF2B5EF4-FFF2-40B4-BE49-F238E27FC236}">
                  <a16:creationId xmlns:a16="http://schemas.microsoft.com/office/drawing/2014/main" id="{C9121302-9B29-2F40-A9B1-BCAC35901F85}"/>
                </a:ext>
              </a:extLst>
            </p:cNvPr>
            <p:cNvSpPr/>
            <p:nvPr/>
          </p:nvSpPr>
          <p:spPr>
            <a:xfrm>
              <a:off x="7925703" y="2071230"/>
              <a:ext cx="1062465" cy="106246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D9AE594-67E8-7140-930D-5BADF055AFD8}"/>
                </a:ext>
              </a:extLst>
            </p:cNvPr>
            <p:cNvSpPr/>
            <p:nvPr/>
          </p:nvSpPr>
          <p:spPr>
            <a:xfrm>
              <a:off x="8361234" y="1711626"/>
              <a:ext cx="719207" cy="719207"/>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22FAA63-E62D-C64C-8105-257AA16788D3}"/>
                </a:ext>
              </a:extLst>
            </p:cNvPr>
            <p:cNvSpPr/>
            <p:nvPr/>
          </p:nvSpPr>
          <p:spPr>
            <a:xfrm>
              <a:off x="7262537" y="2197331"/>
              <a:ext cx="400308" cy="40030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CFE48A8-4919-2D40-93CF-F185055553DE}"/>
                </a:ext>
              </a:extLst>
            </p:cNvPr>
            <p:cNvSpPr/>
            <p:nvPr/>
          </p:nvSpPr>
          <p:spPr>
            <a:xfrm>
              <a:off x="7698857" y="1711626"/>
              <a:ext cx="400308" cy="40030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180D8D68-31C6-0F4A-AE56-CBCE24504C63}"/>
                </a:ext>
              </a:extLst>
            </p:cNvPr>
            <p:cNvSpPr/>
            <p:nvPr/>
          </p:nvSpPr>
          <p:spPr>
            <a:xfrm>
              <a:off x="8829869" y="3983373"/>
              <a:ext cx="588627" cy="588627"/>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FC961AE3-DB74-9841-9C3B-328EA44FC50D}"/>
                </a:ext>
              </a:extLst>
            </p:cNvPr>
            <p:cNvSpPr/>
            <p:nvPr/>
          </p:nvSpPr>
          <p:spPr>
            <a:xfrm>
              <a:off x="7983910" y="3650739"/>
              <a:ext cx="1062465" cy="106246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6F58274-6B1F-4148-84B3-3C11D0F27061}"/>
                </a:ext>
              </a:extLst>
            </p:cNvPr>
            <p:cNvSpPr/>
            <p:nvPr/>
          </p:nvSpPr>
          <p:spPr>
            <a:xfrm>
              <a:off x="7983910" y="3119507"/>
              <a:ext cx="719207" cy="719207"/>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3448DBA-16AA-6C41-AA76-3430337E7B6E}"/>
                </a:ext>
              </a:extLst>
            </p:cNvPr>
            <p:cNvSpPr/>
            <p:nvPr/>
          </p:nvSpPr>
          <p:spPr>
            <a:xfrm>
              <a:off x="7419329" y="3593268"/>
              <a:ext cx="719207" cy="719207"/>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56D22BFA-7CD0-8349-9C6C-6A6E96CE55C0}"/>
                </a:ext>
              </a:extLst>
            </p:cNvPr>
            <p:cNvSpPr/>
            <p:nvPr/>
          </p:nvSpPr>
          <p:spPr>
            <a:xfrm>
              <a:off x="8764578" y="3191166"/>
              <a:ext cx="719207" cy="719207"/>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D569E643-9227-DB4B-859C-0DAE8B47E569}"/>
                </a:ext>
              </a:extLst>
            </p:cNvPr>
            <p:cNvSpPr/>
            <p:nvPr/>
          </p:nvSpPr>
          <p:spPr>
            <a:xfrm>
              <a:off x="9734593" y="3670750"/>
              <a:ext cx="588627" cy="588627"/>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F932502-4930-E942-A424-08359ECDA4D2}"/>
                </a:ext>
              </a:extLst>
            </p:cNvPr>
            <p:cNvSpPr/>
            <p:nvPr/>
          </p:nvSpPr>
          <p:spPr>
            <a:xfrm>
              <a:off x="7339274" y="2994825"/>
              <a:ext cx="588627" cy="588627"/>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663E1F04-F93B-5946-BA39-C6F7924F13DD}"/>
                </a:ext>
              </a:extLst>
            </p:cNvPr>
            <p:cNvSpPr/>
            <p:nvPr/>
          </p:nvSpPr>
          <p:spPr>
            <a:xfrm>
              <a:off x="9228443" y="2214433"/>
              <a:ext cx="719207" cy="719207"/>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32216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7953" y="1502110"/>
            <a:ext cx="10136315" cy="2554545"/>
          </a:xfrm>
          <a:prstGeom prst="rect">
            <a:avLst/>
          </a:prstGeom>
          <a:noFill/>
        </p:spPr>
        <p:txBody>
          <a:bodyPr wrap="square" rtlCol="0">
            <a:spAutoFit/>
          </a:bodyPr>
          <a:lstStyle/>
          <a:p>
            <a:r>
              <a:rPr lang="en-US" sz="3200" b="1" dirty="0">
                <a:latin typeface="+mj-lt"/>
              </a:rPr>
              <a:t>There are LOADS of things that may make you feel different.</a:t>
            </a:r>
          </a:p>
          <a:p>
            <a:endParaRPr lang="en-US" sz="3200" b="1" dirty="0">
              <a:latin typeface="+mj-lt"/>
            </a:endParaRPr>
          </a:p>
          <a:p>
            <a:r>
              <a:rPr lang="en-US" sz="3200" dirty="0">
                <a:latin typeface="+mj-lt"/>
              </a:rPr>
              <a:t>Whatever it is, embrace it and own it.</a:t>
            </a:r>
          </a:p>
          <a:p>
            <a:endParaRPr lang="en-US" sz="3200" dirty="0">
              <a:latin typeface="+mj-lt"/>
            </a:endParaRPr>
          </a:p>
          <a:p>
            <a:r>
              <a:rPr lang="en-US" sz="3200" dirty="0">
                <a:latin typeface="+mj-lt"/>
              </a:rPr>
              <a:t>BE Distinctive!</a:t>
            </a:r>
          </a:p>
        </p:txBody>
      </p:sp>
      <p:sp>
        <p:nvSpPr>
          <p:cNvPr id="3" name="TextBox 2"/>
          <p:cNvSpPr txBox="1"/>
          <p:nvPr/>
        </p:nvSpPr>
        <p:spPr>
          <a:xfrm>
            <a:off x="637953" y="4445866"/>
            <a:ext cx="10632559" cy="2273892"/>
          </a:xfrm>
          <a:prstGeom prst="rect">
            <a:avLst/>
          </a:prstGeom>
          <a:noFill/>
          <a:ln>
            <a:solidFill>
              <a:srgbClr val="FF8039"/>
            </a:solidFill>
          </a:ln>
        </p:spPr>
        <p:txBody>
          <a:bodyPr wrap="square" rtlCol="0">
            <a:spAutoFit/>
          </a:bodyPr>
          <a:lstStyle/>
          <a:p>
            <a:r>
              <a:rPr lang="en-US" sz="2800" b="1" dirty="0">
                <a:solidFill>
                  <a:srgbClr val="FF8039"/>
                </a:solidFill>
                <a:latin typeface="+mj-lt"/>
              </a:rPr>
              <a:t>Complete the reflection in the workbook:</a:t>
            </a:r>
          </a:p>
          <a:p>
            <a:pPr marL="342900" indent="-342900">
              <a:lnSpc>
                <a:spcPct val="114000"/>
              </a:lnSpc>
              <a:buAutoNum type="arabicParenR"/>
            </a:pPr>
            <a:r>
              <a:rPr lang="en-US" sz="2800" dirty="0">
                <a:latin typeface="+mj-lt"/>
              </a:rPr>
              <a:t>The difference I can bring is</a:t>
            </a:r>
            <a:r>
              <a:rPr lang="mr-IN" sz="2800" dirty="0">
                <a:latin typeface="+mj-lt"/>
              </a:rPr>
              <a:t>…</a:t>
            </a:r>
            <a:endParaRPr lang="en-GB" sz="2800" dirty="0">
              <a:latin typeface="+mj-lt"/>
            </a:endParaRPr>
          </a:p>
          <a:p>
            <a:pPr marL="342900" indent="-342900">
              <a:lnSpc>
                <a:spcPct val="114000"/>
              </a:lnSpc>
              <a:buAutoNum type="arabicParenR"/>
            </a:pPr>
            <a:r>
              <a:rPr lang="en-GB" sz="2800" dirty="0">
                <a:latin typeface="+mj-lt"/>
              </a:rPr>
              <a:t>The following things give me a different perspective from my friends</a:t>
            </a:r>
            <a:r>
              <a:rPr lang="mr-IN" sz="2800" dirty="0">
                <a:latin typeface="+mj-lt"/>
              </a:rPr>
              <a:t>…</a:t>
            </a:r>
            <a:endParaRPr lang="en-GB" sz="2800" dirty="0">
              <a:latin typeface="+mj-lt"/>
            </a:endParaRPr>
          </a:p>
          <a:p>
            <a:pPr marL="342900" indent="-342900">
              <a:lnSpc>
                <a:spcPct val="114000"/>
              </a:lnSpc>
              <a:buAutoNum type="arabicParenR"/>
            </a:pPr>
            <a:r>
              <a:rPr lang="en-GB" sz="2800" dirty="0">
                <a:latin typeface="+mj-lt"/>
              </a:rPr>
              <a:t>I haven’t always embraced my difference because</a:t>
            </a:r>
            <a:r>
              <a:rPr lang="mr-IN" sz="2800" dirty="0">
                <a:latin typeface="+mj-lt"/>
              </a:rPr>
              <a:t>…</a:t>
            </a:r>
            <a:endParaRPr lang="en-GB" sz="2800" dirty="0">
              <a:latin typeface="+mj-lt"/>
            </a:endParaRPr>
          </a:p>
          <a:p>
            <a:pPr marL="342900" indent="-342900">
              <a:buAutoNum type="arabicParenR"/>
            </a:pPr>
            <a:endParaRPr lang="en-US"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290205">
            <a:off x="7963828" y="1899202"/>
            <a:ext cx="2674448" cy="2674448"/>
          </a:xfrm>
          <a:prstGeom prst="rect">
            <a:avLst/>
          </a:prstGeom>
        </p:spPr>
      </p:pic>
    </p:spTree>
    <p:extLst>
      <p:ext uri="{BB962C8B-B14F-4D97-AF65-F5344CB8AC3E}">
        <p14:creationId xmlns:p14="http://schemas.microsoft.com/office/powerpoint/2010/main" val="2096932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6682" y="1084599"/>
            <a:ext cx="4461761" cy="4461761"/>
          </a:xfrm>
          <a:prstGeom prst="rect">
            <a:avLst/>
          </a:prstGeom>
        </p:spPr>
      </p:pic>
      <p:sp>
        <p:nvSpPr>
          <p:cNvPr id="3" name="TextBox 2"/>
          <p:cNvSpPr txBox="1"/>
          <p:nvPr/>
        </p:nvSpPr>
        <p:spPr>
          <a:xfrm>
            <a:off x="4062335" y="2057104"/>
            <a:ext cx="7368710" cy="3958135"/>
          </a:xfrm>
          <a:prstGeom prst="rect">
            <a:avLst/>
          </a:prstGeom>
          <a:noFill/>
        </p:spPr>
        <p:txBody>
          <a:bodyPr wrap="square" rtlCol="0">
            <a:spAutoFit/>
          </a:bodyPr>
          <a:lstStyle/>
          <a:p>
            <a:pPr algn="ctr">
              <a:lnSpc>
                <a:spcPct val="114000"/>
              </a:lnSpc>
            </a:pPr>
            <a:r>
              <a:rPr lang="en-US" sz="3600" b="1" dirty="0">
                <a:solidFill>
                  <a:srgbClr val="FF8039"/>
                </a:solidFill>
                <a:latin typeface="+mj-lt"/>
              </a:rPr>
              <a:t>“I have Asperger’s and that means I’m sometimes a bit different from the norm. And </a:t>
            </a:r>
            <a:r>
              <a:rPr lang="en-US" sz="3600" dirty="0">
                <a:solidFill>
                  <a:srgbClr val="FF8039"/>
                </a:solidFill>
              </a:rPr>
              <a:t>–</a:t>
            </a:r>
            <a:r>
              <a:rPr lang="en-US" sz="3600" dirty="0">
                <a:solidFill>
                  <a:srgbClr val="FF8039"/>
                </a:solidFill>
                <a:latin typeface="+mj-lt"/>
              </a:rPr>
              <a:t> given the right circumstances </a:t>
            </a:r>
            <a:r>
              <a:rPr lang="en-US" sz="3600" dirty="0">
                <a:solidFill>
                  <a:srgbClr val="FF8039"/>
                </a:solidFill>
              </a:rPr>
              <a:t>–</a:t>
            </a:r>
            <a:r>
              <a:rPr lang="en-US" sz="3600" dirty="0">
                <a:solidFill>
                  <a:srgbClr val="FF8039"/>
                </a:solidFill>
                <a:latin typeface="+mj-lt"/>
              </a:rPr>
              <a:t> </a:t>
            </a:r>
            <a:r>
              <a:rPr lang="en-US" sz="3600" b="1" dirty="0">
                <a:solidFill>
                  <a:srgbClr val="FF8039"/>
                </a:solidFill>
                <a:latin typeface="+mj-lt"/>
              </a:rPr>
              <a:t>being different is a superpower.”</a:t>
            </a:r>
          </a:p>
          <a:p>
            <a:endParaRPr lang="en-US" sz="2800" dirty="0">
              <a:latin typeface="+mj-lt"/>
            </a:endParaRPr>
          </a:p>
          <a:p>
            <a:pPr algn="r"/>
            <a:r>
              <a:rPr lang="en-US" b="1" dirty="0">
                <a:solidFill>
                  <a:schemeClr val="tx1">
                    <a:lumMod val="75000"/>
                    <a:lumOff val="25000"/>
                  </a:schemeClr>
                </a:solidFill>
                <a:latin typeface="+mj-lt"/>
              </a:rPr>
              <a:t>- Greta Thunberg, teenager and eco-activist </a:t>
            </a:r>
          </a:p>
        </p:txBody>
      </p:sp>
    </p:spTree>
    <p:extLst>
      <p:ext uri="{BB962C8B-B14F-4D97-AF65-F5344CB8AC3E}">
        <p14:creationId xmlns:p14="http://schemas.microsoft.com/office/powerpoint/2010/main" val="654890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8118" y="1483180"/>
            <a:ext cx="9271766" cy="1077218"/>
          </a:xfrm>
          <a:prstGeom prst="rect">
            <a:avLst/>
          </a:prstGeom>
          <a:noFill/>
        </p:spPr>
        <p:txBody>
          <a:bodyPr wrap="square" rtlCol="0">
            <a:spAutoFit/>
          </a:bodyPr>
          <a:lstStyle/>
          <a:p>
            <a:r>
              <a:rPr lang="en-US" sz="3200" dirty="0">
                <a:latin typeface="+mj-lt"/>
              </a:rPr>
              <a:t>If you are going to embrace being different and being distinctive then you will need to do the following:</a:t>
            </a:r>
          </a:p>
        </p:txBody>
      </p:sp>
      <p:sp>
        <p:nvSpPr>
          <p:cNvPr id="3" name="TextBox 2"/>
          <p:cNvSpPr txBox="1"/>
          <p:nvPr/>
        </p:nvSpPr>
        <p:spPr>
          <a:xfrm>
            <a:off x="541650" y="2925512"/>
            <a:ext cx="8592502" cy="3436454"/>
          </a:xfrm>
          <a:prstGeom prst="rect">
            <a:avLst/>
          </a:prstGeom>
          <a:noFill/>
        </p:spPr>
        <p:txBody>
          <a:bodyPr wrap="square" rtlCol="0">
            <a:spAutoFit/>
          </a:bodyPr>
          <a:lstStyle/>
          <a:p>
            <a:pPr marL="342900" indent="-342900">
              <a:lnSpc>
                <a:spcPct val="114000"/>
              </a:lnSpc>
              <a:buFont typeface="Arial" charset="0"/>
              <a:buChar char="•"/>
            </a:pPr>
            <a:r>
              <a:rPr lang="en-US" sz="2400" dirty="0">
                <a:latin typeface="+mj-lt"/>
              </a:rPr>
              <a:t>Start to think for yourself</a:t>
            </a:r>
          </a:p>
          <a:p>
            <a:pPr marL="342900" indent="-342900">
              <a:lnSpc>
                <a:spcPct val="114000"/>
              </a:lnSpc>
              <a:buFont typeface="Arial" charset="0"/>
              <a:buChar char="•"/>
            </a:pPr>
            <a:r>
              <a:rPr lang="en-US" sz="2400" dirty="0" err="1">
                <a:latin typeface="+mj-lt"/>
              </a:rPr>
              <a:t>Practise</a:t>
            </a:r>
            <a:r>
              <a:rPr lang="en-US" sz="2400" dirty="0">
                <a:latin typeface="+mj-lt"/>
              </a:rPr>
              <a:t> thinking your own thoughts when with your friends</a:t>
            </a:r>
          </a:p>
          <a:p>
            <a:pPr marL="342900" indent="-342900">
              <a:lnSpc>
                <a:spcPct val="114000"/>
              </a:lnSpc>
              <a:buFont typeface="Arial" charset="0"/>
              <a:buChar char="•"/>
            </a:pPr>
            <a:r>
              <a:rPr lang="en-US" sz="2400" dirty="0">
                <a:latin typeface="+mj-lt"/>
              </a:rPr>
              <a:t>Express an opinion, even though it may be different</a:t>
            </a:r>
          </a:p>
          <a:p>
            <a:pPr marL="342900" indent="-342900">
              <a:lnSpc>
                <a:spcPct val="114000"/>
              </a:lnSpc>
              <a:buFont typeface="Arial" charset="0"/>
              <a:buChar char="•"/>
            </a:pPr>
            <a:r>
              <a:rPr lang="en-US" sz="2400" dirty="0">
                <a:latin typeface="+mj-lt"/>
              </a:rPr>
              <a:t>Treat people with kindness, </a:t>
            </a:r>
            <a:r>
              <a:rPr lang="en-US" sz="2400" dirty="0" err="1">
                <a:latin typeface="+mj-lt"/>
              </a:rPr>
              <a:t>recognising</a:t>
            </a:r>
            <a:r>
              <a:rPr lang="en-US" sz="2400" dirty="0">
                <a:latin typeface="+mj-lt"/>
              </a:rPr>
              <a:t> that we NEED difference</a:t>
            </a:r>
          </a:p>
          <a:p>
            <a:pPr marL="342900" indent="-342900">
              <a:lnSpc>
                <a:spcPct val="114000"/>
              </a:lnSpc>
              <a:buFont typeface="Arial" charset="0"/>
              <a:buChar char="•"/>
            </a:pPr>
            <a:r>
              <a:rPr lang="en-US" sz="2400" dirty="0">
                <a:latin typeface="+mj-lt"/>
              </a:rPr>
              <a:t>Choose people who are different to you to talk to and work with</a:t>
            </a:r>
          </a:p>
          <a:p>
            <a:pPr marL="342900" indent="-342900">
              <a:lnSpc>
                <a:spcPct val="114000"/>
              </a:lnSpc>
              <a:buFont typeface="Arial" charset="0"/>
              <a:buChar char="•"/>
            </a:pPr>
            <a:r>
              <a:rPr lang="en-US" sz="2400" dirty="0">
                <a:latin typeface="+mj-lt"/>
              </a:rPr>
              <a:t>Learn from each other by listening</a:t>
            </a:r>
          </a:p>
          <a:p>
            <a:pPr marL="342900" indent="-342900">
              <a:lnSpc>
                <a:spcPct val="114000"/>
              </a:lnSpc>
              <a:buFont typeface="Arial" charset="0"/>
              <a:buChar char="•"/>
            </a:pPr>
            <a:r>
              <a:rPr lang="en-US" sz="2400" dirty="0">
                <a:latin typeface="+mj-lt"/>
              </a:rPr>
              <a:t>Expose your mind to ideas that are not the same as yours</a:t>
            </a:r>
          </a:p>
          <a:p>
            <a:pPr marL="342900" indent="-342900">
              <a:lnSpc>
                <a:spcPct val="114000"/>
              </a:lnSpc>
              <a:buFont typeface="Arial" charset="0"/>
              <a:buChar char="•"/>
            </a:pPr>
            <a:r>
              <a:rPr lang="en-US" sz="2400" dirty="0">
                <a:latin typeface="+mj-lt"/>
              </a:rPr>
              <a:t>Forge your own path</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81166" y="1586035"/>
            <a:ext cx="6115408" cy="6115408"/>
          </a:xfrm>
          <a:prstGeom prst="rect">
            <a:avLst/>
          </a:prstGeom>
        </p:spPr>
      </p:pic>
    </p:spTree>
    <p:extLst>
      <p:ext uri="{BB962C8B-B14F-4D97-AF65-F5344CB8AC3E}">
        <p14:creationId xmlns:p14="http://schemas.microsoft.com/office/powerpoint/2010/main" val="13679028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73599" y="1972432"/>
            <a:ext cx="2334410" cy="830997"/>
          </a:xfrm>
          <a:prstGeom prst="rect">
            <a:avLst/>
          </a:prstGeom>
          <a:noFill/>
        </p:spPr>
        <p:txBody>
          <a:bodyPr wrap="square" rtlCol="0">
            <a:spAutoFit/>
          </a:bodyPr>
          <a:lstStyle/>
          <a:p>
            <a:r>
              <a:rPr lang="en-US" sz="4800" b="1" dirty="0">
                <a:solidFill>
                  <a:srgbClr val="FF8039"/>
                </a:solidFill>
              </a:rPr>
              <a:t>Real life </a:t>
            </a:r>
          </a:p>
        </p:txBody>
      </p:sp>
      <p:pic>
        <p:nvPicPr>
          <p:cNvPr id="3" name="Picture 2" descr="A picture containing drawing, plate&#10;&#10;Description automatically generated">
            <a:extLst>
              <a:ext uri="{FF2B5EF4-FFF2-40B4-BE49-F238E27FC236}">
                <a16:creationId xmlns:a16="http://schemas.microsoft.com/office/drawing/2014/main" id="{7B0A63D2-4C6D-4212-9619-9E95BF34A2D2}"/>
              </a:ext>
            </a:extLst>
          </p:cNvPr>
          <p:cNvPicPr>
            <a:picLocks noChangeAspect="1"/>
          </p:cNvPicPr>
          <p:nvPr/>
        </p:nvPicPr>
        <p:blipFill>
          <a:blip r:embed="rId2"/>
          <a:stretch>
            <a:fillRect/>
          </a:stretch>
        </p:blipFill>
        <p:spPr>
          <a:xfrm>
            <a:off x="257242" y="2862585"/>
            <a:ext cx="3967123" cy="1869809"/>
          </a:xfrm>
          <a:prstGeom prst="rect">
            <a:avLst/>
          </a:prstGeom>
        </p:spPr>
      </p:pic>
      <p:pic>
        <p:nvPicPr>
          <p:cNvPr id="8" name="Picture 7" descr="A person sitting in front of a computer screen&#10;&#10;Description automatically generated">
            <a:hlinkClick r:id="rId3"/>
            <a:extLst>
              <a:ext uri="{FF2B5EF4-FFF2-40B4-BE49-F238E27FC236}">
                <a16:creationId xmlns:a16="http://schemas.microsoft.com/office/drawing/2014/main" id="{B7257006-910C-1745-B11D-7F9D98D6788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49626" y="1440219"/>
            <a:ext cx="7152929" cy="4016471"/>
          </a:xfrm>
          <a:prstGeom prst="rect">
            <a:avLst/>
          </a:prstGeom>
        </p:spPr>
      </p:pic>
      <p:pic>
        <p:nvPicPr>
          <p:cNvPr id="9" name="Picture 8" descr="A close up of a logo&#10;&#10;Description automatically generated">
            <a:hlinkClick r:id="rId3"/>
            <a:extLst>
              <a:ext uri="{FF2B5EF4-FFF2-40B4-BE49-F238E27FC236}">
                <a16:creationId xmlns:a16="http://schemas.microsoft.com/office/drawing/2014/main" id="{854F3427-8EEB-0D4C-B64C-177C3C8B223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22361" y="1922498"/>
            <a:ext cx="2324100" cy="2654300"/>
          </a:xfrm>
          <a:prstGeom prst="rect">
            <a:avLst/>
          </a:prstGeom>
        </p:spPr>
      </p:pic>
      <p:sp>
        <p:nvSpPr>
          <p:cNvPr id="10" name="TextBox 9">
            <a:extLst>
              <a:ext uri="{FF2B5EF4-FFF2-40B4-BE49-F238E27FC236}">
                <a16:creationId xmlns:a16="http://schemas.microsoft.com/office/drawing/2014/main" id="{AC08BA4D-C50A-AC4A-AE14-74636211C084}"/>
              </a:ext>
            </a:extLst>
          </p:cNvPr>
          <p:cNvSpPr txBox="1"/>
          <p:nvPr/>
        </p:nvSpPr>
        <p:spPr>
          <a:xfrm>
            <a:off x="4523122" y="5595386"/>
            <a:ext cx="7522577" cy="830997"/>
          </a:xfrm>
          <a:prstGeom prst="rect">
            <a:avLst/>
          </a:prstGeom>
          <a:noFill/>
        </p:spPr>
        <p:txBody>
          <a:bodyPr wrap="square" rtlCol="0">
            <a:spAutoFit/>
          </a:bodyPr>
          <a:lstStyle/>
          <a:p>
            <a:pPr algn="ctr"/>
            <a:r>
              <a:rPr lang="en-US" sz="2400" b="1" dirty="0">
                <a:solidFill>
                  <a:schemeClr val="tx1">
                    <a:lumMod val="75000"/>
                    <a:lumOff val="25000"/>
                  </a:schemeClr>
                </a:solidFill>
                <a:latin typeface="+mj-lt"/>
              </a:rPr>
              <a:t>Be Distinctive</a:t>
            </a:r>
          </a:p>
          <a:p>
            <a:pPr algn="ctr"/>
            <a:r>
              <a:rPr lang="en-US" sz="2400" i="1" dirty="0">
                <a:solidFill>
                  <a:schemeClr val="tx1">
                    <a:lumMod val="75000"/>
                    <a:lumOff val="25000"/>
                  </a:schemeClr>
                </a:solidFill>
                <a:latin typeface="+mj-lt"/>
              </a:rPr>
              <a:t>Cameron Parker</a:t>
            </a:r>
          </a:p>
        </p:txBody>
      </p:sp>
    </p:spTree>
    <p:extLst>
      <p:ext uri="{BB962C8B-B14F-4D97-AF65-F5344CB8AC3E}">
        <p14:creationId xmlns:p14="http://schemas.microsoft.com/office/powerpoint/2010/main" val="15707985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22BDA7-9C24-EC46-B68C-A5F6F98C8961}"/>
              </a:ext>
            </a:extLst>
          </p:cNvPr>
          <p:cNvSpPr/>
          <p:nvPr/>
        </p:nvSpPr>
        <p:spPr>
          <a:xfrm>
            <a:off x="4741302" y="3660476"/>
            <a:ext cx="2709395" cy="261610"/>
          </a:xfrm>
          <a:prstGeom prst="rect">
            <a:avLst/>
          </a:prstGeom>
        </p:spPr>
        <p:txBody>
          <a:bodyPr wrap="none">
            <a:spAutoFit/>
          </a:bodyPr>
          <a:lstStyle/>
          <a:p>
            <a:pPr lvl="0" algn="ctr">
              <a:defRPr/>
            </a:pPr>
            <a:r>
              <a:rPr lang="en-GB" sz="1100" b="1" dirty="0">
                <a:latin typeface="Calibri" panose="020F0502020204030204" pitchFamily="34" charset="0"/>
                <a:cs typeface="Calibri" panose="020F0502020204030204" pitchFamily="34" charset="0"/>
              </a:rPr>
              <a:t>© 2020 The </a:t>
            </a:r>
            <a:r>
              <a:rPr lang="en-GB" sz="1100" b="1" dirty="0" err="1">
                <a:latin typeface="Calibri" panose="020F0502020204030204" pitchFamily="34" charset="0"/>
                <a:cs typeface="Calibri" panose="020F0502020204030204" pitchFamily="34" charset="0"/>
              </a:rPr>
              <a:t>PiXL</a:t>
            </a:r>
            <a:r>
              <a:rPr lang="en-GB" sz="1100" b="1" dirty="0">
                <a:latin typeface="Calibri" panose="020F0502020204030204" pitchFamily="34" charset="0"/>
                <a:cs typeface="Calibri" panose="020F0502020204030204" pitchFamily="34" charset="0"/>
              </a:rPr>
              <a:t> Club Ltd and Hachette UK</a:t>
            </a:r>
            <a:endParaRPr kumimoji="0" lang="en-US" sz="1100" b="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03EC8939-60FF-534A-95E4-94A9D85C9B8F}"/>
              </a:ext>
            </a:extLst>
          </p:cNvPr>
          <p:cNvSpPr txBox="1"/>
          <p:nvPr/>
        </p:nvSpPr>
        <p:spPr>
          <a:xfrm>
            <a:off x="2944978" y="4066590"/>
            <a:ext cx="6576094" cy="1988237"/>
          </a:xfrm>
          <a:prstGeom prst="rect">
            <a:avLst/>
          </a:prstGeom>
          <a:noFill/>
          <a:ln w="53975" cap="sq" cmpd="dbl">
            <a:solidFill>
              <a:schemeClr val="bg1">
                <a:lumMod val="50000"/>
              </a:schemeClr>
            </a:solidFill>
            <a:prstDash val="solid"/>
            <a:miter lim="800000"/>
          </a:ln>
        </p:spPr>
        <p:txBody>
          <a:bodyPr wrap="square" rtlCol="0">
            <a:spAutoFit/>
          </a:bodyPr>
          <a:lstStyle/>
          <a:p>
            <a:pPr>
              <a:lnSpc>
                <a:spcPct val="120000"/>
              </a:lnSpc>
            </a:pPr>
            <a:endParaRPr lang="en-GB" sz="1000" dirty="0">
              <a:latin typeface="Calibri" panose="020F0502020204030204" pitchFamily="34" charset="0"/>
              <a:cs typeface="Calibri" panose="020F0502020204030204" pitchFamily="34" charset="0"/>
            </a:endParaRPr>
          </a:p>
          <a:p>
            <a:r>
              <a:rPr lang="en-GB" sz="1000" dirty="0">
                <a:solidFill>
                  <a:srgbClr val="222222"/>
                </a:solidFill>
                <a:latin typeface="Calibri" panose="020F0502020204030204" pitchFamily="34" charset="0"/>
                <a:cs typeface="Calibri" panose="020F0502020204030204" pitchFamily="34" charset="0"/>
              </a:rPr>
              <a:t>This resource may be shared with any school in its current form, and parts thereof, to enhance your work with students.  All opinions and contributions are those of the authors. The contents of this resource are not connected with, or endorsed by, any other company, organisation or institution. </a:t>
            </a:r>
          </a:p>
          <a:p>
            <a:r>
              <a:rPr lang="en-GB" sz="1000" dirty="0">
                <a:solidFill>
                  <a:srgbClr val="222222"/>
                </a:solidFill>
                <a:latin typeface="Calibri" panose="020F0502020204030204" pitchFamily="34" charset="0"/>
                <a:cs typeface="Calibri" panose="020F0502020204030204" pitchFamily="34" charset="0"/>
              </a:rPr>
              <a:t> </a:t>
            </a:r>
          </a:p>
          <a:p>
            <a:r>
              <a:rPr lang="en-GB" sz="1000" dirty="0">
                <a:solidFill>
                  <a:srgbClr val="222222"/>
                </a:solidFill>
                <a:latin typeface="Calibri" panose="020F0502020204030204" pitchFamily="34" charset="0"/>
                <a:cs typeface="Calibri" panose="020F0502020204030204" pitchFamily="34" charset="0"/>
              </a:rPr>
              <a:t>If there are any inadvertent omissions or errors in the acknowledgements or usage, this is unintended and we will remedy these on written notification.</a:t>
            </a:r>
          </a:p>
          <a:p>
            <a:r>
              <a:rPr lang="en-GB" sz="1000" dirty="0">
                <a:solidFill>
                  <a:srgbClr val="222222"/>
                </a:solidFill>
                <a:latin typeface="Calibri" panose="020F0502020204030204" pitchFamily="34" charset="0"/>
                <a:cs typeface="Calibri" panose="020F0502020204030204" pitchFamily="34" charset="0"/>
              </a:rPr>
              <a:t> </a:t>
            </a:r>
          </a:p>
          <a:p>
            <a:r>
              <a:rPr lang="en-GB" sz="1000" dirty="0">
                <a:solidFill>
                  <a:srgbClr val="222222"/>
                </a:solidFill>
                <a:latin typeface="Calibri" panose="020F0502020204030204" pitchFamily="34" charset="0"/>
                <a:cs typeface="Calibri" panose="020F0502020204030204" pitchFamily="34" charset="0"/>
              </a:rPr>
              <a:t>Hachette UK own 'Dare to Be You' by Matthew Syed, which may be purchased by individuals and schools, should they wish to do so to enhance these resources for students. Illustrations copyright © Toby Triumph. </a:t>
            </a:r>
          </a:p>
          <a:p>
            <a:r>
              <a:rPr lang="en-GB" sz="1000" dirty="0">
                <a:solidFill>
                  <a:srgbClr val="222222"/>
                </a:solidFill>
                <a:latin typeface="Calibri" panose="020F0502020204030204" pitchFamily="34" charset="0"/>
                <a:cs typeface="Calibri" panose="020F0502020204030204" pitchFamily="34" charset="0"/>
              </a:rPr>
              <a:t> </a:t>
            </a:r>
          </a:p>
          <a:p>
            <a:pPr>
              <a:lnSpc>
                <a:spcPct val="120000"/>
              </a:lnSpc>
            </a:pPr>
            <a:r>
              <a:rPr lang="en-GB" sz="10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414741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1686" y="1791952"/>
            <a:ext cx="7263248" cy="4253408"/>
          </a:xfrm>
          <a:prstGeom prst="rect">
            <a:avLst/>
          </a:prstGeom>
          <a:noFill/>
        </p:spPr>
        <p:txBody>
          <a:bodyPr wrap="square" rtlCol="0">
            <a:spAutoFit/>
          </a:bodyPr>
          <a:lstStyle/>
          <a:p>
            <a:r>
              <a:rPr lang="en-US" sz="3200" b="1" dirty="0">
                <a:latin typeface="+mj-lt"/>
              </a:rPr>
              <a:t>In the last session we looked at:</a:t>
            </a:r>
          </a:p>
          <a:p>
            <a:endParaRPr lang="en-US" sz="3200" b="1" dirty="0">
              <a:latin typeface="+mj-lt"/>
            </a:endParaRPr>
          </a:p>
          <a:p>
            <a:pPr marL="342900" indent="-342900">
              <a:lnSpc>
                <a:spcPct val="114000"/>
              </a:lnSpc>
              <a:buFont typeface="Arial" charset="0"/>
              <a:buChar char="•"/>
            </a:pPr>
            <a:r>
              <a:rPr lang="en-US" sz="3200" dirty="0">
                <a:latin typeface="+mj-lt"/>
              </a:rPr>
              <a:t>How important being different is</a:t>
            </a:r>
          </a:p>
          <a:p>
            <a:pPr marL="342900" indent="-342900">
              <a:lnSpc>
                <a:spcPct val="114000"/>
              </a:lnSpc>
              <a:buFont typeface="Arial" charset="0"/>
              <a:buChar char="•"/>
            </a:pPr>
            <a:r>
              <a:rPr lang="en-US" sz="3200" dirty="0">
                <a:latin typeface="+mj-lt"/>
              </a:rPr>
              <a:t>Why all of us have different things to contribute</a:t>
            </a:r>
          </a:p>
          <a:p>
            <a:pPr marL="342900" indent="-342900">
              <a:lnSpc>
                <a:spcPct val="114000"/>
              </a:lnSpc>
              <a:buFont typeface="Arial" charset="0"/>
              <a:buChar char="•"/>
            </a:pPr>
            <a:r>
              <a:rPr lang="en-US" sz="3200" dirty="0">
                <a:latin typeface="+mj-lt"/>
              </a:rPr>
              <a:t>Refusing to hide the things that are different about us</a:t>
            </a:r>
          </a:p>
          <a:p>
            <a:endParaRPr lang="en-US" sz="2400" dirty="0">
              <a:latin typeface="+mj-lt"/>
            </a:endParaRPr>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44934" y="1791952"/>
            <a:ext cx="3125537" cy="4503917"/>
          </a:xfrm>
          <a:prstGeom prst="rect">
            <a:avLst/>
          </a:prstGeom>
          <a:ln>
            <a:solidFill>
              <a:schemeClr val="tx1"/>
            </a:solidFill>
          </a:ln>
        </p:spPr>
      </p:pic>
    </p:spTree>
    <p:extLst>
      <p:ext uri="{BB962C8B-B14F-4D97-AF65-F5344CB8AC3E}">
        <p14:creationId xmlns:p14="http://schemas.microsoft.com/office/powerpoint/2010/main" val="1576820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281544" y="3453205"/>
            <a:ext cx="1538343" cy="830997"/>
          </a:xfrm>
          <a:prstGeom prst="rect">
            <a:avLst/>
          </a:prstGeom>
          <a:noFill/>
        </p:spPr>
        <p:txBody>
          <a:bodyPr wrap="square" rtlCol="0">
            <a:spAutoFit/>
          </a:bodyPr>
          <a:lstStyle/>
          <a:p>
            <a:r>
              <a:rPr lang="en-US" sz="4800" dirty="0">
                <a:latin typeface="+mj-lt"/>
              </a:rPr>
              <a:t>and</a:t>
            </a:r>
            <a:r>
              <a:rPr lang="mr-IN" sz="4800" dirty="0">
                <a:latin typeface="+mj-lt"/>
              </a:rPr>
              <a:t>…</a:t>
            </a:r>
            <a:endParaRPr lang="en-US" sz="4800" dirty="0">
              <a:latin typeface="+mj-lt"/>
            </a:endParaRPr>
          </a:p>
        </p:txBody>
      </p:sp>
      <p:sp>
        <p:nvSpPr>
          <p:cNvPr id="10" name="TextBox 9">
            <a:extLst>
              <a:ext uri="{FF2B5EF4-FFF2-40B4-BE49-F238E27FC236}">
                <a16:creationId xmlns:a16="http://schemas.microsoft.com/office/drawing/2014/main" id="{586203D0-0352-AC43-830A-775C548A2C8E}"/>
              </a:ext>
            </a:extLst>
          </p:cNvPr>
          <p:cNvSpPr txBox="1"/>
          <p:nvPr/>
        </p:nvSpPr>
        <p:spPr>
          <a:xfrm>
            <a:off x="738690" y="1540907"/>
            <a:ext cx="10714619" cy="584775"/>
          </a:xfrm>
          <a:prstGeom prst="rect">
            <a:avLst/>
          </a:prstGeom>
          <a:noFill/>
          <a:ln>
            <a:noFill/>
          </a:ln>
        </p:spPr>
        <p:txBody>
          <a:bodyPr wrap="square" rtlCol="0">
            <a:spAutoFit/>
          </a:bodyPr>
          <a:lstStyle/>
          <a:p>
            <a:r>
              <a:rPr lang="en-US" sz="3200" dirty="0">
                <a:latin typeface="+mj-lt"/>
              </a:rPr>
              <a:t>Today we have two people to help us explore ‘Be Distinctive’.</a:t>
            </a:r>
          </a:p>
        </p:txBody>
      </p:sp>
      <p:pic>
        <p:nvPicPr>
          <p:cNvPr id="8" name="Picture 7" descr="A group of people standing in front of a body of water&#10;&#10;Description automatically generated">
            <a:extLst>
              <a:ext uri="{FF2B5EF4-FFF2-40B4-BE49-F238E27FC236}">
                <a16:creationId xmlns:a16="http://schemas.microsoft.com/office/drawing/2014/main" id="{166FD91A-D918-454E-A1D0-C516F4D0282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372115" y="2560319"/>
            <a:ext cx="2113586" cy="2699031"/>
          </a:xfrm>
          <a:prstGeom prst="rect">
            <a:avLst/>
          </a:prstGeom>
        </p:spPr>
      </p:pic>
      <p:sp>
        <p:nvSpPr>
          <p:cNvPr id="13" name="TextBox 12">
            <a:extLst>
              <a:ext uri="{FF2B5EF4-FFF2-40B4-BE49-F238E27FC236}">
                <a16:creationId xmlns:a16="http://schemas.microsoft.com/office/drawing/2014/main" id="{11CEABAD-E1CF-6646-BB1F-CD582E18C4A5}"/>
              </a:ext>
            </a:extLst>
          </p:cNvPr>
          <p:cNvSpPr txBox="1"/>
          <p:nvPr/>
        </p:nvSpPr>
        <p:spPr>
          <a:xfrm>
            <a:off x="6583620" y="5598027"/>
            <a:ext cx="1690576" cy="830997"/>
          </a:xfrm>
          <a:prstGeom prst="rect">
            <a:avLst/>
          </a:prstGeom>
          <a:noFill/>
        </p:spPr>
        <p:txBody>
          <a:bodyPr wrap="square" rtlCol="0">
            <a:spAutoFit/>
          </a:bodyPr>
          <a:lstStyle/>
          <a:p>
            <a:pPr algn="ctr"/>
            <a:r>
              <a:rPr lang="en-US" sz="1600" dirty="0">
                <a:solidFill>
                  <a:schemeClr val="tx1">
                    <a:lumMod val="75000"/>
                    <a:lumOff val="25000"/>
                  </a:schemeClr>
                </a:solidFill>
              </a:rPr>
              <a:t>Cameron Parker</a:t>
            </a:r>
          </a:p>
          <a:p>
            <a:pPr algn="ctr"/>
            <a:r>
              <a:rPr lang="en-US" sz="1600" dirty="0">
                <a:solidFill>
                  <a:schemeClr val="tx1">
                    <a:lumMod val="75000"/>
                    <a:lumOff val="25000"/>
                  </a:schemeClr>
                </a:solidFill>
              </a:rPr>
              <a:t>Motivational speaker</a:t>
            </a:r>
          </a:p>
        </p:txBody>
      </p:sp>
      <p:sp>
        <p:nvSpPr>
          <p:cNvPr id="14" name="TextBox 13">
            <a:extLst>
              <a:ext uri="{FF2B5EF4-FFF2-40B4-BE49-F238E27FC236}">
                <a16:creationId xmlns:a16="http://schemas.microsoft.com/office/drawing/2014/main" id="{4A12332F-77C5-3E4B-B18D-FCCB75F56256}"/>
              </a:ext>
            </a:extLst>
          </p:cNvPr>
          <p:cNvSpPr txBox="1"/>
          <p:nvPr/>
        </p:nvSpPr>
        <p:spPr>
          <a:xfrm>
            <a:off x="1691753" y="5627525"/>
            <a:ext cx="2568577" cy="830997"/>
          </a:xfrm>
          <a:prstGeom prst="rect">
            <a:avLst/>
          </a:prstGeom>
          <a:noFill/>
        </p:spPr>
        <p:txBody>
          <a:bodyPr wrap="square" rtlCol="0">
            <a:spAutoFit/>
          </a:bodyPr>
          <a:lstStyle/>
          <a:p>
            <a:pPr algn="ctr"/>
            <a:r>
              <a:rPr lang="en-US" sz="1600" dirty="0">
                <a:solidFill>
                  <a:schemeClr val="tx1">
                    <a:lumMod val="75000"/>
                    <a:lumOff val="25000"/>
                  </a:schemeClr>
                </a:solidFill>
              </a:rPr>
              <a:t>Matthew Syed Author and Broadcaster, Author of ‘Dare to be You’</a:t>
            </a:r>
          </a:p>
        </p:txBody>
      </p:sp>
      <p:pic>
        <p:nvPicPr>
          <p:cNvPr id="11" name="Picture 10" descr="A person wearing a suit and tie&#10;&#10;Description automatically generated">
            <a:extLst>
              <a:ext uri="{FF2B5EF4-FFF2-40B4-BE49-F238E27FC236}">
                <a16:creationId xmlns:a16="http://schemas.microsoft.com/office/drawing/2014/main" id="{1363148E-4283-DC46-B929-D61C6E37EF6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82499" y="2588841"/>
            <a:ext cx="1799354" cy="2699031"/>
          </a:xfrm>
          <a:prstGeom prst="rect">
            <a:avLst/>
          </a:prstGeom>
        </p:spPr>
      </p:pic>
    </p:spTree>
    <p:extLst>
      <p:ext uri="{BB962C8B-B14F-4D97-AF65-F5344CB8AC3E}">
        <p14:creationId xmlns:p14="http://schemas.microsoft.com/office/powerpoint/2010/main" val="113474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9094" y="1676966"/>
            <a:ext cx="7261414" cy="584775"/>
          </a:xfrm>
          <a:prstGeom prst="rect">
            <a:avLst/>
          </a:prstGeom>
          <a:noFill/>
          <a:ln>
            <a:noFill/>
          </a:ln>
        </p:spPr>
        <p:txBody>
          <a:bodyPr wrap="square" rtlCol="0">
            <a:spAutoFit/>
          </a:bodyPr>
          <a:lstStyle/>
          <a:p>
            <a:r>
              <a:rPr lang="en-US" sz="3200" dirty="0">
                <a:latin typeface="+mj-lt"/>
              </a:rPr>
              <a:t>Today we are looking at ‘Be Distinctive’.</a:t>
            </a: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95252" y="3953653"/>
            <a:ext cx="1917021" cy="2762439"/>
          </a:xfrm>
          <a:prstGeom prst="rect">
            <a:avLst/>
          </a:prstGeom>
          <a:ln>
            <a:solidFill>
              <a:schemeClr val="tx1"/>
            </a:solidFill>
          </a:ln>
        </p:spPr>
      </p:pic>
      <p:sp>
        <p:nvSpPr>
          <p:cNvPr id="6" name="TextBox 5"/>
          <p:cNvSpPr txBox="1"/>
          <p:nvPr/>
        </p:nvSpPr>
        <p:spPr>
          <a:xfrm>
            <a:off x="3145910" y="6254427"/>
            <a:ext cx="6867520" cy="461665"/>
          </a:xfrm>
          <a:prstGeom prst="rect">
            <a:avLst/>
          </a:prstGeom>
          <a:noFill/>
        </p:spPr>
        <p:txBody>
          <a:bodyPr wrap="square" rtlCol="0">
            <a:spAutoFit/>
          </a:bodyPr>
          <a:lstStyle/>
          <a:p>
            <a:r>
              <a:rPr lang="en-US" sz="2400" b="1" dirty="0">
                <a:solidFill>
                  <a:srgbClr val="FF8039"/>
                </a:solidFill>
                <a:latin typeface="+mj-lt"/>
              </a:rPr>
              <a:t>If you are reading along with us, read pages 59</a:t>
            </a:r>
            <a:r>
              <a:rPr lang="en-US" sz="2400" b="1" dirty="0">
                <a:solidFill>
                  <a:srgbClr val="FF8039"/>
                </a:solidFill>
              </a:rPr>
              <a:t>–</a:t>
            </a:r>
            <a:r>
              <a:rPr lang="en-US" sz="2400" b="1" dirty="0">
                <a:solidFill>
                  <a:srgbClr val="FF8039"/>
                </a:solidFill>
                <a:latin typeface="+mj-lt"/>
              </a:rPr>
              <a:t>71.</a:t>
            </a:r>
          </a:p>
        </p:txBody>
      </p:sp>
      <p:sp>
        <p:nvSpPr>
          <p:cNvPr id="7" name="TextBox 6"/>
          <p:cNvSpPr txBox="1"/>
          <p:nvPr/>
        </p:nvSpPr>
        <p:spPr>
          <a:xfrm>
            <a:off x="839094" y="2399943"/>
            <a:ext cx="5256906" cy="1384995"/>
          </a:xfrm>
          <a:prstGeom prst="rect">
            <a:avLst/>
          </a:prstGeom>
          <a:noFill/>
        </p:spPr>
        <p:txBody>
          <a:bodyPr wrap="square" rtlCol="0">
            <a:spAutoFit/>
          </a:bodyPr>
          <a:lstStyle/>
          <a:p>
            <a:r>
              <a:rPr lang="en-US" sz="2800" dirty="0">
                <a:latin typeface="+mj-lt"/>
              </a:rPr>
              <a:t>Watch this video of Matthew explaining why we need to embrace having different opinions.</a:t>
            </a:r>
          </a:p>
        </p:txBody>
      </p:sp>
      <p:pic>
        <p:nvPicPr>
          <p:cNvPr id="8" name="Picture 7" descr="A person posing for the camera&#10;&#10;Description automatically generated">
            <a:hlinkClick r:id="rId3"/>
            <a:extLst>
              <a:ext uri="{FF2B5EF4-FFF2-40B4-BE49-F238E27FC236}">
                <a16:creationId xmlns:a16="http://schemas.microsoft.com/office/drawing/2014/main" id="{C092880E-5BBD-E249-A038-104CC32A946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6000" y="2261741"/>
            <a:ext cx="5745343" cy="3187855"/>
          </a:xfrm>
          <a:prstGeom prst="rect">
            <a:avLst/>
          </a:prstGeom>
        </p:spPr>
      </p:pic>
      <p:pic>
        <p:nvPicPr>
          <p:cNvPr id="9" name="Picture 8" descr="A close up of a logo&#10;&#10;Description automatically generated">
            <a:hlinkClick r:id="rId3"/>
            <a:extLst>
              <a:ext uri="{FF2B5EF4-FFF2-40B4-BE49-F238E27FC236}">
                <a16:creationId xmlns:a16="http://schemas.microsoft.com/office/drawing/2014/main" id="{782987CD-8B05-FA44-9FFE-14443047502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100508" y="2608776"/>
            <a:ext cx="1917242" cy="2189637"/>
          </a:xfrm>
          <a:prstGeom prst="rect">
            <a:avLst/>
          </a:prstGeom>
        </p:spPr>
      </p:pic>
      <p:sp>
        <p:nvSpPr>
          <p:cNvPr id="10" name="TextBox 9">
            <a:extLst>
              <a:ext uri="{FF2B5EF4-FFF2-40B4-BE49-F238E27FC236}">
                <a16:creationId xmlns:a16="http://schemas.microsoft.com/office/drawing/2014/main" id="{74557073-E768-E445-9368-97D719BDE9D7}"/>
              </a:ext>
            </a:extLst>
          </p:cNvPr>
          <p:cNvSpPr txBox="1"/>
          <p:nvPr/>
        </p:nvSpPr>
        <p:spPr>
          <a:xfrm>
            <a:off x="7357472" y="5434206"/>
            <a:ext cx="3403314" cy="1200329"/>
          </a:xfrm>
          <a:prstGeom prst="rect">
            <a:avLst/>
          </a:prstGeom>
          <a:noFill/>
        </p:spPr>
        <p:txBody>
          <a:bodyPr wrap="square" rtlCol="0">
            <a:spAutoFit/>
          </a:bodyPr>
          <a:lstStyle/>
          <a:p>
            <a:pPr algn="ctr"/>
            <a:r>
              <a:rPr lang="en-US" sz="2400" b="1" dirty="0">
                <a:solidFill>
                  <a:schemeClr val="tx1">
                    <a:lumMod val="75000"/>
                    <a:lumOff val="25000"/>
                  </a:schemeClr>
                </a:solidFill>
                <a:latin typeface="+mj-lt"/>
              </a:rPr>
              <a:t>Be Distinctive</a:t>
            </a:r>
          </a:p>
          <a:p>
            <a:pPr algn="ctr"/>
            <a:r>
              <a:rPr lang="en-US" sz="2400" i="1" dirty="0">
                <a:solidFill>
                  <a:schemeClr val="tx1">
                    <a:lumMod val="75000"/>
                    <a:lumOff val="25000"/>
                  </a:schemeClr>
                </a:solidFill>
                <a:latin typeface="+mj-lt"/>
              </a:rPr>
              <a:t>Matthew Syed</a:t>
            </a:r>
          </a:p>
          <a:p>
            <a:pPr algn="ctr"/>
            <a:endParaRPr lang="en-US" sz="2400" i="1" dirty="0">
              <a:solidFill>
                <a:schemeClr val="tx1">
                  <a:lumMod val="75000"/>
                  <a:lumOff val="25000"/>
                </a:schemeClr>
              </a:solidFill>
              <a:latin typeface="+mj-lt"/>
            </a:endParaRPr>
          </a:p>
        </p:txBody>
      </p:sp>
    </p:spTree>
    <p:extLst>
      <p:ext uri="{BB962C8B-B14F-4D97-AF65-F5344CB8AC3E}">
        <p14:creationId xmlns:p14="http://schemas.microsoft.com/office/powerpoint/2010/main" val="1273963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7948" y="1650608"/>
            <a:ext cx="11424621" cy="1077218"/>
          </a:xfrm>
          <a:prstGeom prst="rect">
            <a:avLst/>
          </a:prstGeom>
          <a:noFill/>
        </p:spPr>
        <p:txBody>
          <a:bodyPr wrap="square" rtlCol="0">
            <a:spAutoFit/>
          </a:bodyPr>
          <a:lstStyle/>
          <a:p>
            <a:r>
              <a:rPr lang="en-US" sz="3200" dirty="0">
                <a:latin typeface="+mj-lt"/>
              </a:rPr>
              <a:t>We have talked about lots of differences: our appearance, our background, our body type and our experience of life.</a:t>
            </a:r>
          </a:p>
        </p:txBody>
      </p:sp>
      <p:sp>
        <p:nvSpPr>
          <p:cNvPr id="5" name="TextBox 4"/>
          <p:cNvSpPr txBox="1"/>
          <p:nvPr/>
        </p:nvSpPr>
        <p:spPr>
          <a:xfrm>
            <a:off x="4604600" y="3638828"/>
            <a:ext cx="6778401" cy="584775"/>
          </a:xfrm>
          <a:prstGeom prst="rect">
            <a:avLst/>
          </a:prstGeom>
          <a:noFill/>
          <a:ln>
            <a:noFill/>
          </a:ln>
        </p:spPr>
        <p:txBody>
          <a:bodyPr wrap="square" rtlCol="0">
            <a:spAutoFit/>
          </a:bodyPr>
          <a:lstStyle/>
          <a:p>
            <a:pPr algn="r"/>
            <a:r>
              <a:rPr lang="en-US" sz="3200" b="1" dirty="0">
                <a:solidFill>
                  <a:srgbClr val="FF8039"/>
                </a:solidFill>
                <a:latin typeface="+mj-lt"/>
              </a:rPr>
              <a:t>But what about differences of opinion?</a:t>
            </a:r>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8164" y="3495853"/>
            <a:ext cx="2991555" cy="2991555"/>
          </a:xfrm>
          <a:prstGeom prst="rect">
            <a:avLst/>
          </a:prstGeom>
        </p:spPr>
      </p:pic>
      <p:sp>
        <p:nvSpPr>
          <p:cNvPr id="7" name="TextBox 6"/>
          <p:cNvSpPr txBox="1"/>
          <p:nvPr/>
        </p:nvSpPr>
        <p:spPr>
          <a:xfrm>
            <a:off x="2950215" y="4458198"/>
            <a:ext cx="8432786" cy="2029210"/>
          </a:xfrm>
          <a:prstGeom prst="rect">
            <a:avLst/>
          </a:prstGeom>
          <a:noFill/>
        </p:spPr>
        <p:txBody>
          <a:bodyPr wrap="square" rtlCol="0">
            <a:spAutoFit/>
          </a:bodyPr>
          <a:lstStyle/>
          <a:p>
            <a:pPr algn="r">
              <a:lnSpc>
                <a:spcPct val="114000"/>
              </a:lnSpc>
            </a:pPr>
            <a:r>
              <a:rPr lang="en-US" sz="2800" dirty="0">
                <a:latin typeface="+mj-lt"/>
              </a:rPr>
              <a:t>In your workbook, answer the questions about how comfortable you are expressing your own opinion: </a:t>
            </a:r>
          </a:p>
          <a:p>
            <a:pPr algn="r">
              <a:lnSpc>
                <a:spcPct val="114000"/>
              </a:lnSpc>
            </a:pPr>
            <a:r>
              <a:rPr lang="en-US" sz="2800" b="1" dirty="0">
                <a:latin typeface="+mj-lt"/>
              </a:rPr>
              <a:t>a) </a:t>
            </a:r>
            <a:r>
              <a:rPr lang="en-US" sz="2800" dirty="0">
                <a:latin typeface="+mj-lt"/>
              </a:rPr>
              <a:t>at home </a:t>
            </a:r>
            <a:r>
              <a:rPr lang="en-US" sz="2800" b="1" dirty="0">
                <a:latin typeface="+mj-lt"/>
              </a:rPr>
              <a:t>b) </a:t>
            </a:r>
            <a:r>
              <a:rPr lang="en-US" sz="2800" dirty="0">
                <a:latin typeface="+mj-lt"/>
              </a:rPr>
              <a:t>at school </a:t>
            </a:r>
            <a:r>
              <a:rPr lang="en-US" sz="2800" b="1" dirty="0">
                <a:latin typeface="+mj-lt"/>
              </a:rPr>
              <a:t>c) </a:t>
            </a:r>
            <a:r>
              <a:rPr lang="en-US" sz="2800" dirty="0">
                <a:latin typeface="+mj-lt"/>
              </a:rPr>
              <a:t>with your friends. </a:t>
            </a:r>
          </a:p>
          <a:p>
            <a:pPr algn="r">
              <a:lnSpc>
                <a:spcPct val="114000"/>
              </a:lnSpc>
            </a:pPr>
            <a:r>
              <a:rPr lang="en-US" sz="2800" dirty="0">
                <a:latin typeface="+mj-lt"/>
              </a:rPr>
              <a:t>What stops you expressing your own view?</a:t>
            </a:r>
          </a:p>
        </p:txBody>
      </p:sp>
    </p:spTree>
    <p:extLst>
      <p:ext uri="{BB962C8B-B14F-4D97-AF65-F5344CB8AC3E}">
        <p14:creationId xmlns:p14="http://schemas.microsoft.com/office/powerpoint/2010/main" val="1064723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nut 1"/>
          <p:cNvSpPr/>
          <p:nvPr/>
        </p:nvSpPr>
        <p:spPr>
          <a:xfrm>
            <a:off x="1027815" y="1588991"/>
            <a:ext cx="1424763" cy="1382233"/>
          </a:xfrm>
          <a:prstGeom prst="donut">
            <a:avLst>
              <a:gd name="adj" fmla="val 428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2870790" y="1679944"/>
            <a:ext cx="8293395" cy="1446550"/>
          </a:xfrm>
          <a:prstGeom prst="rect">
            <a:avLst/>
          </a:prstGeom>
          <a:noFill/>
        </p:spPr>
        <p:txBody>
          <a:bodyPr wrap="square" rtlCol="0">
            <a:spAutoFit/>
          </a:bodyPr>
          <a:lstStyle/>
          <a:p>
            <a:r>
              <a:rPr lang="en-US" sz="3200" b="1" dirty="0">
                <a:solidFill>
                  <a:srgbClr val="FF8039"/>
                </a:solidFill>
                <a:latin typeface="+mj-lt"/>
              </a:rPr>
              <a:t>This is YOU.</a:t>
            </a:r>
          </a:p>
          <a:p>
            <a:r>
              <a:rPr lang="en-US" sz="2800" dirty="0">
                <a:latin typeface="+mj-lt"/>
              </a:rPr>
              <a:t>This circle represents how much you know now.</a:t>
            </a:r>
          </a:p>
          <a:p>
            <a:r>
              <a:rPr lang="en-US" sz="2800" dirty="0">
                <a:latin typeface="+mj-lt"/>
              </a:rPr>
              <a:t>As you gain knowledge and skills, this circle will grow.</a:t>
            </a:r>
          </a:p>
        </p:txBody>
      </p:sp>
      <p:sp>
        <p:nvSpPr>
          <p:cNvPr id="4" name="Donut 3"/>
          <p:cNvSpPr/>
          <p:nvPr/>
        </p:nvSpPr>
        <p:spPr>
          <a:xfrm>
            <a:off x="3957403" y="3576081"/>
            <a:ext cx="2347703" cy="2225112"/>
          </a:xfrm>
          <a:prstGeom prst="donut">
            <a:avLst>
              <a:gd name="adj" fmla="val 219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6777702" y="3919606"/>
            <a:ext cx="4599831" cy="1446550"/>
          </a:xfrm>
          <a:prstGeom prst="rect">
            <a:avLst/>
          </a:prstGeom>
          <a:noFill/>
        </p:spPr>
        <p:txBody>
          <a:bodyPr wrap="square" rtlCol="0">
            <a:spAutoFit/>
          </a:bodyPr>
          <a:lstStyle/>
          <a:p>
            <a:r>
              <a:rPr lang="en-US" sz="3200" b="1" dirty="0">
                <a:solidFill>
                  <a:srgbClr val="FF8039"/>
                </a:solidFill>
                <a:latin typeface="+mj-lt"/>
              </a:rPr>
              <a:t>YOU in a few years time.</a:t>
            </a:r>
          </a:p>
          <a:p>
            <a:r>
              <a:rPr lang="en-US" sz="2800" dirty="0">
                <a:latin typeface="+mj-lt"/>
              </a:rPr>
              <a:t>You know more.</a:t>
            </a:r>
          </a:p>
          <a:p>
            <a:r>
              <a:rPr lang="en-US" sz="2800" dirty="0">
                <a:latin typeface="+mj-lt"/>
              </a:rPr>
              <a:t>You can do more</a:t>
            </a:r>
          </a:p>
        </p:txBody>
      </p:sp>
    </p:spTree>
    <p:extLst>
      <p:ext uri="{BB962C8B-B14F-4D97-AF65-F5344CB8AC3E}">
        <p14:creationId xmlns:p14="http://schemas.microsoft.com/office/powerpoint/2010/main" val="128422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8342" y="1321062"/>
            <a:ext cx="10694437" cy="584775"/>
          </a:xfrm>
          <a:prstGeom prst="rect">
            <a:avLst/>
          </a:prstGeom>
          <a:noFill/>
        </p:spPr>
        <p:txBody>
          <a:bodyPr wrap="square" rtlCol="0">
            <a:spAutoFit/>
          </a:bodyPr>
          <a:lstStyle/>
          <a:p>
            <a:r>
              <a:rPr lang="en-US" sz="3200" b="1" dirty="0">
                <a:latin typeface="+mj-lt"/>
              </a:rPr>
              <a:t>Imagine this diagram represents the ‘cool kids’ at your school.</a:t>
            </a:r>
          </a:p>
        </p:txBody>
      </p:sp>
      <p:sp>
        <p:nvSpPr>
          <p:cNvPr id="8" name="TextBox 7"/>
          <p:cNvSpPr txBox="1"/>
          <p:nvPr/>
        </p:nvSpPr>
        <p:spPr>
          <a:xfrm>
            <a:off x="342290" y="4450203"/>
            <a:ext cx="2742413" cy="400110"/>
          </a:xfrm>
          <a:prstGeom prst="rect">
            <a:avLst/>
          </a:prstGeom>
          <a:noFill/>
          <a:ln>
            <a:solidFill>
              <a:srgbClr val="FF8039"/>
            </a:solidFill>
          </a:ln>
        </p:spPr>
        <p:txBody>
          <a:bodyPr wrap="square" rtlCol="0">
            <a:spAutoFit/>
          </a:bodyPr>
          <a:lstStyle/>
          <a:p>
            <a:r>
              <a:rPr lang="en-US" sz="2000" b="1" dirty="0">
                <a:latin typeface="+mj-lt"/>
              </a:rPr>
              <a:t>Student A </a:t>
            </a:r>
            <a:r>
              <a:rPr lang="en-US" sz="2000" dirty="0">
                <a:latin typeface="+mj-lt"/>
              </a:rPr>
              <a:t>– Knows a lot.</a:t>
            </a:r>
          </a:p>
        </p:txBody>
      </p:sp>
      <p:sp>
        <p:nvSpPr>
          <p:cNvPr id="10" name="TextBox 9"/>
          <p:cNvSpPr txBox="1"/>
          <p:nvPr/>
        </p:nvSpPr>
        <p:spPr>
          <a:xfrm>
            <a:off x="342290" y="5330910"/>
            <a:ext cx="3842092" cy="1323439"/>
          </a:xfrm>
          <a:prstGeom prst="rect">
            <a:avLst/>
          </a:prstGeom>
          <a:noFill/>
          <a:ln>
            <a:solidFill>
              <a:srgbClr val="FF8039"/>
            </a:solidFill>
          </a:ln>
        </p:spPr>
        <p:txBody>
          <a:bodyPr wrap="square" rtlCol="0">
            <a:spAutoFit/>
          </a:bodyPr>
          <a:lstStyle/>
          <a:p>
            <a:r>
              <a:rPr lang="en-US" sz="2000" b="1" dirty="0">
                <a:latin typeface="+mj-lt"/>
              </a:rPr>
              <a:t>Student B – </a:t>
            </a:r>
            <a:r>
              <a:rPr lang="en-US" sz="2000" dirty="0">
                <a:latin typeface="+mj-lt"/>
              </a:rPr>
              <a:t>Knows quite a bit but a lot of what he knows is the same as what Student A knows. He has been copying her for ages now.</a:t>
            </a:r>
          </a:p>
        </p:txBody>
      </p:sp>
      <p:sp>
        <p:nvSpPr>
          <p:cNvPr id="14" name="TextBox 13"/>
          <p:cNvSpPr txBox="1"/>
          <p:nvPr/>
        </p:nvSpPr>
        <p:spPr>
          <a:xfrm>
            <a:off x="7303633" y="5330909"/>
            <a:ext cx="4546077" cy="1323439"/>
          </a:xfrm>
          <a:prstGeom prst="rect">
            <a:avLst/>
          </a:prstGeom>
          <a:noFill/>
          <a:ln>
            <a:solidFill>
              <a:srgbClr val="FF8039"/>
            </a:solidFill>
          </a:ln>
        </p:spPr>
        <p:txBody>
          <a:bodyPr wrap="square" rtlCol="0">
            <a:spAutoFit/>
          </a:bodyPr>
          <a:lstStyle/>
          <a:p>
            <a:r>
              <a:rPr lang="en-US" sz="2000" b="1" dirty="0">
                <a:latin typeface="+mj-lt"/>
              </a:rPr>
              <a:t>Student C – </a:t>
            </a:r>
            <a:r>
              <a:rPr lang="en-US" sz="2000" dirty="0">
                <a:latin typeface="+mj-lt"/>
              </a:rPr>
              <a:t>She knows quite a bit, but a lot of what she knows is the same as Student A and Student D. She has been copying both of them.</a:t>
            </a:r>
          </a:p>
        </p:txBody>
      </p:sp>
      <p:sp>
        <p:nvSpPr>
          <p:cNvPr id="15" name="TextBox 14"/>
          <p:cNvSpPr txBox="1"/>
          <p:nvPr/>
        </p:nvSpPr>
        <p:spPr>
          <a:xfrm>
            <a:off x="7303633" y="2742877"/>
            <a:ext cx="4546077" cy="1938992"/>
          </a:xfrm>
          <a:prstGeom prst="rect">
            <a:avLst/>
          </a:prstGeom>
          <a:noFill/>
          <a:ln>
            <a:solidFill>
              <a:srgbClr val="FF8039"/>
            </a:solidFill>
          </a:ln>
        </p:spPr>
        <p:txBody>
          <a:bodyPr wrap="square" rtlCol="0">
            <a:spAutoFit/>
          </a:bodyPr>
          <a:lstStyle/>
          <a:p>
            <a:r>
              <a:rPr lang="en-US" sz="2000" b="1" dirty="0">
                <a:latin typeface="+mj-lt"/>
              </a:rPr>
              <a:t>Student D – </a:t>
            </a:r>
            <a:r>
              <a:rPr lang="en-US" sz="2000" dirty="0">
                <a:latin typeface="+mj-lt"/>
              </a:rPr>
              <a:t>She doesn’t know anything that Student A doesn’t already know. She sits next to Student A, they talk all the time and she wants to be just like her. She has been copying Student C too. Her circle is completely inside Student A’s.</a:t>
            </a:r>
          </a:p>
        </p:txBody>
      </p:sp>
      <p:sp>
        <p:nvSpPr>
          <p:cNvPr id="18" name="TextBox 17"/>
          <p:cNvSpPr txBox="1"/>
          <p:nvPr/>
        </p:nvSpPr>
        <p:spPr>
          <a:xfrm>
            <a:off x="2851527" y="3120871"/>
            <a:ext cx="1580978" cy="369332"/>
          </a:xfrm>
          <a:prstGeom prst="rect">
            <a:avLst/>
          </a:prstGeom>
          <a:noFill/>
        </p:spPr>
        <p:txBody>
          <a:bodyPr wrap="square" rtlCol="0">
            <a:spAutoFit/>
          </a:bodyPr>
          <a:lstStyle/>
          <a:p>
            <a:r>
              <a:rPr lang="en-US" b="1" dirty="0"/>
              <a:t>Student B</a:t>
            </a:r>
          </a:p>
        </p:txBody>
      </p:sp>
      <p:sp>
        <p:nvSpPr>
          <p:cNvPr id="19" name="TextBox 18"/>
          <p:cNvSpPr txBox="1"/>
          <p:nvPr/>
        </p:nvSpPr>
        <p:spPr>
          <a:xfrm>
            <a:off x="5200892" y="2800013"/>
            <a:ext cx="1790215" cy="369332"/>
          </a:xfrm>
          <a:prstGeom prst="rect">
            <a:avLst/>
          </a:prstGeom>
          <a:noFill/>
        </p:spPr>
        <p:txBody>
          <a:bodyPr wrap="square" rtlCol="0">
            <a:spAutoFit/>
          </a:bodyPr>
          <a:lstStyle/>
          <a:p>
            <a:r>
              <a:rPr lang="en-US" b="1" dirty="0"/>
              <a:t>Student A</a:t>
            </a:r>
          </a:p>
        </p:txBody>
      </p:sp>
      <p:sp>
        <p:nvSpPr>
          <p:cNvPr id="20" name="TextBox 19"/>
          <p:cNvSpPr txBox="1"/>
          <p:nvPr/>
        </p:nvSpPr>
        <p:spPr>
          <a:xfrm>
            <a:off x="5510888" y="5443902"/>
            <a:ext cx="1790215" cy="369332"/>
          </a:xfrm>
          <a:prstGeom prst="rect">
            <a:avLst/>
          </a:prstGeom>
          <a:noFill/>
        </p:spPr>
        <p:txBody>
          <a:bodyPr wrap="square" rtlCol="0">
            <a:spAutoFit/>
          </a:bodyPr>
          <a:lstStyle/>
          <a:p>
            <a:r>
              <a:rPr lang="en-US" b="1" dirty="0"/>
              <a:t>Student C</a:t>
            </a:r>
          </a:p>
        </p:txBody>
      </p:sp>
      <p:sp>
        <p:nvSpPr>
          <p:cNvPr id="21" name="TextBox 20"/>
          <p:cNvSpPr txBox="1"/>
          <p:nvPr/>
        </p:nvSpPr>
        <p:spPr>
          <a:xfrm>
            <a:off x="4490319" y="3713670"/>
            <a:ext cx="1790215" cy="369332"/>
          </a:xfrm>
          <a:prstGeom prst="rect">
            <a:avLst/>
          </a:prstGeom>
          <a:noFill/>
        </p:spPr>
        <p:txBody>
          <a:bodyPr wrap="square" rtlCol="0">
            <a:spAutoFit/>
          </a:bodyPr>
          <a:lstStyle/>
          <a:p>
            <a:r>
              <a:rPr lang="en-US" b="1" dirty="0"/>
              <a:t>Student D</a:t>
            </a:r>
          </a:p>
        </p:txBody>
      </p:sp>
      <p:sp>
        <p:nvSpPr>
          <p:cNvPr id="2" name="Oval 1">
            <a:extLst>
              <a:ext uri="{FF2B5EF4-FFF2-40B4-BE49-F238E27FC236}">
                <a16:creationId xmlns:a16="http://schemas.microsoft.com/office/drawing/2014/main" id="{4E6A9117-9118-8B4A-9364-895A28EBA732}"/>
              </a:ext>
            </a:extLst>
          </p:cNvPr>
          <p:cNvSpPr/>
          <p:nvPr/>
        </p:nvSpPr>
        <p:spPr>
          <a:xfrm>
            <a:off x="3973809" y="2386434"/>
            <a:ext cx="2756575" cy="275657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EE2C48CB-93EE-F74C-8F0A-599B2FC17983}"/>
              </a:ext>
            </a:extLst>
          </p:cNvPr>
          <p:cNvSpPr/>
          <p:nvPr/>
        </p:nvSpPr>
        <p:spPr>
          <a:xfrm>
            <a:off x="2711509" y="2228315"/>
            <a:ext cx="2276339" cy="227633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7A584A45-56F0-A344-845E-3A3C3DBFB9E3}"/>
              </a:ext>
            </a:extLst>
          </p:cNvPr>
          <p:cNvSpPr/>
          <p:nvPr/>
        </p:nvSpPr>
        <p:spPr>
          <a:xfrm>
            <a:off x="4273166" y="3243704"/>
            <a:ext cx="1459872" cy="14598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FB59098E-E931-0043-AC24-D32AC11BB6DA}"/>
              </a:ext>
            </a:extLst>
          </p:cNvPr>
          <p:cNvSpPr/>
          <p:nvPr/>
        </p:nvSpPr>
        <p:spPr>
          <a:xfrm>
            <a:off x="4790751" y="3951070"/>
            <a:ext cx="2261958" cy="226195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226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10222" y="2103503"/>
            <a:ext cx="7226595" cy="3257558"/>
          </a:xfrm>
          <a:prstGeom prst="rect">
            <a:avLst/>
          </a:prstGeom>
          <a:noFill/>
        </p:spPr>
        <p:txBody>
          <a:bodyPr wrap="square" rtlCol="0">
            <a:spAutoFit/>
          </a:bodyPr>
          <a:lstStyle/>
          <a:p>
            <a:r>
              <a:rPr lang="en-US" sz="3200" b="1" dirty="0">
                <a:latin typeface="+mj-lt"/>
              </a:rPr>
              <a:t>The problem with this model:</a:t>
            </a:r>
          </a:p>
          <a:p>
            <a:endParaRPr lang="en-US" sz="2800" dirty="0">
              <a:latin typeface="+mj-lt"/>
            </a:endParaRPr>
          </a:p>
          <a:p>
            <a:pPr marL="514350" indent="-514350">
              <a:lnSpc>
                <a:spcPct val="114000"/>
              </a:lnSpc>
              <a:buFont typeface="+mj-lt"/>
              <a:buAutoNum type="arabicPeriod"/>
            </a:pPr>
            <a:r>
              <a:rPr lang="en-US" sz="2800" dirty="0">
                <a:latin typeface="+mj-lt"/>
              </a:rPr>
              <a:t>Everyone knows the same things</a:t>
            </a:r>
          </a:p>
          <a:p>
            <a:pPr marL="514350" indent="-514350">
              <a:lnSpc>
                <a:spcPct val="114000"/>
              </a:lnSpc>
              <a:buFont typeface="+mj-lt"/>
              <a:buAutoNum type="arabicPeriod"/>
            </a:pPr>
            <a:r>
              <a:rPr lang="en-US" sz="2800" dirty="0">
                <a:latin typeface="+mj-lt"/>
              </a:rPr>
              <a:t>Everyone is trying to think like someone else</a:t>
            </a:r>
          </a:p>
          <a:p>
            <a:pPr marL="514350" indent="-514350">
              <a:lnSpc>
                <a:spcPct val="114000"/>
              </a:lnSpc>
              <a:buFont typeface="+mj-lt"/>
              <a:buAutoNum type="arabicPeriod"/>
            </a:pPr>
            <a:r>
              <a:rPr lang="en-US" sz="2800" dirty="0">
                <a:latin typeface="+mj-lt"/>
              </a:rPr>
              <a:t>Everyone probably believes the same things</a:t>
            </a:r>
          </a:p>
          <a:p>
            <a:pPr marL="514350" indent="-514350">
              <a:lnSpc>
                <a:spcPct val="114000"/>
              </a:lnSpc>
              <a:buFont typeface="+mj-lt"/>
              <a:buAutoNum type="arabicPeriod"/>
            </a:pPr>
            <a:r>
              <a:rPr lang="en-US" sz="2800" dirty="0">
                <a:latin typeface="+mj-lt"/>
              </a:rPr>
              <a:t>There is no difference of opinion</a:t>
            </a:r>
          </a:p>
          <a:p>
            <a:endParaRPr lang="en-US" dirty="0"/>
          </a:p>
        </p:txBody>
      </p:sp>
      <p:sp>
        <p:nvSpPr>
          <p:cNvPr id="5" name="Oval 4">
            <a:extLst>
              <a:ext uri="{FF2B5EF4-FFF2-40B4-BE49-F238E27FC236}">
                <a16:creationId xmlns:a16="http://schemas.microsoft.com/office/drawing/2014/main" id="{709D6953-ABA8-EC4A-91F2-F087FDC63FB6}"/>
              </a:ext>
            </a:extLst>
          </p:cNvPr>
          <p:cNvSpPr/>
          <p:nvPr/>
        </p:nvSpPr>
        <p:spPr>
          <a:xfrm>
            <a:off x="1517483" y="2261622"/>
            <a:ext cx="2756575" cy="275657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8EC28F32-44CF-3F4C-B91C-A200A6FFF53F}"/>
              </a:ext>
            </a:extLst>
          </p:cNvPr>
          <p:cNvSpPr/>
          <p:nvPr/>
        </p:nvSpPr>
        <p:spPr>
          <a:xfrm>
            <a:off x="255183" y="2103503"/>
            <a:ext cx="2276339" cy="227633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8FBFCB06-E104-9E4B-A0CD-EB1B721C9C3E}"/>
              </a:ext>
            </a:extLst>
          </p:cNvPr>
          <p:cNvSpPr/>
          <p:nvPr/>
        </p:nvSpPr>
        <p:spPr>
          <a:xfrm>
            <a:off x="1816840" y="3118892"/>
            <a:ext cx="1459872" cy="14598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BAD6BE48-9A94-6749-8972-F8C424D8B969}"/>
              </a:ext>
            </a:extLst>
          </p:cNvPr>
          <p:cNvSpPr/>
          <p:nvPr/>
        </p:nvSpPr>
        <p:spPr>
          <a:xfrm>
            <a:off x="2334425" y="3826258"/>
            <a:ext cx="2261958" cy="226195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9778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984" y="1689522"/>
            <a:ext cx="5452937" cy="2554545"/>
          </a:xfrm>
          <a:prstGeom prst="rect">
            <a:avLst/>
          </a:prstGeom>
          <a:noFill/>
        </p:spPr>
        <p:txBody>
          <a:bodyPr wrap="square" rtlCol="0">
            <a:spAutoFit/>
          </a:bodyPr>
          <a:lstStyle/>
          <a:p>
            <a:pPr algn="ctr"/>
            <a:r>
              <a:rPr lang="en-US" sz="3200" dirty="0">
                <a:latin typeface="+mj-lt"/>
              </a:rPr>
              <a:t>Imagine that the circle represents where all of the great ideas, inventions and brilliant breakthroughs could possibly come from. Let’s call it:</a:t>
            </a:r>
          </a:p>
        </p:txBody>
      </p:sp>
      <p:pic>
        <p:nvPicPr>
          <p:cNvPr id="5" name="Picture 4" descr="A close up of a logo&#10;&#10;Description automatically generated">
            <a:extLst>
              <a:ext uri="{FF2B5EF4-FFF2-40B4-BE49-F238E27FC236}">
                <a16:creationId xmlns:a16="http://schemas.microsoft.com/office/drawing/2014/main" id="{1291C37E-D9EB-A746-9D1E-00060C3D76D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42519" y="2129517"/>
            <a:ext cx="4406900" cy="4229100"/>
          </a:xfrm>
          <a:prstGeom prst="rect">
            <a:avLst/>
          </a:prstGeom>
        </p:spPr>
      </p:pic>
    </p:spTree>
    <p:extLst>
      <p:ext uri="{BB962C8B-B14F-4D97-AF65-F5344CB8AC3E}">
        <p14:creationId xmlns:p14="http://schemas.microsoft.com/office/powerpoint/2010/main" val="17472956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5012</TotalTime>
  <Words>995</Words>
  <Application>Microsoft Macintosh PowerPoint</Application>
  <PresentationFormat>Widescreen</PresentationFormat>
  <Paragraphs>108</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Session 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Davies</dc:creator>
  <cp:lastModifiedBy>Jenny Byrne</cp:lastModifiedBy>
  <cp:revision>122</cp:revision>
  <dcterms:created xsi:type="dcterms:W3CDTF">2020-06-22T13:49:07Z</dcterms:created>
  <dcterms:modified xsi:type="dcterms:W3CDTF">2020-08-24T19:55:30Z</dcterms:modified>
</cp:coreProperties>
</file>