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1" r:id="rId3"/>
    <p:sldId id="274" r:id="rId4"/>
    <p:sldId id="273" r:id="rId5"/>
    <p:sldId id="275" r:id="rId6"/>
    <p:sldId id="276" r:id="rId7"/>
    <p:sldId id="277" r:id="rId8"/>
    <p:sldId id="278" r:id="rId9"/>
    <p:sldId id="279" r:id="rId10"/>
    <p:sldId id="280" r:id="rId11"/>
    <p:sldId id="281" r:id="rId12"/>
    <p:sldId id="282" r:id="rId13"/>
    <p:sldId id="284" r:id="rId14"/>
    <p:sldId id="285" r:id="rId15"/>
    <p:sldId id="283" r:id="rId16"/>
    <p:sldId id="286" r:id="rId17"/>
    <p:sldId id="270" r:id="rId18"/>
    <p:sldId id="28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76"/>
    <p:restoredTop sz="93068"/>
  </p:normalViewPr>
  <p:slideViewPr>
    <p:cSldViewPr snapToGrid="0" snapToObjects="1">
      <p:cViewPr varScale="1">
        <p:scale>
          <a:sx n="85" d="100"/>
          <a:sy n="85" d="100"/>
        </p:scale>
        <p:origin x="11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8/23/20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EE40C8-A820-474D-AE2A-64569B25CF4C}" type="slidenum">
              <a:rPr lang="en-US" smtClean="0"/>
              <a:t>8</a:t>
            </a:fld>
            <a:endParaRPr lang="en-US"/>
          </a:p>
        </p:txBody>
      </p:sp>
    </p:spTree>
    <p:extLst>
      <p:ext uri="{BB962C8B-B14F-4D97-AF65-F5344CB8AC3E}">
        <p14:creationId xmlns:p14="http://schemas.microsoft.com/office/powerpoint/2010/main" val="517963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1AAF6465-39CF-4C21-86DB-8F0F3CCFEF41}"/>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92651/75947d5d3d"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vimeo.com/439282910/3aabb4f9cf"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438591224/1385fe010f"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3" y="4234097"/>
            <a:ext cx="7652273" cy="1341138"/>
          </a:xfrm>
        </p:spPr>
        <p:txBody>
          <a:bodyPr/>
          <a:lstStyle/>
          <a:p>
            <a:r>
              <a:rPr lang="en-US" b="1" dirty="0">
                <a:solidFill>
                  <a:schemeClr val="tx1">
                    <a:lumMod val="75000"/>
                    <a:lumOff val="25000"/>
                  </a:schemeClr>
                </a:solidFill>
              </a:rPr>
              <a:t>Session 4</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3" y="5168706"/>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Be Daring</a:t>
            </a:r>
          </a:p>
        </p:txBody>
      </p:sp>
      <p:pic>
        <p:nvPicPr>
          <p:cNvPr id="4" name="Picture 3" descr="A picture containing drawing, plate&#10;&#10;Description automatically generated">
            <a:extLst>
              <a:ext uri="{FF2B5EF4-FFF2-40B4-BE49-F238E27FC236}">
                <a16:creationId xmlns:a16="http://schemas.microsoft.com/office/drawing/2014/main" id="{784BB3F4-BAB8-40C7-BD06-0AB00E1E2E45}"/>
              </a:ext>
            </a:extLst>
          </p:cNvPr>
          <p:cNvPicPr>
            <a:picLocks noChangeAspect="1"/>
          </p:cNvPicPr>
          <p:nvPr/>
        </p:nvPicPr>
        <p:blipFill>
          <a:blip r:embed="rId2"/>
          <a:stretch>
            <a:fillRect/>
          </a:stretch>
        </p:blipFill>
        <p:spPr>
          <a:xfrm>
            <a:off x="3933251" y="2174168"/>
            <a:ext cx="4325495" cy="2038719"/>
          </a:xfrm>
          <a:prstGeom prst="rect">
            <a:avLst/>
          </a:prstGeom>
        </p:spPr>
      </p:pic>
      <p:pic>
        <p:nvPicPr>
          <p:cNvPr id="5" name="Picture 4">
            <a:extLst>
              <a:ext uri="{FF2B5EF4-FFF2-40B4-BE49-F238E27FC236}">
                <a16:creationId xmlns:a16="http://schemas.microsoft.com/office/drawing/2014/main" id="{15BE1080-E1C0-B743-93C4-5D02D62738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2709" y="2207319"/>
            <a:ext cx="8005322" cy="3692036"/>
          </a:xfrm>
          <a:prstGeom prst="rect">
            <a:avLst/>
          </a:prstGeom>
          <a:noFill/>
        </p:spPr>
        <p:txBody>
          <a:bodyPr wrap="square" rtlCol="0">
            <a:spAutoFit/>
          </a:bodyPr>
          <a:lstStyle/>
          <a:p>
            <a:r>
              <a:rPr lang="en-US" sz="3200" b="1" dirty="0">
                <a:latin typeface="+mj-lt"/>
              </a:rPr>
              <a:t>In the last session we looked at:</a:t>
            </a:r>
          </a:p>
          <a:p>
            <a:endParaRPr lang="en-US" sz="3200" b="1" dirty="0">
              <a:latin typeface="+mj-lt"/>
            </a:endParaRPr>
          </a:p>
          <a:p>
            <a:pPr marL="342900" indent="-342900">
              <a:lnSpc>
                <a:spcPct val="114000"/>
              </a:lnSpc>
              <a:buFont typeface="Arial" charset="0"/>
              <a:buChar char="•"/>
            </a:pPr>
            <a:r>
              <a:rPr lang="en-US" sz="3200" dirty="0">
                <a:latin typeface="+mj-lt"/>
              </a:rPr>
              <a:t>Where the idea of ‘normal’ came from</a:t>
            </a:r>
          </a:p>
          <a:p>
            <a:pPr marL="342900" indent="-342900">
              <a:lnSpc>
                <a:spcPct val="114000"/>
              </a:lnSpc>
              <a:buFont typeface="Arial" charset="0"/>
              <a:buChar char="•"/>
            </a:pPr>
            <a:r>
              <a:rPr lang="en-US" sz="3200" dirty="0">
                <a:latin typeface="+mj-lt"/>
              </a:rPr>
              <a:t>The problem with comparing ourselves to data-driven averages</a:t>
            </a:r>
          </a:p>
          <a:p>
            <a:pPr marL="342900" indent="-342900">
              <a:lnSpc>
                <a:spcPct val="114000"/>
              </a:lnSpc>
              <a:buFont typeface="Arial" charset="0"/>
              <a:buChar char="•"/>
            </a:pPr>
            <a:r>
              <a:rPr lang="en-US" sz="3200" dirty="0">
                <a:latin typeface="+mj-lt"/>
              </a:rPr>
              <a:t>Starting to explore what is unique about you!</a:t>
            </a:r>
          </a:p>
          <a:p>
            <a:endParaRPr lang="en-US" sz="2400" dirty="0">
              <a:latin typeface="+mj-lt"/>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37169" y="1905916"/>
            <a:ext cx="2771286" cy="3993439"/>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475611" y="346892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DCDFF2AE-2B97-1F49-A55E-1F084D3173F2}"/>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‘Be Daring’.</a:t>
            </a:r>
          </a:p>
        </p:txBody>
      </p:sp>
      <p:sp>
        <p:nvSpPr>
          <p:cNvPr id="8" name="TextBox 7">
            <a:extLst>
              <a:ext uri="{FF2B5EF4-FFF2-40B4-BE49-F238E27FC236}">
                <a16:creationId xmlns:a16="http://schemas.microsoft.com/office/drawing/2014/main" id="{A57F04BB-6B59-AE4C-9BEA-06F2BB8B7D45}"/>
              </a:ext>
            </a:extLst>
          </p:cNvPr>
          <p:cNvSpPr txBox="1"/>
          <p:nvPr/>
        </p:nvSpPr>
        <p:spPr>
          <a:xfrm>
            <a:off x="1539594" y="5314278"/>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sp>
        <p:nvSpPr>
          <p:cNvPr id="13" name="TextBox 12">
            <a:extLst>
              <a:ext uri="{FF2B5EF4-FFF2-40B4-BE49-F238E27FC236}">
                <a16:creationId xmlns:a16="http://schemas.microsoft.com/office/drawing/2014/main" id="{49B74054-2AB9-554A-B874-B1D08B630DCA}"/>
              </a:ext>
            </a:extLst>
          </p:cNvPr>
          <p:cNvSpPr txBox="1"/>
          <p:nvPr/>
        </p:nvSpPr>
        <p:spPr>
          <a:xfrm>
            <a:off x="6579783" y="5318321"/>
            <a:ext cx="1690576" cy="584775"/>
          </a:xfrm>
          <a:prstGeom prst="rect">
            <a:avLst/>
          </a:prstGeom>
          <a:noFill/>
        </p:spPr>
        <p:txBody>
          <a:bodyPr wrap="square" rtlCol="0">
            <a:spAutoFit/>
          </a:bodyPr>
          <a:lstStyle/>
          <a:p>
            <a:pPr algn="ctr"/>
            <a:r>
              <a:rPr lang="en-US" sz="1600" dirty="0">
                <a:solidFill>
                  <a:schemeClr val="tx1">
                    <a:lumMod val="75000"/>
                    <a:lumOff val="25000"/>
                  </a:schemeClr>
                </a:solidFill>
              </a:rPr>
              <a:t>Jaz </a:t>
            </a:r>
            <a:r>
              <a:rPr lang="en-US" sz="1600" dirty="0" err="1">
                <a:solidFill>
                  <a:schemeClr val="tx1">
                    <a:lumMod val="75000"/>
                    <a:lumOff val="25000"/>
                  </a:schemeClr>
                </a:solidFill>
              </a:rPr>
              <a:t>Ampaw</a:t>
            </a:r>
            <a:r>
              <a:rPr lang="en-US" sz="1600" dirty="0">
                <a:solidFill>
                  <a:schemeClr val="tx1">
                    <a:lumMod val="75000"/>
                    <a:lumOff val="25000"/>
                  </a:schemeClr>
                </a:solidFill>
              </a:rPr>
              <a:t>-Farr</a:t>
            </a:r>
          </a:p>
          <a:p>
            <a:pPr algn="ctr"/>
            <a:r>
              <a:rPr lang="en-US" sz="1600" dirty="0">
                <a:solidFill>
                  <a:schemeClr val="tx1">
                    <a:lumMod val="75000"/>
                    <a:lumOff val="25000"/>
                  </a:schemeClr>
                </a:solidFill>
              </a:rPr>
              <a:t>Resilience ninja!</a:t>
            </a:r>
          </a:p>
        </p:txBody>
      </p:sp>
      <p:pic>
        <p:nvPicPr>
          <p:cNvPr id="14" name="Picture 13" descr="A person standing on a stage&#10;&#10;Description automatically generated">
            <a:extLst>
              <a:ext uri="{FF2B5EF4-FFF2-40B4-BE49-F238E27FC236}">
                <a16:creationId xmlns:a16="http://schemas.microsoft.com/office/drawing/2014/main" id="{E37ABD10-3E45-D84D-BDB4-E788949BCA4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79783" y="2475163"/>
            <a:ext cx="1626497" cy="2699031"/>
          </a:xfrm>
          <a:prstGeom prst="rect">
            <a:avLst/>
          </a:prstGeom>
        </p:spPr>
      </p:pic>
      <p:pic>
        <p:nvPicPr>
          <p:cNvPr id="11" name="Picture 10" descr="A person wearing a suit and tie&#10;&#10;Description automatically generated">
            <a:extLst>
              <a:ext uri="{FF2B5EF4-FFF2-40B4-BE49-F238E27FC236}">
                <a16:creationId xmlns:a16="http://schemas.microsoft.com/office/drawing/2014/main" id="{AD722627-32EA-E642-817A-4061658277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6946" y="2475163"/>
            <a:ext cx="1799354" cy="2699031"/>
          </a:xfrm>
          <a:prstGeom prst="rect">
            <a:avLst/>
          </a:prstGeom>
        </p:spPr>
      </p:pic>
    </p:spTree>
    <p:extLst>
      <p:ext uri="{BB962C8B-B14F-4D97-AF65-F5344CB8AC3E}">
        <p14:creationId xmlns:p14="http://schemas.microsoft.com/office/powerpoint/2010/main" val="59073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574561"/>
            <a:ext cx="7261414" cy="584775"/>
          </a:xfrm>
          <a:prstGeom prst="rect">
            <a:avLst/>
          </a:prstGeom>
          <a:noFill/>
          <a:ln>
            <a:noFill/>
          </a:ln>
        </p:spPr>
        <p:txBody>
          <a:bodyPr wrap="square" rtlCol="0">
            <a:spAutoFit/>
          </a:bodyPr>
          <a:lstStyle/>
          <a:p>
            <a:r>
              <a:rPr lang="en-US" sz="3200" b="1" dirty="0">
                <a:latin typeface="+mj-lt"/>
              </a:rPr>
              <a:t>Today we are looking at ‘Be </a:t>
            </a:r>
            <a:r>
              <a:rPr lang="en-US" sz="3200" b="1">
                <a:latin typeface="+mj-lt"/>
              </a:rPr>
              <a:t>Daring’.</a:t>
            </a:r>
            <a:endParaRPr lang="en-US" sz="3200" b="1" dirty="0">
              <a:latin typeface="+mj-lt"/>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36062" y="4021003"/>
            <a:ext cx="1724092" cy="2484427"/>
          </a:xfrm>
          <a:prstGeom prst="rect">
            <a:avLst/>
          </a:prstGeom>
          <a:ln>
            <a:solidFill>
              <a:schemeClr val="tx1"/>
            </a:solidFill>
          </a:ln>
        </p:spPr>
      </p:pic>
      <p:sp>
        <p:nvSpPr>
          <p:cNvPr id="6" name="TextBox 5"/>
          <p:cNvSpPr txBox="1"/>
          <p:nvPr/>
        </p:nvSpPr>
        <p:spPr>
          <a:xfrm>
            <a:off x="2959373" y="6164061"/>
            <a:ext cx="6646596" cy="461665"/>
          </a:xfrm>
          <a:prstGeom prst="rect">
            <a:avLst/>
          </a:prstGeom>
          <a:noFill/>
        </p:spPr>
        <p:txBody>
          <a:bodyPr wrap="square" rtlCol="0">
            <a:spAutoFit/>
          </a:bodyPr>
          <a:lstStyle/>
          <a:p>
            <a:r>
              <a:rPr lang="en-US" sz="2400" b="1" dirty="0">
                <a:solidFill>
                  <a:srgbClr val="FF8039"/>
                </a:solidFill>
                <a:latin typeface="+mj-lt"/>
              </a:rPr>
              <a:t>If you are reading along with us, read pages 42</a:t>
            </a:r>
            <a:r>
              <a:rPr lang="en-US" sz="2400" b="1" dirty="0">
                <a:solidFill>
                  <a:srgbClr val="FF8039"/>
                </a:solidFill>
              </a:rPr>
              <a:t>–</a:t>
            </a:r>
            <a:r>
              <a:rPr lang="en-US" sz="2400" b="1" dirty="0">
                <a:solidFill>
                  <a:srgbClr val="FF8039"/>
                </a:solidFill>
                <a:latin typeface="+mj-lt"/>
              </a:rPr>
              <a:t>58.  </a:t>
            </a:r>
          </a:p>
        </p:txBody>
      </p:sp>
      <p:sp>
        <p:nvSpPr>
          <p:cNvPr id="7" name="TextBox 6"/>
          <p:cNvSpPr txBox="1"/>
          <p:nvPr/>
        </p:nvSpPr>
        <p:spPr>
          <a:xfrm>
            <a:off x="839094" y="2397672"/>
            <a:ext cx="6033410" cy="1384995"/>
          </a:xfrm>
          <a:prstGeom prst="rect">
            <a:avLst/>
          </a:prstGeom>
          <a:noFill/>
        </p:spPr>
        <p:txBody>
          <a:bodyPr wrap="square" rtlCol="0">
            <a:spAutoFit/>
          </a:bodyPr>
          <a:lstStyle/>
          <a:p>
            <a:r>
              <a:rPr lang="en-US" sz="2800" dirty="0">
                <a:latin typeface="+mj-lt"/>
              </a:rPr>
              <a:t>Watch this video of Matthew explaining why we need to dare to be the real version of us.</a:t>
            </a:r>
          </a:p>
        </p:txBody>
      </p:sp>
      <p:pic>
        <p:nvPicPr>
          <p:cNvPr id="8" name="Picture 7" descr="A person posing for the camera&#10;&#10;Description automatically generated">
            <a:hlinkClick r:id="rId3"/>
            <a:extLst>
              <a:ext uri="{FF2B5EF4-FFF2-40B4-BE49-F238E27FC236}">
                <a16:creationId xmlns:a16="http://schemas.microsoft.com/office/drawing/2014/main" id="{27AB970E-29AD-1C4D-A99E-51C5E62B6E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9737" y="2701572"/>
            <a:ext cx="4815006" cy="2688965"/>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60EEC3D2-5C8E-EA43-B3A1-8CF532540A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0371" y="2863749"/>
            <a:ext cx="1829780" cy="2089749"/>
          </a:xfrm>
          <a:prstGeom prst="rect">
            <a:avLst/>
          </a:prstGeom>
        </p:spPr>
      </p:pic>
      <p:sp>
        <p:nvSpPr>
          <p:cNvPr id="10" name="TextBox 9">
            <a:extLst>
              <a:ext uri="{FF2B5EF4-FFF2-40B4-BE49-F238E27FC236}">
                <a16:creationId xmlns:a16="http://schemas.microsoft.com/office/drawing/2014/main" id="{88D74192-9468-4141-846E-10F979F7C811}"/>
              </a:ext>
            </a:extLst>
          </p:cNvPr>
          <p:cNvSpPr txBox="1"/>
          <p:nvPr/>
        </p:nvSpPr>
        <p:spPr>
          <a:xfrm>
            <a:off x="7523604" y="5390537"/>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Daring</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37" y="1602889"/>
            <a:ext cx="10763841" cy="1077218"/>
          </a:xfrm>
          <a:prstGeom prst="rect">
            <a:avLst/>
          </a:prstGeom>
          <a:noFill/>
        </p:spPr>
        <p:txBody>
          <a:bodyPr wrap="square" rtlCol="0">
            <a:spAutoFit/>
          </a:bodyPr>
          <a:lstStyle/>
          <a:p>
            <a:r>
              <a:rPr lang="en-US" sz="3200" b="1" dirty="0">
                <a:latin typeface="+mj-lt"/>
              </a:rPr>
              <a:t>In recent years, we have started to embrace the idea of individuality and being different.</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3131" y="2758614"/>
            <a:ext cx="1896650" cy="1896650"/>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9655" y="2855740"/>
            <a:ext cx="1702398" cy="1702398"/>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23037" y="2641853"/>
            <a:ext cx="1896650" cy="1896650"/>
          </a:xfrm>
          <a:prstGeom prst="rect">
            <a:avLst/>
          </a:prstGeom>
        </p:spPr>
      </p:pic>
      <p:sp>
        <p:nvSpPr>
          <p:cNvPr id="8" name="TextBox 7"/>
          <p:cNvSpPr txBox="1"/>
          <p:nvPr/>
        </p:nvSpPr>
        <p:spPr>
          <a:xfrm>
            <a:off x="560605" y="4612507"/>
            <a:ext cx="3569987" cy="2173415"/>
          </a:xfrm>
          <a:prstGeom prst="rect">
            <a:avLst/>
          </a:prstGeom>
          <a:noFill/>
          <a:ln>
            <a:noFill/>
          </a:ln>
        </p:spPr>
        <p:txBody>
          <a:bodyPr wrap="square" rtlCol="0">
            <a:spAutoFit/>
          </a:bodyPr>
          <a:lstStyle/>
          <a:p>
            <a:pPr algn="ctr">
              <a:lnSpc>
                <a:spcPct val="114000"/>
              </a:lnSpc>
            </a:pPr>
            <a:r>
              <a:rPr lang="en-US" sz="2400" dirty="0">
                <a:latin typeface="+mj-lt"/>
              </a:rPr>
              <a:t>We have personal playlists and streaming services that make suggestions based on your preferences.</a:t>
            </a:r>
          </a:p>
          <a:p>
            <a:pPr algn="ctr">
              <a:lnSpc>
                <a:spcPct val="114000"/>
              </a:lnSpc>
            </a:pPr>
            <a:endParaRPr lang="en-US" sz="2400" dirty="0"/>
          </a:p>
        </p:txBody>
      </p:sp>
      <p:sp>
        <p:nvSpPr>
          <p:cNvPr id="9" name="TextBox 8"/>
          <p:cNvSpPr txBox="1"/>
          <p:nvPr/>
        </p:nvSpPr>
        <p:spPr>
          <a:xfrm>
            <a:off x="4600363" y="4558138"/>
            <a:ext cx="3362187" cy="2594428"/>
          </a:xfrm>
          <a:prstGeom prst="rect">
            <a:avLst/>
          </a:prstGeom>
          <a:noFill/>
          <a:ln>
            <a:noFill/>
          </a:ln>
        </p:spPr>
        <p:txBody>
          <a:bodyPr wrap="square" rtlCol="0">
            <a:spAutoFit/>
          </a:bodyPr>
          <a:lstStyle/>
          <a:p>
            <a:pPr algn="ctr">
              <a:lnSpc>
                <a:spcPct val="114000"/>
              </a:lnSpc>
            </a:pPr>
            <a:r>
              <a:rPr lang="en-US" sz="2400" dirty="0">
                <a:latin typeface="+mj-lt"/>
              </a:rPr>
              <a:t>Even medicine has to be right for you – everyone has different hormones, fat levels, blood cells and so on.</a:t>
            </a:r>
          </a:p>
          <a:p>
            <a:pPr algn="ctr">
              <a:lnSpc>
                <a:spcPct val="114000"/>
              </a:lnSpc>
            </a:pPr>
            <a:endParaRPr lang="en-US" sz="2400" dirty="0"/>
          </a:p>
        </p:txBody>
      </p:sp>
      <p:sp>
        <p:nvSpPr>
          <p:cNvPr id="10" name="TextBox 9"/>
          <p:cNvSpPr txBox="1"/>
          <p:nvPr/>
        </p:nvSpPr>
        <p:spPr>
          <a:xfrm>
            <a:off x="8415624" y="4500249"/>
            <a:ext cx="3511477" cy="2173415"/>
          </a:xfrm>
          <a:prstGeom prst="rect">
            <a:avLst/>
          </a:prstGeom>
          <a:noFill/>
          <a:ln>
            <a:noFill/>
          </a:ln>
        </p:spPr>
        <p:txBody>
          <a:bodyPr wrap="square" rtlCol="0">
            <a:spAutoFit/>
          </a:bodyPr>
          <a:lstStyle/>
          <a:p>
            <a:pPr algn="ctr">
              <a:lnSpc>
                <a:spcPct val="114000"/>
              </a:lnSpc>
            </a:pPr>
            <a:r>
              <a:rPr lang="en-US" sz="2400" dirty="0">
                <a:latin typeface="+mj-lt"/>
              </a:rPr>
              <a:t>Social media companies track your data and give you more of what you like (although this can have big problems attached too!)</a:t>
            </a:r>
          </a:p>
        </p:txBody>
      </p:sp>
    </p:spTree>
    <p:extLst>
      <p:ext uri="{BB962C8B-B14F-4D97-AF65-F5344CB8AC3E}">
        <p14:creationId xmlns:p14="http://schemas.microsoft.com/office/powerpoint/2010/main" val="690985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3590" y="1452169"/>
            <a:ext cx="11478410" cy="584775"/>
          </a:xfrm>
          <a:prstGeom prst="rect">
            <a:avLst/>
          </a:prstGeom>
          <a:noFill/>
        </p:spPr>
        <p:txBody>
          <a:bodyPr wrap="square" rtlCol="0">
            <a:spAutoFit/>
          </a:bodyPr>
          <a:lstStyle/>
          <a:p>
            <a:r>
              <a:rPr lang="en-US" sz="3200" b="1" dirty="0">
                <a:latin typeface="+mj-lt"/>
              </a:rPr>
              <a:t>Although in other ways, we still assume everyone is the same!</a:t>
            </a:r>
          </a:p>
        </p:txBody>
      </p:sp>
      <p:sp>
        <p:nvSpPr>
          <p:cNvPr id="8" name="TextBox 7"/>
          <p:cNvSpPr txBox="1"/>
          <p:nvPr/>
        </p:nvSpPr>
        <p:spPr>
          <a:xfrm>
            <a:off x="415422" y="4400951"/>
            <a:ext cx="5587980" cy="1569660"/>
          </a:xfrm>
          <a:prstGeom prst="rect">
            <a:avLst/>
          </a:prstGeom>
          <a:noFill/>
          <a:ln>
            <a:noFill/>
          </a:ln>
        </p:spPr>
        <p:txBody>
          <a:bodyPr wrap="square" rtlCol="0">
            <a:spAutoFit/>
          </a:bodyPr>
          <a:lstStyle/>
          <a:p>
            <a:pPr algn="ctr"/>
            <a:r>
              <a:rPr lang="en-US" sz="2400" dirty="0">
                <a:latin typeface="+mj-lt"/>
              </a:rPr>
              <a:t>Clothes don’t always fit us all perfectly even if we are all the same size in terms of the label – we may have longer or shorter arms, longer or shorter legs!</a:t>
            </a:r>
          </a:p>
        </p:txBody>
      </p:sp>
      <p:sp>
        <p:nvSpPr>
          <p:cNvPr id="9" name="TextBox 8"/>
          <p:cNvSpPr txBox="1"/>
          <p:nvPr/>
        </p:nvSpPr>
        <p:spPr>
          <a:xfrm>
            <a:off x="6127095" y="4400951"/>
            <a:ext cx="5587981" cy="1569660"/>
          </a:xfrm>
          <a:prstGeom prst="rect">
            <a:avLst/>
          </a:prstGeom>
          <a:noFill/>
          <a:ln>
            <a:noFill/>
          </a:ln>
        </p:spPr>
        <p:txBody>
          <a:bodyPr wrap="square" rtlCol="0">
            <a:spAutoFit/>
          </a:bodyPr>
          <a:lstStyle/>
          <a:p>
            <a:pPr algn="ctr"/>
            <a:r>
              <a:rPr lang="en-US" sz="2400" dirty="0">
                <a:latin typeface="+mj-lt"/>
              </a:rPr>
              <a:t>In primary school, do you remember the little chairs? For some they were too small and for others they were just right!</a:t>
            </a:r>
          </a:p>
          <a:p>
            <a:pPr algn="ctr"/>
            <a:endParaRPr lang="en-US" sz="24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2853" y="1620700"/>
            <a:ext cx="3236467" cy="3236467"/>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5140" y="1724570"/>
            <a:ext cx="3188810" cy="3188810"/>
          </a:xfrm>
          <a:prstGeom prst="rect">
            <a:avLst/>
          </a:prstGeom>
        </p:spPr>
      </p:pic>
      <p:sp>
        <p:nvSpPr>
          <p:cNvPr id="10" name="TextBox 9">
            <a:extLst>
              <a:ext uri="{FF2B5EF4-FFF2-40B4-BE49-F238E27FC236}">
                <a16:creationId xmlns:a16="http://schemas.microsoft.com/office/drawing/2014/main" id="{F7CED986-A1EE-B845-BE32-B44DE5595305}"/>
              </a:ext>
            </a:extLst>
          </p:cNvPr>
          <p:cNvSpPr txBox="1"/>
          <p:nvPr/>
        </p:nvSpPr>
        <p:spPr>
          <a:xfrm>
            <a:off x="476752" y="6047363"/>
            <a:ext cx="11238495" cy="646331"/>
          </a:xfrm>
          <a:prstGeom prst="rect">
            <a:avLst/>
          </a:prstGeom>
          <a:solidFill>
            <a:schemeClr val="bg2"/>
          </a:solidFill>
          <a:ln>
            <a:solidFill>
              <a:schemeClr val="tx1"/>
            </a:solidFill>
          </a:ln>
        </p:spPr>
        <p:txBody>
          <a:bodyPr wrap="square" rtlCol="0">
            <a:spAutoFit/>
          </a:bodyPr>
          <a:lstStyle/>
          <a:p>
            <a:pPr algn="ctr"/>
            <a:r>
              <a:rPr lang="en-US" sz="3600" dirty="0">
                <a:latin typeface="+mj-lt"/>
              </a:rPr>
              <a:t>Can you think of any ‘normal nonsense’?</a:t>
            </a:r>
          </a:p>
        </p:txBody>
      </p:sp>
    </p:spTree>
    <p:extLst>
      <p:ext uri="{BB962C8B-B14F-4D97-AF65-F5344CB8AC3E}">
        <p14:creationId xmlns:p14="http://schemas.microsoft.com/office/powerpoint/2010/main" val="296774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7169" y="1458627"/>
            <a:ext cx="11758108" cy="584775"/>
          </a:xfrm>
          <a:prstGeom prst="rect">
            <a:avLst/>
          </a:prstGeom>
          <a:noFill/>
        </p:spPr>
        <p:txBody>
          <a:bodyPr wrap="square" rtlCol="0">
            <a:spAutoFit/>
          </a:bodyPr>
          <a:lstStyle/>
          <a:p>
            <a:r>
              <a:rPr lang="en-US" sz="3200" b="1" dirty="0">
                <a:latin typeface="+mj-lt"/>
              </a:rPr>
              <a:t>Kid Doubt can spring into action when we feel like we are different.</a:t>
            </a:r>
          </a:p>
        </p:txBody>
      </p:sp>
      <p:sp>
        <p:nvSpPr>
          <p:cNvPr id="5" name="TextBox 4"/>
          <p:cNvSpPr txBox="1"/>
          <p:nvPr/>
        </p:nvSpPr>
        <p:spPr>
          <a:xfrm>
            <a:off x="4380643" y="2329600"/>
            <a:ext cx="7239896" cy="3046988"/>
          </a:xfrm>
          <a:prstGeom prst="rect">
            <a:avLst/>
          </a:prstGeom>
          <a:noFill/>
        </p:spPr>
        <p:txBody>
          <a:bodyPr wrap="square" rtlCol="0">
            <a:spAutoFit/>
          </a:bodyPr>
          <a:lstStyle/>
          <a:p>
            <a:r>
              <a:rPr lang="en-US" sz="2400" dirty="0">
                <a:latin typeface="+mj-lt"/>
              </a:rPr>
              <a:t>Sometimes we feel like we are different and we are upset by other people’s reactions to that. We can feel like:</a:t>
            </a:r>
          </a:p>
          <a:p>
            <a:endParaRPr lang="en-US" sz="2400" dirty="0">
              <a:latin typeface="+mj-lt"/>
            </a:endParaRPr>
          </a:p>
          <a:p>
            <a:pPr marL="342900" indent="-342900">
              <a:buFont typeface="Arial" charset="0"/>
              <a:buChar char="•"/>
            </a:pPr>
            <a:r>
              <a:rPr lang="en-US" sz="2400" dirty="0">
                <a:latin typeface="+mj-lt"/>
              </a:rPr>
              <a:t>We don’t belong</a:t>
            </a:r>
          </a:p>
          <a:p>
            <a:pPr marL="342900" indent="-342900">
              <a:buFont typeface="Arial" charset="0"/>
              <a:buChar char="•"/>
            </a:pPr>
            <a:r>
              <a:rPr lang="en-US" sz="2400" dirty="0">
                <a:latin typeface="+mj-lt"/>
              </a:rPr>
              <a:t>We don’t fit in</a:t>
            </a:r>
          </a:p>
          <a:p>
            <a:pPr marL="342900" indent="-342900">
              <a:buFont typeface="Arial" charset="0"/>
              <a:buChar char="•"/>
            </a:pPr>
            <a:r>
              <a:rPr lang="en-US" sz="2400" dirty="0">
                <a:latin typeface="+mj-lt"/>
              </a:rPr>
              <a:t>We feel shut out</a:t>
            </a:r>
          </a:p>
          <a:p>
            <a:pPr marL="342900" indent="-342900">
              <a:buFont typeface="Arial" charset="0"/>
              <a:buChar char="•"/>
            </a:pPr>
            <a:r>
              <a:rPr lang="en-US" sz="2400" dirty="0">
                <a:latin typeface="+mj-lt"/>
              </a:rPr>
              <a:t>We are being </a:t>
            </a:r>
            <a:r>
              <a:rPr lang="en-US" sz="2400" dirty="0" err="1">
                <a:latin typeface="+mj-lt"/>
              </a:rPr>
              <a:t>marginalised</a:t>
            </a:r>
            <a:endParaRPr lang="en-US" sz="2400" dirty="0">
              <a:latin typeface="+mj-lt"/>
            </a:endParaRPr>
          </a:p>
          <a:p>
            <a:pPr marL="342900" indent="-342900">
              <a:buFont typeface="Arial" charset="0"/>
              <a:buChar char="•"/>
            </a:pPr>
            <a:r>
              <a:rPr lang="en-US" sz="2400" dirty="0">
                <a:latin typeface="+mj-lt"/>
              </a:rPr>
              <a:t>We are ‘too different’</a:t>
            </a:r>
          </a:p>
        </p:txBody>
      </p:sp>
      <p:sp>
        <p:nvSpPr>
          <p:cNvPr id="6" name="TextBox 5"/>
          <p:cNvSpPr txBox="1"/>
          <p:nvPr/>
        </p:nvSpPr>
        <p:spPr>
          <a:xfrm>
            <a:off x="4281543" y="5927464"/>
            <a:ext cx="7616415" cy="830997"/>
          </a:xfrm>
          <a:prstGeom prst="rect">
            <a:avLst/>
          </a:prstGeom>
          <a:noFill/>
          <a:ln>
            <a:noFill/>
          </a:ln>
        </p:spPr>
        <p:txBody>
          <a:bodyPr wrap="square" rtlCol="0">
            <a:spAutoFit/>
          </a:bodyPr>
          <a:lstStyle/>
          <a:p>
            <a:pPr algn="r"/>
            <a:r>
              <a:rPr lang="en-US" sz="2400" b="1" dirty="0">
                <a:solidFill>
                  <a:srgbClr val="FF8039"/>
                </a:solidFill>
                <a:latin typeface="+mj-lt"/>
              </a:rPr>
              <a:t>When did you last feel that you were different and Kid Doubt had something to say? Write your answer in your workbook.</a:t>
            </a:r>
          </a:p>
        </p:txBody>
      </p:sp>
      <p:pic>
        <p:nvPicPr>
          <p:cNvPr id="7" name="Picture 6" descr="A picture containing hat&#10;&#10;Description automatically generated">
            <a:extLst>
              <a:ext uri="{FF2B5EF4-FFF2-40B4-BE49-F238E27FC236}">
                <a16:creationId xmlns:a16="http://schemas.microsoft.com/office/drawing/2014/main" id="{13B754E5-F342-CC45-9BA8-3E196C787C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7169" y="2329600"/>
            <a:ext cx="3344206" cy="3930909"/>
          </a:xfrm>
          <a:prstGeom prst="rect">
            <a:avLst/>
          </a:prstGeom>
        </p:spPr>
      </p:pic>
    </p:spTree>
    <p:extLst>
      <p:ext uri="{BB962C8B-B14F-4D97-AF65-F5344CB8AC3E}">
        <p14:creationId xmlns:p14="http://schemas.microsoft.com/office/powerpoint/2010/main" val="1403198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logo&#10;&#10;Description automatically generated">
            <a:extLst>
              <a:ext uri="{FF2B5EF4-FFF2-40B4-BE49-F238E27FC236}">
                <a16:creationId xmlns:a16="http://schemas.microsoft.com/office/drawing/2014/main" id="{0D5218A2-8049-1640-8AC5-291ED969979A}"/>
              </a:ext>
            </a:extLst>
          </p:cNvPr>
          <p:cNvPicPr>
            <a:picLocks noChangeAspect="1"/>
          </p:cNvPicPr>
          <p:nvPr/>
        </p:nvPicPr>
        <p:blipFill>
          <a:blip r:embed="rId3"/>
          <a:stretch>
            <a:fillRect/>
          </a:stretch>
        </p:blipFill>
        <p:spPr>
          <a:xfrm>
            <a:off x="2660649" y="717885"/>
            <a:ext cx="10474235" cy="7485590"/>
          </a:xfrm>
          <a:prstGeom prst="rect">
            <a:avLst/>
          </a:prstGeom>
        </p:spPr>
      </p:pic>
      <p:sp>
        <p:nvSpPr>
          <p:cNvPr id="2" name="TextBox 1"/>
          <p:cNvSpPr txBox="1"/>
          <p:nvPr/>
        </p:nvSpPr>
        <p:spPr>
          <a:xfrm>
            <a:off x="484094" y="1301675"/>
            <a:ext cx="9405770" cy="1077218"/>
          </a:xfrm>
          <a:prstGeom prst="rect">
            <a:avLst/>
          </a:prstGeom>
          <a:noFill/>
        </p:spPr>
        <p:txBody>
          <a:bodyPr wrap="square" rtlCol="0">
            <a:spAutoFit/>
          </a:bodyPr>
          <a:lstStyle/>
          <a:p>
            <a:r>
              <a:rPr lang="en-US" sz="3200" b="1" dirty="0">
                <a:latin typeface="+mj-lt"/>
              </a:rPr>
              <a:t>This is what Matthew Syed says about his experience of feeling different:</a:t>
            </a:r>
          </a:p>
        </p:txBody>
      </p:sp>
      <p:sp>
        <p:nvSpPr>
          <p:cNvPr id="4" name="TextBox 3"/>
          <p:cNvSpPr txBox="1"/>
          <p:nvPr/>
        </p:nvSpPr>
        <p:spPr>
          <a:xfrm>
            <a:off x="4760056" y="2569810"/>
            <a:ext cx="6327671" cy="3139321"/>
          </a:xfrm>
          <a:prstGeom prst="rect">
            <a:avLst/>
          </a:prstGeom>
          <a:noFill/>
        </p:spPr>
        <p:txBody>
          <a:bodyPr wrap="square" rtlCol="0">
            <a:spAutoFit/>
          </a:bodyPr>
          <a:lstStyle/>
          <a:p>
            <a:r>
              <a:rPr lang="en-US" sz="2200" dirty="0">
                <a:latin typeface="+mj-lt"/>
              </a:rPr>
              <a:t>“It doesn’t matter what makes you feel different. It might be your skin </a:t>
            </a:r>
            <a:r>
              <a:rPr lang="en-US" sz="2200" dirty="0" err="1">
                <a:latin typeface="+mj-lt"/>
              </a:rPr>
              <a:t>colour</a:t>
            </a:r>
            <a:r>
              <a:rPr lang="en-US" sz="2200" dirty="0">
                <a:latin typeface="+mj-lt"/>
              </a:rPr>
              <a:t>, like me. Or your hair </a:t>
            </a:r>
            <a:r>
              <a:rPr lang="en-US" sz="2200" dirty="0" err="1">
                <a:latin typeface="+mj-lt"/>
              </a:rPr>
              <a:t>colour</a:t>
            </a:r>
            <a:r>
              <a:rPr lang="en-US" sz="2200" dirty="0">
                <a:latin typeface="+mj-lt"/>
              </a:rPr>
              <a:t>. Or that you like boys better than girls or girls better than boys. Or that you like chess not dance. Or that you prefer </a:t>
            </a:r>
            <a:r>
              <a:rPr lang="en-US" sz="2200" dirty="0" err="1">
                <a:latin typeface="+mj-lt"/>
              </a:rPr>
              <a:t>maths</a:t>
            </a:r>
            <a:r>
              <a:rPr lang="en-US" sz="2200" dirty="0">
                <a:latin typeface="+mj-lt"/>
              </a:rPr>
              <a:t> to nail varnish. Or that you have ADHD. Or that your mum needs you to look after her. Or that you don’t see your dad. I could go on for ever with this list. Seriously, I could.”</a:t>
            </a:r>
          </a:p>
          <a:p>
            <a:pPr algn="r"/>
            <a:r>
              <a:rPr lang="en-US" sz="2200" b="1" dirty="0">
                <a:solidFill>
                  <a:srgbClr val="FF8039"/>
                </a:solidFill>
                <a:latin typeface="+mj-lt"/>
              </a:rPr>
              <a:t>Matthew Syed page 52</a:t>
            </a:r>
          </a:p>
        </p:txBody>
      </p:sp>
      <p:pic>
        <p:nvPicPr>
          <p:cNvPr id="6" name="Picture 5" descr="A person in a white shirt&#10;&#10;Description automatically generated">
            <a:extLst>
              <a:ext uri="{FF2B5EF4-FFF2-40B4-BE49-F238E27FC236}">
                <a16:creationId xmlns:a16="http://schemas.microsoft.com/office/drawing/2014/main" id="{3FF4AC30-196F-2749-AAF3-A0DE115E7F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9084" y="2661344"/>
            <a:ext cx="2422808" cy="3635528"/>
          </a:xfrm>
          <a:prstGeom prst="rect">
            <a:avLst/>
          </a:prstGeom>
        </p:spPr>
      </p:pic>
    </p:spTree>
    <p:extLst>
      <p:ext uri="{BB962C8B-B14F-4D97-AF65-F5344CB8AC3E}">
        <p14:creationId xmlns:p14="http://schemas.microsoft.com/office/powerpoint/2010/main" val="1218550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1335" y="1679921"/>
            <a:ext cx="6399903" cy="2520434"/>
          </a:xfrm>
          <a:prstGeom prst="rect">
            <a:avLst/>
          </a:prstGeom>
          <a:noFill/>
        </p:spPr>
        <p:txBody>
          <a:bodyPr wrap="square" rtlCol="0">
            <a:spAutoFit/>
          </a:bodyPr>
          <a:lstStyle/>
          <a:p>
            <a:pPr>
              <a:lnSpc>
                <a:spcPct val="114000"/>
              </a:lnSpc>
            </a:pPr>
            <a:r>
              <a:rPr lang="en-US" sz="2800" dirty="0">
                <a:latin typeface="+mj-lt"/>
              </a:rPr>
              <a:t>BUT it is important to be DIFFERENT. What if we could show you that the BEST IDEAS come from people who are different? What if we could show you that being different might make you MORE SUCCESSFUL?</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60459" y="620022"/>
            <a:ext cx="5831541" cy="5831541"/>
          </a:xfrm>
          <a:prstGeom prst="rect">
            <a:avLst/>
          </a:prstGeom>
        </p:spPr>
      </p:pic>
      <p:sp>
        <p:nvSpPr>
          <p:cNvPr id="6" name="TextBox 5">
            <a:extLst>
              <a:ext uri="{FF2B5EF4-FFF2-40B4-BE49-F238E27FC236}">
                <a16:creationId xmlns:a16="http://schemas.microsoft.com/office/drawing/2014/main" id="{48C7F516-C4B5-BA4D-9958-60D879274E1A}"/>
              </a:ext>
            </a:extLst>
          </p:cNvPr>
          <p:cNvSpPr txBox="1"/>
          <p:nvPr/>
        </p:nvSpPr>
        <p:spPr>
          <a:xfrm>
            <a:off x="1807695" y="4848905"/>
            <a:ext cx="4227181" cy="954107"/>
          </a:xfrm>
          <a:prstGeom prst="rect">
            <a:avLst/>
          </a:prstGeom>
          <a:solidFill>
            <a:schemeClr val="bg2"/>
          </a:solidFill>
          <a:ln>
            <a:solidFill>
              <a:schemeClr val="tx1"/>
            </a:solidFill>
          </a:ln>
        </p:spPr>
        <p:txBody>
          <a:bodyPr wrap="square" rtlCol="0">
            <a:spAutoFit/>
          </a:bodyPr>
          <a:lstStyle/>
          <a:p>
            <a:r>
              <a:rPr lang="en-US" sz="2800" dirty="0">
                <a:latin typeface="+mj-lt"/>
              </a:rPr>
              <a:t>Would you dare to embrace your differences then?</a:t>
            </a:r>
          </a:p>
        </p:txBody>
      </p:sp>
    </p:spTree>
    <p:extLst>
      <p:ext uri="{BB962C8B-B14F-4D97-AF65-F5344CB8AC3E}">
        <p14:creationId xmlns:p14="http://schemas.microsoft.com/office/powerpoint/2010/main" val="54476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9225" y="1397641"/>
            <a:ext cx="9019799" cy="1077218"/>
          </a:xfrm>
          <a:prstGeom prst="rect">
            <a:avLst/>
          </a:prstGeom>
          <a:noFill/>
        </p:spPr>
        <p:txBody>
          <a:bodyPr wrap="square" rtlCol="0">
            <a:spAutoFit/>
          </a:bodyPr>
          <a:lstStyle/>
          <a:p>
            <a:r>
              <a:rPr lang="en-US" sz="3200" dirty="0">
                <a:latin typeface="+mj-lt"/>
              </a:rPr>
              <a:t>Here are 3 people who embraced what other people called ‘different’ – and look what they achieved:</a:t>
            </a:r>
          </a:p>
        </p:txBody>
      </p:sp>
      <p:sp>
        <p:nvSpPr>
          <p:cNvPr id="4" name="TextBox 3"/>
          <p:cNvSpPr txBox="1"/>
          <p:nvPr/>
        </p:nvSpPr>
        <p:spPr>
          <a:xfrm>
            <a:off x="796148" y="3162553"/>
            <a:ext cx="5744584" cy="1744517"/>
          </a:xfrm>
          <a:prstGeom prst="rect">
            <a:avLst/>
          </a:prstGeom>
          <a:noFill/>
        </p:spPr>
        <p:txBody>
          <a:bodyPr wrap="square" rtlCol="0">
            <a:spAutoFit/>
          </a:bodyPr>
          <a:lstStyle/>
          <a:p>
            <a:pPr marL="342900" indent="-342900">
              <a:lnSpc>
                <a:spcPct val="114000"/>
              </a:lnSpc>
              <a:buFont typeface="+mj-lt"/>
              <a:buAutoNum type="arabicPeriod"/>
            </a:pPr>
            <a:r>
              <a:rPr lang="en-US" sz="3200" dirty="0">
                <a:latin typeface="+mj-lt"/>
              </a:rPr>
              <a:t>Google – Sergey </a:t>
            </a:r>
            <a:r>
              <a:rPr lang="en-US" sz="3200" dirty="0" err="1">
                <a:latin typeface="+mj-lt"/>
              </a:rPr>
              <a:t>Brin</a:t>
            </a:r>
            <a:endParaRPr lang="en-US" sz="3200" dirty="0">
              <a:latin typeface="+mj-lt"/>
            </a:endParaRPr>
          </a:p>
          <a:p>
            <a:pPr marL="342900" indent="-342900">
              <a:lnSpc>
                <a:spcPct val="114000"/>
              </a:lnSpc>
              <a:buFont typeface="+mj-lt"/>
              <a:buAutoNum type="arabicPeriod"/>
            </a:pPr>
            <a:r>
              <a:rPr lang="en-US" sz="3200" dirty="0">
                <a:latin typeface="+mj-lt"/>
              </a:rPr>
              <a:t>Pepsi – Indra </a:t>
            </a:r>
            <a:r>
              <a:rPr lang="en-US" sz="3200" dirty="0" err="1">
                <a:latin typeface="+mj-lt"/>
              </a:rPr>
              <a:t>Nooyi</a:t>
            </a:r>
            <a:endParaRPr lang="en-US" sz="3200" dirty="0">
              <a:latin typeface="+mj-lt"/>
            </a:endParaRPr>
          </a:p>
          <a:p>
            <a:pPr marL="342900" indent="-342900">
              <a:lnSpc>
                <a:spcPct val="114000"/>
              </a:lnSpc>
              <a:buFont typeface="+mj-lt"/>
              <a:buAutoNum type="arabicPeriod"/>
            </a:pPr>
            <a:r>
              <a:rPr lang="en-US" sz="3200" dirty="0">
                <a:latin typeface="+mj-lt"/>
              </a:rPr>
              <a:t>Yahoo! – Jerry Yang</a:t>
            </a:r>
          </a:p>
        </p:txBody>
      </p:sp>
      <p:sp>
        <p:nvSpPr>
          <p:cNvPr id="5" name="TextBox 4"/>
          <p:cNvSpPr txBox="1"/>
          <p:nvPr/>
        </p:nvSpPr>
        <p:spPr>
          <a:xfrm>
            <a:off x="243839" y="5594764"/>
            <a:ext cx="11704322" cy="954107"/>
          </a:xfrm>
          <a:prstGeom prst="rect">
            <a:avLst/>
          </a:prstGeom>
          <a:noFill/>
          <a:ln>
            <a:noFill/>
          </a:ln>
        </p:spPr>
        <p:txBody>
          <a:bodyPr wrap="square" rtlCol="0">
            <a:spAutoFit/>
          </a:bodyPr>
          <a:lstStyle/>
          <a:p>
            <a:pPr algn="r"/>
            <a:r>
              <a:rPr lang="en-US" sz="2800" b="1" dirty="0">
                <a:solidFill>
                  <a:srgbClr val="FF8039"/>
                </a:solidFill>
                <a:latin typeface="+mj-lt"/>
              </a:rPr>
              <a:t>Watch this video and see what they achieved. </a:t>
            </a:r>
          </a:p>
          <a:p>
            <a:pPr algn="r"/>
            <a:r>
              <a:rPr lang="en-US" sz="2800" b="1" dirty="0">
                <a:solidFill>
                  <a:srgbClr val="FF8039"/>
                </a:solidFill>
                <a:latin typeface="+mj-lt"/>
              </a:rPr>
              <a:t>How did their difference give them the edge?</a:t>
            </a:r>
          </a:p>
        </p:txBody>
      </p:sp>
      <p:pic>
        <p:nvPicPr>
          <p:cNvPr id="7" name="Picture 6" descr="A picture containing person, person, outdoor, sign&#10;&#10;Description automatically generated">
            <a:extLst>
              <a:ext uri="{FF2B5EF4-FFF2-40B4-BE49-F238E27FC236}">
                <a16:creationId xmlns:a16="http://schemas.microsoft.com/office/drawing/2014/main" id="{98A7977B-94F8-BE4C-B672-86A9D5DB6B8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4083" y="2706468"/>
            <a:ext cx="5831769" cy="2753891"/>
          </a:xfrm>
          <a:prstGeom prst="rect">
            <a:avLst/>
          </a:prstGeom>
        </p:spPr>
      </p:pic>
      <p:pic>
        <p:nvPicPr>
          <p:cNvPr id="8" name="Picture 7" descr="A close up of a logo&#10;&#10;Description automatically generated">
            <a:hlinkClick r:id="rId3"/>
            <a:extLst>
              <a:ext uri="{FF2B5EF4-FFF2-40B4-BE49-F238E27FC236}">
                <a16:creationId xmlns:a16="http://schemas.microsoft.com/office/drawing/2014/main" id="{B5A1F439-6036-3B47-A308-241410F1D5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33300" y="2251872"/>
            <a:ext cx="2061382" cy="2354256"/>
          </a:xfrm>
          <a:prstGeom prst="rect">
            <a:avLst/>
          </a:prstGeom>
        </p:spPr>
      </p:pic>
    </p:spTree>
    <p:extLst>
      <p:ext uri="{BB962C8B-B14F-4D97-AF65-F5344CB8AC3E}">
        <p14:creationId xmlns:p14="http://schemas.microsoft.com/office/powerpoint/2010/main" val="2098781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9554" y="1326225"/>
            <a:ext cx="8721192" cy="584775"/>
          </a:xfrm>
          <a:prstGeom prst="rect">
            <a:avLst/>
          </a:prstGeom>
          <a:noFill/>
          <a:ln>
            <a:noFill/>
          </a:ln>
        </p:spPr>
        <p:txBody>
          <a:bodyPr wrap="square" rtlCol="0">
            <a:spAutoFit/>
          </a:bodyPr>
          <a:lstStyle/>
          <a:p>
            <a:r>
              <a:rPr lang="en-US" sz="3200" b="1" dirty="0">
                <a:latin typeface="+mj-lt"/>
              </a:rPr>
              <a:t>What do these three people have in common?</a:t>
            </a:r>
          </a:p>
        </p:txBody>
      </p:sp>
      <p:sp>
        <p:nvSpPr>
          <p:cNvPr id="3" name="TextBox 2"/>
          <p:cNvSpPr txBox="1"/>
          <p:nvPr/>
        </p:nvSpPr>
        <p:spPr>
          <a:xfrm>
            <a:off x="4029554" y="2187347"/>
            <a:ext cx="7746810" cy="2594428"/>
          </a:xfrm>
          <a:prstGeom prst="rect">
            <a:avLst/>
          </a:prstGeom>
          <a:noFill/>
        </p:spPr>
        <p:txBody>
          <a:bodyPr wrap="square" rtlCol="0">
            <a:spAutoFit/>
          </a:bodyPr>
          <a:lstStyle/>
          <a:p>
            <a:pPr algn="r">
              <a:lnSpc>
                <a:spcPct val="114000"/>
              </a:lnSpc>
            </a:pPr>
            <a:r>
              <a:rPr lang="en-US" sz="2400" dirty="0">
                <a:latin typeface="+mj-lt"/>
              </a:rPr>
              <a:t>“None of these highly successful business people were born in the USA. They were immigrants, and came to America after having lived in other countries. Research by the Kauffman Foundation has shown that you are TWICE as likely to start a new business if you are an immigrant.”</a:t>
            </a:r>
          </a:p>
          <a:p>
            <a:pPr algn="r">
              <a:lnSpc>
                <a:spcPct val="114000"/>
              </a:lnSpc>
            </a:pPr>
            <a:r>
              <a:rPr lang="en-US" sz="2400" b="1" dirty="0">
                <a:solidFill>
                  <a:srgbClr val="FF8039"/>
                </a:solidFill>
                <a:latin typeface="+mj-lt"/>
              </a:rPr>
              <a:t>Matthew Syed, ‘Dare to Be You’ page 54</a:t>
            </a:r>
          </a:p>
        </p:txBody>
      </p:sp>
      <p:sp>
        <p:nvSpPr>
          <p:cNvPr id="4" name="TextBox 3"/>
          <p:cNvSpPr txBox="1"/>
          <p:nvPr/>
        </p:nvSpPr>
        <p:spPr>
          <a:xfrm>
            <a:off x="415636" y="3622251"/>
            <a:ext cx="11241741" cy="3155800"/>
          </a:xfrm>
          <a:prstGeom prst="rect">
            <a:avLst/>
          </a:prstGeom>
          <a:noFill/>
        </p:spPr>
        <p:txBody>
          <a:bodyPr wrap="square" rtlCol="0">
            <a:spAutoFit/>
          </a:bodyPr>
          <a:lstStyle/>
          <a:p>
            <a:pPr>
              <a:lnSpc>
                <a:spcPct val="114000"/>
              </a:lnSpc>
            </a:pPr>
            <a:r>
              <a:rPr lang="en-US" sz="3200" b="1" dirty="0">
                <a:latin typeface="+mj-lt"/>
              </a:rPr>
              <a:t>Here’s why! </a:t>
            </a:r>
          </a:p>
          <a:p>
            <a:pPr>
              <a:lnSpc>
                <a:spcPct val="114000"/>
              </a:lnSpc>
            </a:pPr>
            <a:r>
              <a:rPr lang="en-US" sz="2400" dirty="0">
                <a:latin typeface="+mj-lt"/>
              </a:rPr>
              <a:t>These people:</a:t>
            </a:r>
          </a:p>
          <a:p>
            <a:pPr marL="285750" indent="-285750">
              <a:lnSpc>
                <a:spcPct val="114000"/>
              </a:lnSpc>
              <a:buFont typeface="Arial" charset="0"/>
              <a:buChar char="•"/>
            </a:pPr>
            <a:r>
              <a:rPr lang="en-US" sz="2400" dirty="0">
                <a:latin typeface="+mj-lt"/>
              </a:rPr>
              <a:t>know about changing things up</a:t>
            </a:r>
          </a:p>
          <a:p>
            <a:pPr marL="285750" indent="-285750">
              <a:lnSpc>
                <a:spcPct val="114000"/>
              </a:lnSpc>
              <a:buFont typeface="Arial" charset="0"/>
              <a:buChar char="•"/>
            </a:pPr>
            <a:r>
              <a:rPr lang="en-US" sz="2400" dirty="0">
                <a:latin typeface="+mj-lt"/>
              </a:rPr>
              <a:t>have lived and worked in different cultures</a:t>
            </a:r>
          </a:p>
          <a:p>
            <a:pPr marL="285750" indent="-285750">
              <a:lnSpc>
                <a:spcPct val="114000"/>
              </a:lnSpc>
              <a:buFont typeface="Arial" charset="0"/>
              <a:buChar char="•"/>
            </a:pPr>
            <a:r>
              <a:rPr lang="en-US" sz="2400" dirty="0">
                <a:latin typeface="+mj-lt"/>
              </a:rPr>
              <a:t>understand different beliefs and languages</a:t>
            </a:r>
          </a:p>
          <a:p>
            <a:pPr marL="285750" indent="-285750">
              <a:lnSpc>
                <a:spcPct val="114000"/>
              </a:lnSpc>
              <a:buFont typeface="Arial" charset="0"/>
              <a:buChar char="•"/>
            </a:pPr>
            <a:r>
              <a:rPr lang="en-US" sz="2400" dirty="0">
                <a:latin typeface="+mj-lt"/>
              </a:rPr>
              <a:t>gather different ideas from different places</a:t>
            </a:r>
          </a:p>
          <a:p>
            <a:pPr marL="285750" indent="-285750">
              <a:lnSpc>
                <a:spcPct val="114000"/>
              </a:lnSpc>
              <a:buFont typeface="Arial" charset="0"/>
              <a:buChar char="•"/>
            </a:pPr>
            <a:r>
              <a:rPr lang="en-US" sz="2400" dirty="0">
                <a:latin typeface="+mj-lt"/>
              </a:rPr>
              <a:t>can challenge thinking because they’ve seen different things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4623" y="896001"/>
            <a:ext cx="3047674" cy="3047674"/>
          </a:xfrm>
          <a:prstGeom prst="rect">
            <a:avLst/>
          </a:prstGeom>
        </p:spPr>
      </p:pic>
    </p:spTree>
    <p:extLst>
      <p:ext uri="{BB962C8B-B14F-4D97-AF65-F5344CB8AC3E}">
        <p14:creationId xmlns:p14="http://schemas.microsoft.com/office/powerpoint/2010/main" val="165013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225" y="1520711"/>
            <a:ext cx="11424621" cy="584775"/>
          </a:xfrm>
          <a:prstGeom prst="rect">
            <a:avLst/>
          </a:prstGeom>
          <a:noFill/>
        </p:spPr>
        <p:txBody>
          <a:bodyPr wrap="square" rtlCol="0">
            <a:spAutoFit/>
          </a:bodyPr>
          <a:lstStyle/>
          <a:p>
            <a:r>
              <a:rPr lang="en-US" sz="3200" b="1" dirty="0">
                <a:latin typeface="+mj-lt"/>
              </a:rPr>
              <a:t>By bringing a different view, they are able to think in different ways!</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3106" y="2057081"/>
            <a:ext cx="4760259" cy="4760259"/>
          </a:xfrm>
          <a:prstGeom prst="rect">
            <a:avLst/>
          </a:prstGeom>
        </p:spPr>
      </p:pic>
      <p:sp>
        <p:nvSpPr>
          <p:cNvPr id="4" name="TextBox 3"/>
          <p:cNvSpPr txBox="1"/>
          <p:nvPr/>
        </p:nvSpPr>
        <p:spPr>
          <a:xfrm>
            <a:off x="4103308" y="2463111"/>
            <a:ext cx="3786693" cy="584775"/>
          </a:xfrm>
          <a:prstGeom prst="rect">
            <a:avLst/>
          </a:prstGeom>
          <a:noFill/>
          <a:ln>
            <a:noFill/>
          </a:ln>
        </p:spPr>
        <p:txBody>
          <a:bodyPr wrap="square" rtlCol="0">
            <a:spAutoFit/>
          </a:bodyPr>
          <a:lstStyle/>
          <a:p>
            <a:r>
              <a:rPr lang="en-US" sz="3200" b="1" dirty="0">
                <a:solidFill>
                  <a:srgbClr val="FF8039"/>
                </a:solidFill>
                <a:latin typeface="+mj-lt"/>
              </a:rPr>
              <a:t>Did you know that</a:t>
            </a:r>
            <a:r>
              <a:rPr lang="mr-IN" sz="3200" b="1" dirty="0">
                <a:solidFill>
                  <a:srgbClr val="FF8039"/>
                </a:solidFill>
                <a:latin typeface="+mj-lt"/>
              </a:rPr>
              <a:t>…</a:t>
            </a:r>
            <a:endParaRPr lang="en-US" sz="3200" b="1" dirty="0">
              <a:solidFill>
                <a:srgbClr val="FF8039"/>
              </a:solidFill>
              <a:latin typeface="+mj-lt"/>
            </a:endParaRPr>
          </a:p>
        </p:txBody>
      </p:sp>
      <p:sp>
        <p:nvSpPr>
          <p:cNvPr id="5" name="TextBox 4"/>
          <p:cNvSpPr txBox="1"/>
          <p:nvPr/>
        </p:nvSpPr>
        <p:spPr>
          <a:xfrm>
            <a:off x="3888156" y="3278699"/>
            <a:ext cx="8003690" cy="3015441"/>
          </a:xfrm>
          <a:prstGeom prst="rect">
            <a:avLst/>
          </a:prstGeom>
          <a:noFill/>
        </p:spPr>
        <p:txBody>
          <a:bodyPr wrap="square" rtlCol="0">
            <a:spAutoFit/>
          </a:bodyPr>
          <a:lstStyle/>
          <a:p>
            <a:pPr marL="285750" indent="-285750">
              <a:lnSpc>
                <a:spcPct val="114000"/>
              </a:lnSpc>
              <a:buFont typeface="Arial" charset="0"/>
              <a:buChar char="•"/>
            </a:pPr>
            <a:r>
              <a:rPr lang="en-US" sz="2400" dirty="0">
                <a:latin typeface="+mj-lt"/>
              </a:rPr>
              <a:t>More than HALF of the top 35 companies in the USA were founded by immigrants or by the children of immigrants?</a:t>
            </a:r>
          </a:p>
          <a:p>
            <a:pPr marL="285750" indent="-285750">
              <a:lnSpc>
                <a:spcPct val="114000"/>
              </a:lnSpc>
              <a:buFont typeface="Arial" charset="0"/>
              <a:buChar char="•"/>
            </a:pPr>
            <a:endParaRPr lang="en-US" sz="2400" dirty="0">
              <a:latin typeface="+mj-lt"/>
            </a:endParaRPr>
          </a:p>
          <a:p>
            <a:pPr marL="285750" indent="-285750">
              <a:lnSpc>
                <a:spcPct val="114000"/>
              </a:lnSpc>
              <a:buFont typeface="Arial" charset="0"/>
              <a:buChar char="•"/>
            </a:pPr>
            <a:r>
              <a:rPr lang="en-US" sz="2400" dirty="0">
                <a:latin typeface="+mj-lt"/>
              </a:rPr>
              <a:t>If you include the top 500 companies, the figure is 43%</a:t>
            </a:r>
          </a:p>
          <a:p>
            <a:pPr marL="285750" indent="-285750">
              <a:lnSpc>
                <a:spcPct val="114000"/>
              </a:lnSpc>
              <a:buFont typeface="Arial" charset="0"/>
              <a:buChar char="•"/>
            </a:pPr>
            <a:endParaRPr lang="en-US" sz="2400" dirty="0">
              <a:latin typeface="+mj-lt"/>
            </a:endParaRPr>
          </a:p>
          <a:p>
            <a:pPr marL="285750" indent="-285750">
              <a:lnSpc>
                <a:spcPct val="114000"/>
              </a:lnSpc>
              <a:buFont typeface="Arial" charset="0"/>
              <a:buChar char="•"/>
            </a:pPr>
            <a:r>
              <a:rPr lang="en-US" sz="2400" dirty="0">
                <a:latin typeface="+mj-lt"/>
              </a:rPr>
              <a:t>That is HUGE when you consider that immigrants account for only about 14% of the population of the USA overall</a:t>
            </a:r>
          </a:p>
        </p:txBody>
      </p:sp>
    </p:spTree>
    <p:extLst>
      <p:ext uri="{BB962C8B-B14F-4D97-AF65-F5344CB8AC3E}">
        <p14:creationId xmlns:p14="http://schemas.microsoft.com/office/powerpoint/2010/main" val="1064723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1912" y="2301555"/>
            <a:ext cx="4326049" cy="4326049"/>
          </a:xfrm>
          <a:prstGeom prst="rect">
            <a:avLst/>
          </a:prstGeom>
        </p:spPr>
      </p:pic>
      <p:sp>
        <p:nvSpPr>
          <p:cNvPr id="3" name="TextBox 2"/>
          <p:cNvSpPr txBox="1"/>
          <p:nvPr/>
        </p:nvSpPr>
        <p:spPr>
          <a:xfrm>
            <a:off x="919782" y="1469830"/>
            <a:ext cx="9332097" cy="1077218"/>
          </a:xfrm>
          <a:prstGeom prst="rect">
            <a:avLst/>
          </a:prstGeom>
          <a:noFill/>
          <a:ln>
            <a:noFill/>
          </a:ln>
        </p:spPr>
        <p:txBody>
          <a:bodyPr wrap="square" rtlCol="0">
            <a:spAutoFit/>
          </a:bodyPr>
          <a:lstStyle/>
          <a:p>
            <a:r>
              <a:rPr lang="en-GB" sz="3200" b="1" dirty="0">
                <a:latin typeface="+mj-lt"/>
              </a:rPr>
              <a:t>That’s not all </a:t>
            </a:r>
            <a:r>
              <a:rPr lang="mr-IN" sz="3200" b="1" dirty="0">
                <a:latin typeface="+mj-lt"/>
              </a:rPr>
              <a:t>…</a:t>
            </a:r>
            <a:r>
              <a:rPr lang="en-GB" sz="3200" b="1" dirty="0">
                <a:latin typeface="+mj-lt"/>
              </a:rPr>
              <a:t> you are more likely to be an entrepreneur if you are dyslexic.</a:t>
            </a:r>
            <a:endParaRPr lang="en-US" sz="3200" b="1" dirty="0">
              <a:latin typeface="+mj-lt"/>
            </a:endParaRPr>
          </a:p>
        </p:txBody>
      </p:sp>
      <p:sp>
        <p:nvSpPr>
          <p:cNvPr id="4" name="TextBox 3"/>
          <p:cNvSpPr txBox="1"/>
          <p:nvPr/>
        </p:nvSpPr>
        <p:spPr>
          <a:xfrm>
            <a:off x="919782" y="3072348"/>
            <a:ext cx="8003690" cy="3340017"/>
          </a:xfrm>
          <a:prstGeom prst="rect">
            <a:avLst/>
          </a:prstGeom>
          <a:noFill/>
        </p:spPr>
        <p:txBody>
          <a:bodyPr wrap="square" rtlCol="0">
            <a:spAutoFit/>
          </a:bodyPr>
          <a:lstStyle/>
          <a:p>
            <a:pPr marL="285750" indent="-285750">
              <a:lnSpc>
                <a:spcPct val="150000"/>
              </a:lnSpc>
              <a:buFont typeface="Arial" charset="0"/>
              <a:buChar char="•"/>
            </a:pPr>
            <a:r>
              <a:rPr lang="en-US" sz="2800" dirty="0">
                <a:latin typeface="+mj-lt"/>
              </a:rPr>
              <a:t>Richard Branson</a:t>
            </a:r>
          </a:p>
          <a:p>
            <a:pPr marL="285750" indent="-285750">
              <a:lnSpc>
                <a:spcPct val="150000"/>
              </a:lnSpc>
              <a:buFont typeface="Arial" charset="0"/>
              <a:buChar char="•"/>
            </a:pPr>
            <a:r>
              <a:rPr lang="en-US" sz="2800" dirty="0">
                <a:latin typeface="+mj-lt"/>
              </a:rPr>
              <a:t>Lord Sugar</a:t>
            </a:r>
          </a:p>
          <a:p>
            <a:pPr marL="285750" indent="-285750">
              <a:lnSpc>
                <a:spcPct val="150000"/>
              </a:lnSpc>
              <a:buFont typeface="Arial" charset="0"/>
              <a:buChar char="•"/>
            </a:pPr>
            <a:r>
              <a:rPr lang="en-US" sz="2800" dirty="0">
                <a:latin typeface="+mj-lt"/>
              </a:rPr>
              <a:t>Ingvar Kamprad (IKEA)</a:t>
            </a:r>
          </a:p>
          <a:p>
            <a:pPr marL="285750" indent="-285750">
              <a:lnSpc>
                <a:spcPct val="150000"/>
              </a:lnSpc>
              <a:buFont typeface="Arial" charset="0"/>
              <a:buChar char="•"/>
            </a:pPr>
            <a:r>
              <a:rPr lang="en-US" sz="2800" dirty="0">
                <a:latin typeface="+mj-lt"/>
              </a:rPr>
              <a:t>Jamie Oliver</a:t>
            </a:r>
          </a:p>
          <a:p>
            <a:pPr>
              <a:lnSpc>
                <a:spcPct val="150000"/>
              </a:lnSpc>
            </a:pPr>
            <a:r>
              <a:rPr lang="en-US" sz="3200" b="1" dirty="0">
                <a:solidFill>
                  <a:srgbClr val="FF8039"/>
                </a:solidFill>
                <a:latin typeface="+mj-lt"/>
              </a:rPr>
              <a:t>  They are all dyslexic.</a:t>
            </a:r>
          </a:p>
        </p:txBody>
      </p:sp>
      <p:sp>
        <p:nvSpPr>
          <p:cNvPr id="5" name="TextBox 4"/>
          <p:cNvSpPr txBox="1"/>
          <p:nvPr/>
        </p:nvSpPr>
        <p:spPr>
          <a:xfrm>
            <a:off x="5053695" y="2905876"/>
            <a:ext cx="3743662" cy="3539430"/>
          </a:xfrm>
          <a:prstGeom prst="rect">
            <a:avLst/>
          </a:prstGeom>
          <a:noFill/>
          <a:ln>
            <a:solidFill>
              <a:srgbClr val="FF8039"/>
            </a:solidFill>
          </a:ln>
        </p:spPr>
        <p:txBody>
          <a:bodyPr wrap="square" rtlCol="0">
            <a:spAutoFit/>
          </a:bodyPr>
          <a:lstStyle/>
          <a:p>
            <a:pPr algn="ctr"/>
            <a:r>
              <a:rPr lang="en-US" sz="2800" dirty="0">
                <a:latin typeface="+mj-lt"/>
              </a:rPr>
              <a:t>This difference meant that they developed other skills like being brilliant at oral communication, thinking creatively and trusting others to do things for you.</a:t>
            </a:r>
          </a:p>
        </p:txBody>
      </p:sp>
    </p:spTree>
    <p:extLst>
      <p:ext uri="{BB962C8B-B14F-4D97-AF65-F5344CB8AC3E}">
        <p14:creationId xmlns:p14="http://schemas.microsoft.com/office/powerpoint/2010/main" val="115450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0650" y="2098409"/>
            <a:ext cx="4089387" cy="4089387"/>
          </a:xfrm>
          <a:prstGeom prst="rect">
            <a:avLst/>
          </a:prstGeom>
        </p:spPr>
      </p:pic>
      <p:sp>
        <p:nvSpPr>
          <p:cNvPr id="4" name="TextBox 3"/>
          <p:cNvSpPr txBox="1"/>
          <p:nvPr/>
        </p:nvSpPr>
        <p:spPr>
          <a:xfrm>
            <a:off x="2781140" y="2759304"/>
            <a:ext cx="8828381" cy="2029210"/>
          </a:xfrm>
          <a:prstGeom prst="rect">
            <a:avLst/>
          </a:prstGeom>
          <a:noFill/>
        </p:spPr>
        <p:txBody>
          <a:bodyPr wrap="square" rtlCol="0">
            <a:spAutoFit/>
          </a:bodyPr>
          <a:lstStyle/>
          <a:p>
            <a:pPr marL="285750" indent="-285750">
              <a:lnSpc>
                <a:spcPct val="114000"/>
              </a:lnSpc>
              <a:buFont typeface="Arial" charset="0"/>
              <a:buChar char="•"/>
            </a:pPr>
            <a:r>
              <a:rPr lang="en-US" sz="2800" dirty="0">
                <a:latin typeface="+mj-lt"/>
              </a:rPr>
              <a:t>Each of us literally lives in a different skin every few weeks.</a:t>
            </a:r>
          </a:p>
          <a:p>
            <a:pPr marL="285750" indent="-285750">
              <a:lnSpc>
                <a:spcPct val="114000"/>
              </a:lnSpc>
              <a:buFont typeface="Arial" charset="0"/>
              <a:buChar char="•"/>
            </a:pPr>
            <a:r>
              <a:rPr lang="en-US" sz="2800" dirty="0">
                <a:latin typeface="+mj-lt"/>
              </a:rPr>
              <a:t>Apparently, humans shed 600,000 particles of skin every hour!</a:t>
            </a:r>
          </a:p>
          <a:p>
            <a:pPr marL="285750" indent="-285750">
              <a:lnSpc>
                <a:spcPct val="114000"/>
              </a:lnSpc>
              <a:buFont typeface="Arial" charset="0"/>
              <a:buChar char="•"/>
            </a:pPr>
            <a:r>
              <a:rPr lang="en-US" sz="2800" dirty="0">
                <a:latin typeface="+mj-lt"/>
              </a:rPr>
              <a:t>Our skin cells renew themselves roughly every </a:t>
            </a:r>
            <a:r>
              <a:rPr lang="en-US" sz="2800">
                <a:latin typeface="+mj-lt"/>
              </a:rPr>
              <a:t>2-3 weeks.</a:t>
            </a:r>
            <a:endParaRPr lang="en-US" sz="2800" dirty="0">
              <a:latin typeface="+mj-lt"/>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1716" y="4911810"/>
            <a:ext cx="2029210" cy="2029210"/>
          </a:xfrm>
          <a:prstGeom prst="rect">
            <a:avLst/>
          </a:prstGeom>
        </p:spPr>
      </p:pic>
      <p:sp>
        <p:nvSpPr>
          <p:cNvPr id="6" name="TextBox 5"/>
          <p:cNvSpPr txBox="1"/>
          <p:nvPr/>
        </p:nvSpPr>
        <p:spPr>
          <a:xfrm>
            <a:off x="1825497" y="5480971"/>
            <a:ext cx="7476219" cy="1046761"/>
          </a:xfrm>
          <a:prstGeom prst="rect">
            <a:avLst/>
          </a:prstGeom>
          <a:noFill/>
        </p:spPr>
        <p:txBody>
          <a:bodyPr wrap="square" rtlCol="0">
            <a:spAutoFit/>
          </a:bodyPr>
          <a:lstStyle/>
          <a:p>
            <a:pPr algn="r">
              <a:lnSpc>
                <a:spcPct val="114000"/>
              </a:lnSpc>
            </a:pPr>
            <a:r>
              <a:rPr lang="en-US" sz="2800" b="1" dirty="0">
                <a:solidFill>
                  <a:srgbClr val="FF8039"/>
                </a:solidFill>
                <a:latin typeface="+mj-lt"/>
              </a:rPr>
              <a:t>Did you know that we all have a totally different TONGUE print as well as a unique fingerprint?</a:t>
            </a:r>
          </a:p>
        </p:txBody>
      </p:sp>
      <p:sp>
        <p:nvSpPr>
          <p:cNvPr id="7" name="TextBox 6">
            <a:extLst>
              <a:ext uri="{FF2B5EF4-FFF2-40B4-BE49-F238E27FC236}">
                <a16:creationId xmlns:a16="http://schemas.microsoft.com/office/drawing/2014/main" id="{EBE1E7A1-8AE0-4A4D-BAAC-64F6D2BCC373}"/>
              </a:ext>
            </a:extLst>
          </p:cNvPr>
          <p:cNvSpPr txBox="1"/>
          <p:nvPr/>
        </p:nvSpPr>
        <p:spPr>
          <a:xfrm>
            <a:off x="473335" y="1441525"/>
            <a:ext cx="11327803" cy="523220"/>
          </a:xfrm>
          <a:prstGeom prst="rect">
            <a:avLst/>
          </a:prstGeom>
          <a:solidFill>
            <a:schemeClr val="bg2"/>
          </a:solidFill>
          <a:ln>
            <a:solidFill>
              <a:schemeClr val="tx1"/>
            </a:solidFill>
          </a:ln>
        </p:spPr>
        <p:txBody>
          <a:bodyPr wrap="square" rtlCol="0">
            <a:spAutoFit/>
          </a:bodyPr>
          <a:lstStyle/>
          <a:p>
            <a:r>
              <a:rPr lang="en-US" sz="2800" dirty="0">
                <a:latin typeface="+mj-lt"/>
              </a:rPr>
              <a:t>You are actually a different person to the one you were three weeks ago!</a:t>
            </a:r>
          </a:p>
        </p:txBody>
      </p:sp>
    </p:spTree>
    <p:extLst>
      <p:ext uri="{BB962C8B-B14F-4D97-AF65-F5344CB8AC3E}">
        <p14:creationId xmlns:p14="http://schemas.microsoft.com/office/powerpoint/2010/main" val="1168158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1679" y="2678653"/>
            <a:ext cx="7594899" cy="2123658"/>
          </a:xfrm>
          <a:prstGeom prst="rect">
            <a:avLst/>
          </a:prstGeom>
          <a:noFill/>
        </p:spPr>
        <p:txBody>
          <a:bodyPr wrap="square" rtlCol="0">
            <a:spAutoFit/>
          </a:bodyPr>
          <a:lstStyle/>
          <a:p>
            <a:pPr algn="ctr"/>
            <a:r>
              <a:rPr lang="en-US" sz="6600" b="1" dirty="0">
                <a:solidFill>
                  <a:srgbClr val="FF8039"/>
                </a:solidFill>
                <a:latin typeface="+mj-lt"/>
              </a:rPr>
              <a:t>Different really is the new AWESOME!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36684" y="1078453"/>
            <a:ext cx="1930998" cy="1930998"/>
          </a:xfrm>
          <a:prstGeom prst="rect">
            <a:avLst/>
          </a:prstGeom>
        </p:spPr>
      </p:pic>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4424" y="4132484"/>
            <a:ext cx="1930998" cy="1930998"/>
          </a:xfrm>
          <a:prstGeom prst="rect">
            <a:avLst/>
          </a:prstGeom>
        </p:spPr>
      </p:pic>
    </p:spTree>
    <p:extLst>
      <p:ext uri="{BB962C8B-B14F-4D97-AF65-F5344CB8AC3E}">
        <p14:creationId xmlns:p14="http://schemas.microsoft.com/office/powerpoint/2010/main" val="1148552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0270" y="1799795"/>
            <a:ext cx="11632019" cy="1077218"/>
          </a:xfrm>
          <a:prstGeom prst="rect">
            <a:avLst/>
          </a:prstGeom>
          <a:noFill/>
        </p:spPr>
        <p:txBody>
          <a:bodyPr wrap="square" rtlCol="0">
            <a:spAutoFit/>
          </a:bodyPr>
          <a:lstStyle/>
          <a:p>
            <a:r>
              <a:rPr lang="en-US" sz="3200" b="1" dirty="0">
                <a:latin typeface="+mj-lt"/>
              </a:rPr>
              <a:t>So, what is stopping you from embracing your difference and accepting that being different is a good thing?</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930383" y="4586524"/>
            <a:ext cx="3097443" cy="2129494"/>
          </a:xfrm>
          <a:prstGeom prst="rect">
            <a:avLst/>
          </a:prstGeom>
        </p:spPr>
      </p:pic>
      <p:sp>
        <p:nvSpPr>
          <p:cNvPr id="4" name="TextBox 3"/>
          <p:cNvSpPr txBox="1"/>
          <p:nvPr/>
        </p:nvSpPr>
        <p:spPr>
          <a:xfrm>
            <a:off x="1054234" y="3080695"/>
            <a:ext cx="8782494" cy="3011658"/>
          </a:xfrm>
          <a:prstGeom prst="rect">
            <a:avLst/>
          </a:prstGeom>
          <a:noFill/>
        </p:spPr>
        <p:txBody>
          <a:bodyPr wrap="square" rtlCol="0">
            <a:spAutoFit/>
          </a:bodyPr>
          <a:lstStyle/>
          <a:p>
            <a:pPr>
              <a:lnSpc>
                <a:spcPct val="114000"/>
              </a:lnSpc>
            </a:pPr>
            <a:r>
              <a:rPr lang="en-US" sz="2800" dirty="0">
                <a:latin typeface="+mj-lt"/>
              </a:rPr>
              <a:t>In your workbook, have a go at answering these questions:</a:t>
            </a:r>
          </a:p>
          <a:p>
            <a:pPr>
              <a:lnSpc>
                <a:spcPct val="114000"/>
              </a:lnSpc>
            </a:pPr>
            <a:endParaRPr lang="en-US" sz="2800" dirty="0">
              <a:latin typeface="+mj-lt"/>
            </a:endParaRPr>
          </a:p>
          <a:p>
            <a:pPr marL="342900" indent="-342900">
              <a:lnSpc>
                <a:spcPct val="114000"/>
              </a:lnSpc>
              <a:buFont typeface="Arial" charset="0"/>
              <a:buChar char="•"/>
            </a:pPr>
            <a:r>
              <a:rPr lang="en-US" sz="2800" dirty="0">
                <a:latin typeface="+mj-lt"/>
              </a:rPr>
              <a:t>What is the difference that you bring to the world?</a:t>
            </a:r>
          </a:p>
          <a:p>
            <a:pPr marL="342900" indent="-342900">
              <a:lnSpc>
                <a:spcPct val="114000"/>
              </a:lnSpc>
              <a:buFont typeface="Arial" charset="0"/>
              <a:buChar char="•"/>
            </a:pPr>
            <a:r>
              <a:rPr lang="en-US" sz="2800" dirty="0">
                <a:latin typeface="+mj-lt"/>
              </a:rPr>
              <a:t>What is the thing about you that Kid Doubt has made </a:t>
            </a:r>
            <a:br>
              <a:rPr lang="en-US" sz="2800" dirty="0">
                <a:latin typeface="+mj-lt"/>
              </a:rPr>
            </a:br>
            <a:r>
              <a:rPr lang="en-US" sz="2800" dirty="0">
                <a:latin typeface="+mj-lt"/>
              </a:rPr>
              <a:t>you anxious about, but that you should celebrate?</a:t>
            </a:r>
          </a:p>
          <a:p>
            <a:pPr marL="342900" indent="-342900">
              <a:lnSpc>
                <a:spcPct val="114000"/>
              </a:lnSpc>
              <a:buFont typeface="Arial" charset="0"/>
              <a:buChar char="•"/>
            </a:pPr>
            <a:r>
              <a:rPr lang="en-US" sz="2800" dirty="0">
                <a:latin typeface="+mj-lt"/>
              </a:rPr>
              <a:t>What are you going to stop trying to hide?</a:t>
            </a:r>
          </a:p>
        </p:txBody>
      </p:sp>
    </p:spTree>
    <p:extLst>
      <p:ext uri="{BB962C8B-B14F-4D97-AF65-F5344CB8AC3E}">
        <p14:creationId xmlns:p14="http://schemas.microsoft.com/office/powerpoint/2010/main" val="1776006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07295" y="1922498"/>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3" name="Picture 2">
            <a:extLst>
              <a:ext uri="{FF2B5EF4-FFF2-40B4-BE49-F238E27FC236}">
                <a16:creationId xmlns:a16="http://schemas.microsoft.com/office/drawing/2014/main" id="{914C009F-2787-41BB-A579-18D41356B8DD}"/>
              </a:ext>
            </a:extLst>
          </p:cNvPr>
          <p:cNvPicPr>
            <a:picLocks noChangeAspect="1"/>
          </p:cNvPicPr>
          <p:nvPr/>
        </p:nvPicPr>
        <p:blipFill>
          <a:blip r:embed="rId2"/>
          <a:stretch>
            <a:fillRect/>
          </a:stretch>
        </p:blipFill>
        <p:spPr>
          <a:xfrm>
            <a:off x="435810" y="2808778"/>
            <a:ext cx="4077379" cy="1921776"/>
          </a:xfrm>
          <a:prstGeom prst="rect">
            <a:avLst/>
          </a:prstGeom>
        </p:spPr>
      </p:pic>
      <p:pic>
        <p:nvPicPr>
          <p:cNvPr id="4" name="Picture 3" descr="A person holding a sign posing for the camera&#10;&#10;Description automatically generated">
            <a:hlinkClick r:id="rId3"/>
            <a:extLst>
              <a:ext uri="{FF2B5EF4-FFF2-40B4-BE49-F238E27FC236}">
                <a16:creationId xmlns:a16="http://schemas.microsoft.com/office/drawing/2014/main" id="{8F154261-08BD-964B-BBA3-2E48EFA099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2632" y="1513423"/>
            <a:ext cx="6943558" cy="3887517"/>
          </a:xfrm>
          <a:prstGeom prst="rect">
            <a:avLst/>
          </a:prstGeom>
        </p:spPr>
      </p:pic>
      <p:pic>
        <p:nvPicPr>
          <p:cNvPr id="7" name="Picture 6" descr="A close up of a logo&#10;&#10;Description automatically generated">
            <a:hlinkClick r:id="rId3"/>
            <a:extLst>
              <a:ext uri="{FF2B5EF4-FFF2-40B4-BE49-F238E27FC236}">
                <a16:creationId xmlns:a16="http://schemas.microsoft.com/office/drawing/2014/main" id="{7DFB7344-7AF8-A74C-9D7B-115A47963E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22361" y="1922498"/>
            <a:ext cx="2324100" cy="2654300"/>
          </a:xfrm>
          <a:prstGeom prst="rect">
            <a:avLst/>
          </a:prstGeom>
        </p:spPr>
      </p:pic>
      <p:sp>
        <p:nvSpPr>
          <p:cNvPr id="8" name="TextBox 7">
            <a:extLst>
              <a:ext uri="{FF2B5EF4-FFF2-40B4-BE49-F238E27FC236}">
                <a16:creationId xmlns:a16="http://schemas.microsoft.com/office/drawing/2014/main" id="{70D070D8-81AD-E643-8EEA-6FC8FC935C2A}"/>
              </a:ext>
            </a:extLst>
          </p:cNvPr>
          <p:cNvSpPr txBox="1"/>
          <p:nvPr/>
        </p:nvSpPr>
        <p:spPr>
          <a:xfrm>
            <a:off x="4523122" y="5595386"/>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Daring</a:t>
            </a:r>
          </a:p>
          <a:p>
            <a:pPr algn="ctr"/>
            <a:r>
              <a:rPr lang="en-US" sz="2400" i="1" dirty="0">
                <a:solidFill>
                  <a:schemeClr val="tx1">
                    <a:lumMod val="75000"/>
                    <a:lumOff val="25000"/>
                  </a:schemeClr>
                </a:solidFill>
                <a:latin typeface="+mj-lt"/>
              </a:rPr>
              <a:t>Jaz </a:t>
            </a:r>
            <a:r>
              <a:rPr lang="en-US" sz="2400" i="1" dirty="0" err="1">
                <a:solidFill>
                  <a:schemeClr val="tx1">
                    <a:lumMod val="75000"/>
                    <a:lumOff val="25000"/>
                  </a:schemeClr>
                </a:solidFill>
                <a:latin typeface="+mj-lt"/>
              </a:rPr>
              <a:t>Ampaw</a:t>
            </a:r>
            <a:r>
              <a:rPr lang="en-US" sz="2400" i="1" dirty="0">
                <a:solidFill>
                  <a:schemeClr val="tx1">
                    <a:lumMod val="75000"/>
                    <a:lumOff val="25000"/>
                  </a:schemeClr>
                </a:solidFill>
                <a:latin typeface="+mj-lt"/>
              </a:rPr>
              <a:t>-Farr</a:t>
            </a:r>
          </a:p>
        </p:txBody>
      </p:sp>
    </p:spTree>
    <p:extLst>
      <p:ext uri="{BB962C8B-B14F-4D97-AF65-F5344CB8AC3E}">
        <p14:creationId xmlns:p14="http://schemas.microsoft.com/office/powerpoint/2010/main" val="157079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63189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4920</TotalTime>
  <Words>1109</Words>
  <Application>Microsoft Macintosh PowerPoint</Application>
  <PresentationFormat>Widescreen</PresentationFormat>
  <Paragraphs>94</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Session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Jenny Byrne</cp:lastModifiedBy>
  <cp:revision>112</cp:revision>
  <dcterms:created xsi:type="dcterms:W3CDTF">2020-06-22T13:49:07Z</dcterms:created>
  <dcterms:modified xsi:type="dcterms:W3CDTF">2020-08-23T14:09:11Z</dcterms:modified>
</cp:coreProperties>
</file>