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61" r:id="rId3"/>
    <p:sldId id="274" r:id="rId4"/>
    <p:sldId id="273" r:id="rId5"/>
    <p:sldId id="284" r:id="rId6"/>
    <p:sldId id="285" r:id="rId7"/>
    <p:sldId id="286" r:id="rId8"/>
    <p:sldId id="287" r:id="rId9"/>
    <p:sldId id="288" r:id="rId10"/>
    <p:sldId id="290" r:id="rId11"/>
    <p:sldId id="289" r:id="rId12"/>
    <p:sldId id="291" r:id="rId13"/>
    <p:sldId id="292" r:id="rId14"/>
    <p:sldId id="293" r:id="rId15"/>
    <p:sldId id="294" r:id="rId16"/>
    <p:sldId id="270" r:id="rId17"/>
    <p:sldId id="28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0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902"/>
    <p:restoredTop sz="92976"/>
  </p:normalViewPr>
  <p:slideViewPr>
    <p:cSldViewPr snapToGrid="0" snapToObjects="1">
      <p:cViewPr varScale="1">
        <p:scale>
          <a:sx n="85" d="100"/>
          <a:sy n="85" d="100"/>
        </p:scale>
        <p:origin x="27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08E18-7EBA-1844-B954-BA221F29267F}" type="datetimeFigureOut">
              <a:rPr lang="en-US" smtClean="0"/>
              <a:t>8/23/20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EE40C8-A820-474D-AE2A-64569B25CF4C}" type="slidenum">
              <a:rPr lang="en-US" smtClean="0"/>
              <a:t>‹#›</a:t>
            </a:fld>
            <a:endParaRPr lang="en-US"/>
          </a:p>
        </p:txBody>
      </p:sp>
    </p:spTree>
    <p:extLst>
      <p:ext uri="{BB962C8B-B14F-4D97-AF65-F5344CB8AC3E}">
        <p14:creationId xmlns:p14="http://schemas.microsoft.com/office/powerpoint/2010/main" val="2108602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AF61-A58A-764B-B651-A736B9AB208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310CC91-7079-8C43-8943-32F010ACB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35DDEF9-32F2-FC43-A06A-E57EF7ADE070}"/>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5" name="Footer Placeholder 4">
            <a:extLst>
              <a:ext uri="{FF2B5EF4-FFF2-40B4-BE49-F238E27FC236}">
                <a16:creationId xmlns:a16="http://schemas.microsoft.com/office/drawing/2014/main" id="{BDCC6C45-F8A3-6F43-A1D7-2BE8CFCF4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5FE35-63D7-DB42-9797-C51BA41B812E}"/>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28163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A738-4F03-AC4C-93DB-85E32062C2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DC662DD-CFBD-204C-BDA7-BD463B4E826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A7E7BD-B7B6-1D40-B873-6DDA782A1B79}"/>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5" name="Footer Placeholder 4">
            <a:extLst>
              <a:ext uri="{FF2B5EF4-FFF2-40B4-BE49-F238E27FC236}">
                <a16:creationId xmlns:a16="http://schemas.microsoft.com/office/drawing/2014/main" id="{B09D2503-17B9-564F-9290-E07BA4B2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6F43D-D6C2-AD48-807C-FEF1CC03FB1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556525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E80F-4A73-DA48-9E29-E262A6D0A7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3A102D2-DBF8-E44C-BA3B-E28B5A343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AED13A0-5999-CB43-BF23-AACF56A3A0BF}"/>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5" name="Footer Placeholder 4">
            <a:extLst>
              <a:ext uri="{FF2B5EF4-FFF2-40B4-BE49-F238E27FC236}">
                <a16:creationId xmlns:a16="http://schemas.microsoft.com/office/drawing/2014/main" id="{05037A30-FCE4-9648-9AFF-6F3B185EE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B48323-313B-7941-8778-EEA80E9F49C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94380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1B21-BB6B-314B-8798-A266C8F5AB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D034722-1BA9-1441-BCEF-98A7E0A9828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13CBA2D-CB28-354C-BC4A-56C8193D03A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3AEE626-3756-7E4A-9149-E34F9DDD5021}"/>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6" name="Footer Placeholder 5">
            <a:extLst>
              <a:ext uri="{FF2B5EF4-FFF2-40B4-BE49-F238E27FC236}">
                <a16:creationId xmlns:a16="http://schemas.microsoft.com/office/drawing/2014/main" id="{32619501-3B0D-5A42-9642-BCD070E27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AEFC23-808C-F249-B437-F1F50581BCA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817884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AC62-2BE3-7744-A89B-B01D4808D5A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FDB22D7-749A-9C45-A1AF-2F746D248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0E3F3DE-FC3B-6341-B805-0BF2C061C80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8020744-9E7F-0D47-8363-D458D6273C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3ACE82-09D9-F241-AB29-CBBB92C81F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9610D83-D5D5-3343-BA92-1F52720FDB28}"/>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8" name="Footer Placeholder 7">
            <a:extLst>
              <a:ext uri="{FF2B5EF4-FFF2-40B4-BE49-F238E27FC236}">
                <a16:creationId xmlns:a16="http://schemas.microsoft.com/office/drawing/2014/main" id="{6C7A2070-BD35-1C49-A63C-C7C6B007BE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0C5E3F-2861-7747-9B17-EAA6A7086CB0}"/>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72480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0D99-37C2-7B4F-A539-0050580CC75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BF46254-FFE6-764B-9C77-E1866E18D7AA}"/>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4" name="Footer Placeholder 3">
            <a:extLst>
              <a:ext uri="{FF2B5EF4-FFF2-40B4-BE49-F238E27FC236}">
                <a16:creationId xmlns:a16="http://schemas.microsoft.com/office/drawing/2014/main" id="{0700BA4F-A746-9242-880C-A5675B92A9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84391C-93B7-F14C-B882-6DC2EE89697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8645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C88C8A-891F-9440-83EC-A89B497ECF6B}"/>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3" name="Footer Placeholder 2">
            <a:extLst>
              <a:ext uri="{FF2B5EF4-FFF2-40B4-BE49-F238E27FC236}">
                <a16:creationId xmlns:a16="http://schemas.microsoft.com/office/drawing/2014/main" id="{23D5030D-CD90-D642-B0D8-E55B27B279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6BCAAC-299B-6D4B-AF7F-4B869946D994}"/>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49626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E1CB-2E58-4A4A-B214-50EBAD37485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7860B5F-B38D-BB43-AB23-E7E66058C2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B88B2B7-460F-5440-A612-421CD6009F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037CABE-2061-FE44-89FE-4575FC92E324}"/>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6" name="Footer Placeholder 5">
            <a:extLst>
              <a:ext uri="{FF2B5EF4-FFF2-40B4-BE49-F238E27FC236}">
                <a16:creationId xmlns:a16="http://schemas.microsoft.com/office/drawing/2014/main" id="{7C4B78B8-4A32-C547-98A6-AEFC62A179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7188DB-2E8B-6042-A8B5-FAAD6398833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755771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F106-C34E-154E-95D6-6C90E6D33A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845E41-A502-5E43-950B-B8E364C44D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CDBCBF-108D-9742-8118-C6E45C3F9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61D1C5-96D0-8C47-B317-AAA38C1A0E1D}"/>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6" name="Footer Placeholder 5">
            <a:extLst>
              <a:ext uri="{FF2B5EF4-FFF2-40B4-BE49-F238E27FC236}">
                <a16:creationId xmlns:a16="http://schemas.microsoft.com/office/drawing/2014/main" id="{F6959128-C866-BE49-A946-EF6C017F5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77291-3069-D94E-BF80-4122F67FCC45}"/>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59247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3BCD4-35A3-C64A-A07F-CEC16A4D335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D71C15D-B81B-9C47-B9F1-046FA0B35FF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9E4084-E0D8-8D42-B7E0-A54958A35AE3}"/>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5" name="Footer Placeholder 4">
            <a:extLst>
              <a:ext uri="{FF2B5EF4-FFF2-40B4-BE49-F238E27FC236}">
                <a16:creationId xmlns:a16="http://schemas.microsoft.com/office/drawing/2014/main" id="{2F4D9A99-BED9-8741-9119-227F16EBA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FFEC05-4E17-DB48-B0CC-11DFEE0CB398}"/>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68979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869A3D-79E4-5F42-B804-7761FE8E092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F64A90-21E4-5F49-BB67-18163C5AC63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5A868F-BB70-7A40-82AB-A61881742906}"/>
              </a:ext>
            </a:extLst>
          </p:cNvPr>
          <p:cNvSpPr>
            <a:spLocks noGrp="1"/>
          </p:cNvSpPr>
          <p:nvPr>
            <p:ph type="dt" sz="half" idx="10"/>
          </p:nvPr>
        </p:nvSpPr>
        <p:spPr/>
        <p:txBody>
          <a:bodyPr/>
          <a:lstStyle/>
          <a:p>
            <a:fld id="{5C7FE8E9-6DD6-7E40-BB06-5F18C8C2A0E3}" type="datetimeFigureOut">
              <a:rPr lang="en-US" smtClean="0"/>
              <a:t>8/23/20</a:t>
            </a:fld>
            <a:endParaRPr lang="en-US"/>
          </a:p>
        </p:txBody>
      </p:sp>
      <p:sp>
        <p:nvSpPr>
          <p:cNvPr id="5" name="Footer Placeholder 4">
            <a:extLst>
              <a:ext uri="{FF2B5EF4-FFF2-40B4-BE49-F238E27FC236}">
                <a16:creationId xmlns:a16="http://schemas.microsoft.com/office/drawing/2014/main" id="{C0877711-F3EF-4B4D-A39F-54387BFFA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43E51-B012-BB45-8E11-A078A0721D4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53804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6A640-B629-A14B-B7AD-E95175DD37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B7069C-47A1-7646-A175-E95C45B06B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0D5C70-7D5E-794B-A096-01CFE30D2C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FE8E9-6DD6-7E40-BB06-5F18C8C2A0E3}" type="datetimeFigureOut">
              <a:rPr lang="en-US" smtClean="0"/>
              <a:t>8/23/20</a:t>
            </a:fld>
            <a:endParaRPr lang="en-US"/>
          </a:p>
        </p:txBody>
      </p:sp>
      <p:sp>
        <p:nvSpPr>
          <p:cNvPr id="5" name="Footer Placeholder 4">
            <a:extLst>
              <a:ext uri="{FF2B5EF4-FFF2-40B4-BE49-F238E27FC236}">
                <a16:creationId xmlns:a16="http://schemas.microsoft.com/office/drawing/2014/main" id="{3235DEF2-B0B4-B340-8A24-6A14E7ED89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CA1E80-BD43-0A43-8A56-BA9ED5170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1C77D-5BD0-764F-8726-834B681B3D18}" type="slidenum">
              <a:rPr lang="en-US" smtClean="0"/>
              <a:t>‹#›</a:t>
            </a:fld>
            <a:endParaRPr lang="en-US"/>
          </a:p>
        </p:txBody>
      </p:sp>
      <p:pic>
        <p:nvPicPr>
          <p:cNvPr id="9" name="Picture 8" descr="A screenshot of a cell phone&#10;&#10;Description automatically generated">
            <a:extLst>
              <a:ext uri="{FF2B5EF4-FFF2-40B4-BE49-F238E27FC236}">
                <a16:creationId xmlns:a16="http://schemas.microsoft.com/office/drawing/2014/main" id="{4DA9723D-C507-4A2F-9888-75ACAB1E82B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0133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vimeo.com/438892315/55d2179448"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vimeo.com/438660714/382efecd1f"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4530-9F38-9C42-A308-E3BFB85AB218}"/>
              </a:ext>
            </a:extLst>
          </p:cNvPr>
          <p:cNvSpPr>
            <a:spLocks noGrp="1"/>
          </p:cNvSpPr>
          <p:nvPr>
            <p:ph type="ctrTitle"/>
          </p:nvPr>
        </p:nvSpPr>
        <p:spPr>
          <a:xfrm>
            <a:off x="2269863" y="3989276"/>
            <a:ext cx="7652273" cy="1341138"/>
          </a:xfrm>
        </p:spPr>
        <p:txBody>
          <a:bodyPr/>
          <a:lstStyle/>
          <a:p>
            <a:r>
              <a:rPr lang="en-US" b="1" dirty="0">
                <a:solidFill>
                  <a:schemeClr val="tx1">
                    <a:lumMod val="75000"/>
                    <a:lumOff val="25000"/>
                  </a:schemeClr>
                </a:solidFill>
              </a:rPr>
              <a:t>Session 3</a:t>
            </a:r>
          </a:p>
        </p:txBody>
      </p:sp>
      <p:sp>
        <p:nvSpPr>
          <p:cNvPr id="6" name="Title 1">
            <a:extLst>
              <a:ext uri="{FF2B5EF4-FFF2-40B4-BE49-F238E27FC236}">
                <a16:creationId xmlns:a16="http://schemas.microsoft.com/office/drawing/2014/main" id="{69FE4530-9F38-9C42-A308-E3BFB85AB218}"/>
              </a:ext>
            </a:extLst>
          </p:cNvPr>
          <p:cNvSpPr txBox="1">
            <a:spLocks/>
          </p:cNvSpPr>
          <p:nvPr/>
        </p:nvSpPr>
        <p:spPr>
          <a:xfrm>
            <a:off x="2269863" y="5022038"/>
            <a:ext cx="7652273" cy="13411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rgbClr val="FF8039"/>
                </a:solidFill>
              </a:rPr>
              <a:t>The Difference</a:t>
            </a:r>
          </a:p>
        </p:txBody>
      </p:sp>
      <p:pic>
        <p:nvPicPr>
          <p:cNvPr id="4" name="Picture 3" descr="A picture containing drawing, plate&#10;&#10;Description automatically generated">
            <a:extLst>
              <a:ext uri="{FF2B5EF4-FFF2-40B4-BE49-F238E27FC236}">
                <a16:creationId xmlns:a16="http://schemas.microsoft.com/office/drawing/2014/main" id="{9FB8EF6C-79BD-4C44-8605-BB7C8B4F9972}"/>
              </a:ext>
            </a:extLst>
          </p:cNvPr>
          <p:cNvPicPr>
            <a:picLocks noChangeAspect="1"/>
          </p:cNvPicPr>
          <p:nvPr/>
        </p:nvPicPr>
        <p:blipFill>
          <a:blip r:embed="rId2"/>
          <a:stretch>
            <a:fillRect/>
          </a:stretch>
        </p:blipFill>
        <p:spPr>
          <a:xfrm>
            <a:off x="3913250" y="1772239"/>
            <a:ext cx="4365497" cy="2057573"/>
          </a:xfrm>
          <a:prstGeom prst="rect">
            <a:avLst/>
          </a:prstGeom>
        </p:spPr>
      </p:pic>
      <p:pic>
        <p:nvPicPr>
          <p:cNvPr id="5" name="Picture 4">
            <a:extLst>
              <a:ext uri="{FF2B5EF4-FFF2-40B4-BE49-F238E27FC236}">
                <a16:creationId xmlns:a16="http://schemas.microsoft.com/office/drawing/2014/main" id="{916C7E6E-AE43-A447-B3BA-BE63B94312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98906">
            <a:off x="765936" y="4542062"/>
            <a:ext cx="1345532" cy="1938919"/>
          </a:xfrm>
          <a:prstGeom prst="rect">
            <a:avLst/>
          </a:prstGeom>
          <a:ln>
            <a:solidFill>
              <a:schemeClr val="tx1"/>
            </a:solidFill>
          </a:ln>
        </p:spPr>
      </p:pic>
    </p:spTree>
    <p:extLst>
      <p:ext uri="{BB962C8B-B14F-4D97-AF65-F5344CB8AC3E}">
        <p14:creationId xmlns:p14="http://schemas.microsoft.com/office/powerpoint/2010/main" val="4038200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1166" y="1968888"/>
            <a:ext cx="6748868" cy="3411447"/>
          </a:xfrm>
          <a:prstGeom prst="rect">
            <a:avLst/>
          </a:prstGeom>
          <a:noFill/>
        </p:spPr>
        <p:txBody>
          <a:bodyPr wrap="square" rtlCol="0">
            <a:spAutoFit/>
          </a:bodyPr>
          <a:lstStyle/>
          <a:p>
            <a:r>
              <a:rPr lang="en-US" sz="3200" b="1" dirty="0">
                <a:latin typeface="+mj-lt"/>
              </a:rPr>
              <a:t>In the last session we looked at:</a:t>
            </a:r>
          </a:p>
          <a:p>
            <a:endParaRPr lang="en-US" sz="3200" b="1" dirty="0">
              <a:latin typeface="+mj-lt"/>
            </a:endParaRPr>
          </a:p>
          <a:p>
            <a:pPr marL="342900" indent="-342900">
              <a:lnSpc>
                <a:spcPct val="114000"/>
              </a:lnSpc>
              <a:buFont typeface="Arial" charset="0"/>
              <a:buChar char="•"/>
            </a:pPr>
            <a:r>
              <a:rPr lang="en-US" sz="2800" dirty="0">
                <a:latin typeface="+mj-lt"/>
              </a:rPr>
              <a:t>Why </a:t>
            </a:r>
            <a:r>
              <a:rPr lang="en-US" sz="2800" b="1" dirty="0">
                <a:latin typeface="+mj-lt"/>
              </a:rPr>
              <a:t>Kid Doubt </a:t>
            </a:r>
            <a:r>
              <a:rPr lang="en-US" sz="2800" dirty="0">
                <a:latin typeface="+mj-lt"/>
              </a:rPr>
              <a:t>is not good to have around</a:t>
            </a:r>
          </a:p>
          <a:p>
            <a:pPr marL="342900" indent="-342900">
              <a:lnSpc>
                <a:spcPct val="114000"/>
              </a:lnSpc>
              <a:buFont typeface="Arial" charset="0"/>
              <a:buChar char="•"/>
            </a:pPr>
            <a:r>
              <a:rPr lang="en-US" sz="2800" dirty="0">
                <a:latin typeface="+mj-lt"/>
              </a:rPr>
              <a:t>The way </a:t>
            </a:r>
            <a:r>
              <a:rPr lang="en-US" sz="2800" b="1" dirty="0">
                <a:latin typeface="+mj-lt"/>
              </a:rPr>
              <a:t>Kid Doubt </a:t>
            </a:r>
            <a:r>
              <a:rPr lang="en-US" sz="2800" dirty="0">
                <a:latin typeface="+mj-lt"/>
              </a:rPr>
              <a:t>sometimes makes you feel you are not ‘normal'</a:t>
            </a:r>
          </a:p>
          <a:p>
            <a:pPr marL="342900" indent="-342900">
              <a:lnSpc>
                <a:spcPct val="114000"/>
              </a:lnSpc>
              <a:buFont typeface="Arial" charset="0"/>
              <a:buChar char="•"/>
            </a:pPr>
            <a:r>
              <a:rPr lang="en-US" sz="2800" dirty="0">
                <a:latin typeface="+mj-lt"/>
              </a:rPr>
              <a:t>How we need a plan to ‘dare to be you’</a:t>
            </a:r>
          </a:p>
          <a:p>
            <a:endParaRPr lang="en-US" sz="2400" dirty="0">
              <a:latin typeface="+mj-lt"/>
            </a:endParaRP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80637" y="1963270"/>
            <a:ext cx="3290198" cy="4741194"/>
          </a:xfrm>
          <a:prstGeom prst="rect">
            <a:avLst/>
          </a:prstGeom>
          <a:ln>
            <a:solidFill>
              <a:schemeClr val="tx1"/>
            </a:solidFill>
          </a:ln>
        </p:spPr>
      </p:pic>
    </p:spTree>
    <p:extLst>
      <p:ext uri="{BB962C8B-B14F-4D97-AF65-F5344CB8AC3E}">
        <p14:creationId xmlns:p14="http://schemas.microsoft.com/office/powerpoint/2010/main" val="1576820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281544" y="3453205"/>
            <a:ext cx="1538343" cy="830997"/>
          </a:xfrm>
          <a:prstGeom prst="rect">
            <a:avLst/>
          </a:prstGeom>
          <a:noFill/>
        </p:spPr>
        <p:txBody>
          <a:bodyPr wrap="square" rtlCol="0">
            <a:spAutoFit/>
          </a:bodyPr>
          <a:lstStyle/>
          <a:p>
            <a:r>
              <a:rPr lang="en-US" sz="4800" dirty="0">
                <a:latin typeface="+mj-lt"/>
              </a:rPr>
              <a:t>and</a:t>
            </a:r>
            <a:r>
              <a:rPr lang="mr-IN" sz="4800" dirty="0">
                <a:latin typeface="+mj-lt"/>
              </a:rPr>
              <a:t>…</a:t>
            </a:r>
            <a:endParaRPr lang="en-US" sz="4800" dirty="0">
              <a:latin typeface="+mj-lt"/>
            </a:endParaRPr>
          </a:p>
        </p:txBody>
      </p:sp>
      <p:sp>
        <p:nvSpPr>
          <p:cNvPr id="10" name="TextBox 9">
            <a:extLst>
              <a:ext uri="{FF2B5EF4-FFF2-40B4-BE49-F238E27FC236}">
                <a16:creationId xmlns:a16="http://schemas.microsoft.com/office/drawing/2014/main" id="{586203D0-0352-AC43-830A-775C548A2C8E}"/>
              </a:ext>
            </a:extLst>
          </p:cNvPr>
          <p:cNvSpPr txBox="1"/>
          <p:nvPr/>
        </p:nvSpPr>
        <p:spPr>
          <a:xfrm>
            <a:off x="738690" y="1540907"/>
            <a:ext cx="10714619" cy="584775"/>
          </a:xfrm>
          <a:prstGeom prst="rect">
            <a:avLst/>
          </a:prstGeom>
          <a:noFill/>
          <a:ln>
            <a:noFill/>
          </a:ln>
        </p:spPr>
        <p:txBody>
          <a:bodyPr wrap="square" rtlCol="0">
            <a:spAutoFit/>
          </a:bodyPr>
          <a:lstStyle/>
          <a:p>
            <a:r>
              <a:rPr lang="en-US" sz="3200" dirty="0">
                <a:latin typeface="+mj-lt"/>
              </a:rPr>
              <a:t>Today we have two people to help us explore ‘The Difference’.</a:t>
            </a:r>
          </a:p>
        </p:txBody>
      </p:sp>
      <p:pic>
        <p:nvPicPr>
          <p:cNvPr id="8" name="Picture 7" descr="A group of people standing in front of a body of water&#10;&#10;Description automatically generated">
            <a:extLst>
              <a:ext uri="{FF2B5EF4-FFF2-40B4-BE49-F238E27FC236}">
                <a16:creationId xmlns:a16="http://schemas.microsoft.com/office/drawing/2014/main" id="{166FD91A-D918-454E-A1D0-C516F4D0282C}"/>
              </a:ext>
            </a:extLst>
          </p:cNvPr>
          <p:cNvPicPr>
            <a:picLocks noChangeAspect="1"/>
          </p:cNvPicPr>
          <p:nvPr/>
        </p:nvPicPr>
        <p:blipFill rotWithShape="1">
          <a:blip r:embed="rId2"/>
          <a:srcRect l="42227" t="17681" r="35514" b="55026"/>
          <a:stretch/>
        </p:blipFill>
        <p:spPr>
          <a:xfrm>
            <a:off x="6372115" y="2560319"/>
            <a:ext cx="2113586" cy="2699031"/>
          </a:xfrm>
          <a:prstGeom prst="rect">
            <a:avLst/>
          </a:prstGeom>
        </p:spPr>
      </p:pic>
      <p:sp>
        <p:nvSpPr>
          <p:cNvPr id="13" name="TextBox 12">
            <a:extLst>
              <a:ext uri="{FF2B5EF4-FFF2-40B4-BE49-F238E27FC236}">
                <a16:creationId xmlns:a16="http://schemas.microsoft.com/office/drawing/2014/main" id="{11CEABAD-E1CF-6646-BB1F-CD582E18C4A5}"/>
              </a:ext>
            </a:extLst>
          </p:cNvPr>
          <p:cNvSpPr txBox="1"/>
          <p:nvPr/>
        </p:nvSpPr>
        <p:spPr>
          <a:xfrm>
            <a:off x="6583620" y="5627524"/>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Cameron Parker</a:t>
            </a:r>
          </a:p>
          <a:p>
            <a:pPr algn="ctr"/>
            <a:r>
              <a:rPr lang="en-US" sz="1600" dirty="0">
                <a:solidFill>
                  <a:schemeClr val="tx1">
                    <a:lumMod val="75000"/>
                    <a:lumOff val="25000"/>
                  </a:schemeClr>
                </a:solidFill>
              </a:rPr>
              <a:t>Motivational speaker</a:t>
            </a:r>
          </a:p>
        </p:txBody>
      </p:sp>
      <p:sp>
        <p:nvSpPr>
          <p:cNvPr id="14" name="TextBox 13">
            <a:extLst>
              <a:ext uri="{FF2B5EF4-FFF2-40B4-BE49-F238E27FC236}">
                <a16:creationId xmlns:a16="http://schemas.microsoft.com/office/drawing/2014/main" id="{4A12332F-77C5-3E4B-B18D-FCCB75F56256}"/>
              </a:ext>
            </a:extLst>
          </p:cNvPr>
          <p:cNvSpPr txBox="1"/>
          <p:nvPr/>
        </p:nvSpPr>
        <p:spPr>
          <a:xfrm>
            <a:off x="1691753" y="5627525"/>
            <a:ext cx="2568577" cy="830997"/>
          </a:xfrm>
          <a:prstGeom prst="rect">
            <a:avLst/>
          </a:prstGeom>
          <a:noFill/>
        </p:spPr>
        <p:txBody>
          <a:bodyPr wrap="square" rtlCol="0">
            <a:spAutoFit/>
          </a:bodyPr>
          <a:lstStyle/>
          <a:p>
            <a:pPr algn="ctr"/>
            <a:r>
              <a:rPr lang="en-US" sz="1600" dirty="0">
                <a:solidFill>
                  <a:schemeClr val="tx1">
                    <a:lumMod val="75000"/>
                    <a:lumOff val="25000"/>
                  </a:schemeClr>
                </a:solidFill>
              </a:rPr>
              <a:t>Matthew Syed Author and Broadcaster, Author of ‘Dare to be You’</a:t>
            </a:r>
          </a:p>
        </p:txBody>
      </p:sp>
      <p:pic>
        <p:nvPicPr>
          <p:cNvPr id="3" name="Picture 2" descr="A person wearing a suit and tie&#10;&#10;Description automatically generated">
            <a:extLst>
              <a:ext uri="{FF2B5EF4-FFF2-40B4-BE49-F238E27FC236}">
                <a16:creationId xmlns:a16="http://schemas.microsoft.com/office/drawing/2014/main" id="{123360DA-7748-E34D-9C84-294D41B57CFA}"/>
              </a:ext>
            </a:extLst>
          </p:cNvPr>
          <p:cNvPicPr>
            <a:picLocks noChangeAspect="1"/>
          </p:cNvPicPr>
          <p:nvPr/>
        </p:nvPicPr>
        <p:blipFill>
          <a:blip r:embed="rId3"/>
          <a:stretch>
            <a:fillRect/>
          </a:stretch>
        </p:blipFill>
        <p:spPr>
          <a:xfrm>
            <a:off x="2082499" y="2588841"/>
            <a:ext cx="1799354" cy="2699031"/>
          </a:xfrm>
          <a:prstGeom prst="rect">
            <a:avLst/>
          </a:prstGeom>
        </p:spPr>
      </p:pic>
    </p:spTree>
    <p:extLst>
      <p:ext uri="{BB962C8B-B14F-4D97-AF65-F5344CB8AC3E}">
        <p14:creationId xmlns:p14="http://schemas.microsoft.com/office/powerpoint/2010/main" val="590735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9094" y="1789010"/>
            <a:ext cx="7261414" cy="584775"/>
          </a:xfrm>
          <a:prstGeom prst="rect">
            <a:avLst/>
          </a:prstGeom>
          <a:noFill/>
          <a:ln>
            <a:noFill/>
          </a:ln>
        </p:spPr>
        <p:txBody>
          <a:bodyPr wrap="square" rtlCol="0">
            <a:spAutoFit/>
          </a:bodyPr>
          <a:lstStyle/>
          <a:p>
            <a:r>
              <a:rPr lang="en-US" sz="3200" b="1" dirty="0">
                <a:latin typeface="+mj-lt"/>
              </a:rPr>
              <a:t>Today we are looking at ‘The </a:t>
            </a:r>
            <a:r>
              <a:rPr lang="en-US" sz="3200" b="1">
                <a:latin typeface="+mj-lt"/>
              </a:rPr>
              <a:t>Difference’.</a:t>
            </a:r>
            <a:endParaRPr lang="en-US" sz="3200" b="1" dirty="0">
              <a:latin typeface="+mj-lt"/>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094" y="2738636"/>
            <a:ext cx="1801221" cy="2595570"/>
          </a:xfrm>
          <a:prstGeom prst="rect">
            <a:avLst/>
          </a:prstGeom>
          <a:ln>
            <a:solidFill>
              <a:schemeClr val="tx1"/>
            </a:solidFill>
          </a:ln>
        </p:spPr>
      </p:pic>
      <p:sp>
        <p:nvSpPr>
          <p:cNvPr id="6" name="TextBox 5"/>
          <p:cNvSpPr txBox="1"/>
          <p:nvPr/>
        </p:nvSpPr>
        <p:spPr>
          <a:xfrm>
            <a:off x="889894" y="5699057"/>
            <a:ext cx="7591016" cy="461665"/>
          </a:xfrm>
          <a:prstGeom prst="rect">
            <a:avLst/>
          </a:prstGeom>
          <a:noFill/>
        </p:spPr>
        <p:txBody>
          <a:bodyPr wrap="square" rtlCol="0">
            <a:spAutoFit/>
          </a:bodyPr>
          <a:lstStyle/>
          <a:p>
            <a:r>
              <a:rPr lang="en-US" sz="2400" b="1" dirty="0">
                <a:solidFill>
                  <a:srgbClr val="FF8039"/>
                </a:solidFill>
                <a:latin typeface="+mj-lt"/>
              </a:rPr>
              <a:t>If you are rea</a:t>
            </a:r>
            <a:r>
              <a:rPr lang="en-US" sz="2400" b="1" dirty="0">
                <a:solidFill>
                  <a:schemeClr val="accent2"/>
                </a:solidFill>
                <a:latin typeface="+mj-lt"/>
              </a:rPr>
              <a:t>ding </a:t>
            </a:r>
            <a:r>
              <a:rPr lang="en-US" sz="2400" b="1" dirty="0">
                <a:solidFill>
                  <a:srgbClr val="FF8039"/>
                </a:solidFill>
                <a:latin typeface="+mj-lt"/>
              </a:rPr>
              <a:t>along with us, read </a:t>
            </a:r>
            <a:r>
              <a:rPr lang="en-US" sz="2400" b="1">
                <a:solidFill>
                  <a:srgbClr val="FF8039"/>
                </a:solidFill>
                <a:latin typeface="+mj-lt"/>
              </a:rPr>
              <a:t>pages 26–41</a:t>
            </a:r>
            <a:r>
              <a:rPr lang="en-US" sz="2400" b="1" dirty="0">
                <a:solidFill>
                  <a:srgbClr val="FF8039"/>
                </a:solidFill>
                <a:latin typeface="+mj-lt"/>
              </a:rPr>
              <a:t>. </a:t>
            </a:r>
          </a:p>
        </p:txBody>
      </p:sp>
      <p:sp>
        <p:nvSpPr>
          <p:cNvPr id="7" name="TextBox 6"/>
          <p:cNvSpPr txBox="1"/>
          <p:nvPr/>
        </p:nvSpPr>
        <p:spPr>
          <a:xfrm>
            <a:off x="2871095" y="2539205"/>
            <a:ext cx="3936106" cy="1815882"/>
          </a:xfrm>
          <a:prstGeom prst="rect">
            <a:avLst/>
          </a:prstGeom>
          <a:noFill/>
        </p:spPr>
        <p:txBody>
          <a:bodyPr wrap="square" rtlCol="0">
            <a:spAutoFit/>
          </a:bodyPr>
          <a:lstStyle/>
          <a:p>
            <a:r>
              <a:rPr lang="en-US" sz="2800" dirty="0">
                <a:latin typeface="+mj-lt"/>
              </a:rPr>
              <a:t>Watch this video of Matthew explaining why we need to stop thinking that ‘one size fits all’.</a:t>
            </a:r>
          </a:p>
        </p:txBody>
      </p:sp>
      <p:pic>
        <p:nvPicPr>
          <p:cNvPr id="8" name="Picture 7" descr="A person sitting in front of a computer screen&#10;&#10;Description automatically generated">
            <a:hlinkClick r:id="rId3"/>
            <a:extLst>
              <a:ext uri="{FF2B5EF4-FFF2-40B4-BE49-F238E27FC236}">
                <a16:creationId xmlns:a16="http://schemas.microsoft.com/office/drawing/2014/main" id="{2017D80D-20D0-9440-9154-8480E5115F17}"/>
              </a:ext>
            </a:extLst>
          </p:cNvPr>
          <p:cNvPicPr>
            <a:picLocks noChangeAspect="1"/>
          </p:cNvPicPr>
          <p:nvPr/>
        </p:nvPicPr>
        <p:blipFill>
          <a:blip r:embed="rId4"/>
          <a:stretch>
            <a:fillRect/>
          </a:stretch>
        </p:blipFill>
        <p:spPr>
          <a:xfrm>
            <a:off x="6928775" y="2539205"/>
            <a:ext cx="4784259" cy="2679585"/>
          </a:xfrm>
          <a:prstGeom prst="rect">
            <a:avLst/>
          </a:prstGeom>
        </p:spPr>
      </p:pic>
      <p:pic>
        <p:nvPicPr>
          <p:cNvPr id="9" name="Picture 8" descr="A close up of a logo&#10;&#10;Description automatically generated">
            <a:hlinkClick r:id="rId3"/>
            <a:extLst>
              <a:ext uri="{FF2B5EF4-FFF2-40B4-BE49-F238E27FC236}">
                <a16:creationId xmlns:a16="http://schemas.microsoft.com/office/drawing/2014/main" id="{068A2285-10FE-394D-9066-94D06F50F33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31288" y="2348385"/>
            <a:ext cx="2324100" cy="2654300"/>
          </a:xfrm>
          <a:prstGeom prst="rect">
            <a:avLst/>
          </a:prstGeom>
        </p:spPr>
      </p:pic>
      <p:sp>
        <p:nvSpPr>
          <p:cNvPr id="10" name="TextBox 9">
            <a:extLst>
              <a:ext uri="{FF2B5EF4-FFF2-40B4-BE49-F238E27FC236}">
                <a16:creationId xmlns:a16="http://schemas.microsoft.com/office/drawing/2014/main" id="{BC50C7D9-F1DA-5F4A-A47A-38DEDEA5773A}"/>
              </a:ext>
            </a:extLst>
          </p:cNvPr>
          <p:cNvSpPr txBox="1"/>
          <p:nvPr/>
        </p:nvSpPr>
        <p:spPr>
          <a:xfrm>
            <a:off x="7213491" y="5334206"/>
            <a:ext cx="4214826" cy="1200329"/>
          </a:xfrm>
          <a:prstGeom prst="rect">
            <a:avLst/>
          </a:prstGeom>
          <a:noFill/>
        </p:spPr>
        <p:txBody>
          <a:bodyPr wrap="square" rtlCol="0">
            <a:spAutoFit/>
          </a:bodyPr>
          <a:lstStyle/>
          <a:p>
            <a:pPr algn="ctr"/>
            <a:r>
              <a:rPr lang="en-US" sz="2400" b="1">
                <a:solidFill>
                  <a:schemeClr val="tx1">
                    <a:lumMod val="75000"/>
                    <a:lumOff val="25000"/>
                  </a:schemeClr>
                </a:solidFill>
                <a:latin typeface="+mj-lt"/>
              </a:rPr>
              <a:t>The Difference</a:t>
            </a:r>
            <a:endParaRPr lang="en-US" sz="2400" b="1" dirty="0">
              <a:solidFill>
                <a:schemeClr val="tx1">
                  <a:lumMod val="75000"/>
                  <a:lumOff val="25000"/>
                </a:schemeClr>
              </a:solidFill>
              <a:latin typeface="+mj-lt"/>
            </a:endParaRPr>
          </a:p>
          <a:p>
            <a:pPr algn="ctr"/>
            <a:r>
              <a:rPr lang="en-US" sz="2400" i="1" dirty="0">
                <a:solidFill>
                  <a:schemeClr val="tx1">
                    <a:lumMod val="75000"/>
                    <a:lumOff val="25000"/>
                  </a:schemeClr>
                </a:solidFill>
                <a:latin typeface="+mj-lt"/>
              </a:rPr>
              <a:t>Matthew Syed</a:t>
            </a:r>
          </a:p>
          <a:p>
            <a:pPr algn="ctr"/>
            <a:endParaRPr lang="en-US" sz="2400" i="1" dirty="0">
              <a:solidFill>
                <a:schemeClr val="tx1">
                  <a:lumMod val="75000"/>
                  <a:lumOff val="25000"/>
                </a:schemeClr>
              </a:solidFill>
              <a:latin typeface="+mj-lt"/>
            </a:endParaRPr>
          </a:p>
        </p:txBody>
      </p:sp>
    </p:spTree>
    <p:extLst>
      <p:ext uri="{BB962C8B-B14F-4D97-AF65-F5344CB8AC3E}">
        <p14:creationId xmlns:p14="http://schemas.microsoft.com/office/powerpoint/2010/main" val="1273963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20642" y="1484555"/>
            <a:ext cx="6540648" cy="3428631"/>
          </a:xfrm>
          <a:prstGeom prst="rect">
            <a:avLst/>
          </a:prstGeom>
          <a:noFill/>
        </p:spPr>
        <p:txBody>
          <a:bodyPr wrap="square" rtlCol="0">
            <a:spAutoFit/>
          </a:bodyPr>
          <a:lstStyle/>
          <a:p>
            <a:pPr>
              <a:lnSpc>
                <a:spcPct val="114000"/>
              </a:lnSpc>
            </a:pPr>
            <a:r>
              <a:rPr lang="en-US" sz="3200" dirty="0">
                <a:latin typeface="+mj-lt"/>
              </a:rPr>
              <a:t>So many of us spend SO long trying to be as similar to those around us as we possibly can. It can even mean we do things we don’t like, don’t enjoy and don’t even believe in! WHY do we do this?</a:t>
            </a:r>
          </a:p>
        </p:txBody>
      </p:sp>
      <p:sp>
        <p:nvSpPr>
          <p:cNvPr id="4" name="TextBox 3"/>
          <p:cNvSpPr txBox="1"/>
          <p:nvPr/>
        </p:nvSpPr>
        <p:spPr>
          <a:xfrm>
            <a:off x="5120642" y="5373445"/>
            <a:ext cx="6400798" cy="1015663"/>
          </a:xfrm>
          <a:prstGeom prst="rect">
            <a:avLst/>
          </a:prstGeom>
          <a:noFill/>
        </p:spPr>
        <p:txBody>
          <a:bodyPr wrap="square" rtlCol="0">
            <a:spAutoFit/>
          </a:bodyPr>
          <a:lstStyle/>
          <a:p>
            <a:pPr algn="r"/>
            <a:r>
              <a:rPr lang="en-US" sz="2000" b="1" dirty="0">
                <a:solidFill>
                  <a:srgbClr val="FF8039"/>
                </a:solidFill>
                <a:latin typeface="+mj-lt"/>
              </a:rPr>
              <a:t>In your workbook, answer this question: When have you tried so hard to fit in that you’ve done something that you don’t even like doing?</a:t>
            </a:r>
          </a:p>
        </p:txBody>
      </p:sp>
      <p:pic>
        <p:nvPicPr>
          <p:cNvPr id="6" name="Picture 5">
            <a:extLst>
              <a:ext uri="{FF2B5EF4-FFF2-40B4-BE49-F238E27FC236}">
                <a16:creationId xmlns:a16="http://schemas.microsoft.com/office/drawing/2014/main" id="{2E218AD1-1DDD-9140-A238-E171B797ADD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303" t="6836" r="10189" b="6838"/>
          <a:stretch/>
        </p:blipFill>
        <p:spPr>
          <a:xfrm>
            <a:off x="670560" y="1484555"/>
            <a:ext cx="3489216" cy="4904553"/>
          </a:xfrm>
          <a:prstGeom prst="rect">
            <a:avLst/>
          </a:prstGeom>
        </p:spPr>
      </p:pic>
    </p:spTree>
    <p:extLst>
      <p:ext uri="{BB962C8B-B14F-4D97-AF65-F5344CB8AC3E}">
        <p14:creationId xmlns:p14="http://schemas.microsoft.com/office/powerpoint/2010/main" val="108372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2972" y="2242153"/>
            <a:ext cx="6874136" cy="584775"/>
          </a:xfrm>
          <a:prstGeom prst="rect">
            <a:avLst/>
          </a:prstGeom>
          <a:noFill/>
        </p:spPr>
        <p:txBody>
          <a:bodyPr wrap="square" rtlCol="0">
            <a:spAutoFit/>
          </a:bodyPr>
          <a:lstStyle/>
          <a:p>
            <a:r>
              <a:rPr lang="en-US" sz="3200" b="1" dirty="0">
                <a:latin typeface="+mj-lt"/>
              </a:rPr>
              <a:t>Often, it all comes down to this</a:t>
            </a:r>
            <a:r>
              <a:rPr lang="mr-IN" sz="3200" b="1" dirty="0">
                <a:latin typeface="+mj-lt"/>
              </a:rPr>
              <a:t>…</a:t>
            </a:r>
            <a:endParaRPr lang="en-US" sz="3200" b="1" dirty="0">
              <a:latin typeface="+mj-lt"/>
            </a:endParaRPr>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1644554">
            <a:off x="5593976" y="1011626"/>
            <a:ext cx="6702015" cy="6512079"/>
          </a:xfrm>
          <a:prstGeom prst="rect">
            <a:avLst/>
          </a:prstGeom>
        </p:spPr>
      </p:pic>
      <p:sp>
        <p:nvSpPr>
          <p:cNvPr id="4" name="TextBox 3"/>
          <p:cNvSpPr txBox="1"/>
          <p:nvPr/>
        </p:nvSpPr>
        <p:spPr>
          <a:xfrm>
            <a:off x="7573383" y="3162749"/>
            <a:ext cx="2334410" cy="1077218"/>
          </a:xfrm>
          <a:prstGeom prst="rect">
            <a:avLst/>
          </a:prstGeom>
          <a:noFill/>
        </p:spPr>
        <p:txBody>
          <a:bodyPr wrap="square" rtlCol="0">
            <a:spAutoFit/>
          </a:bodyPr>
          <a:lstStyle/>
          <a:p>
            <a:pPr algn="ctr"/>
            <a:r>
              <a:rPr lang="en-US" sz="3200" b="1" dirty="0">
                <a:solidFill>
                  <a:srgbClr val="FF8039"/>
                </a:solidFill>
                <a:latin typeface="+mj-lt"/>
              </a:rPr>
              <a:t> I want to be normal!</a:t>
            </a:r>
          </a:p>
        </p:txBody>
      </p:sp>
    </p:spTree>
    <p:extLst>
      <p:ext uri="{BB962C8B-B14F-4D97-AF65-F5344CB8AC3E}">
        <p14:creationId xmlns:p14="http://schemas.microsoft.com/office/powerpoint/2010/main" val="1149973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8630" y="1884541"/>
            <a:ext cx="6452796" cy="1077218"/>
          </a:xfrm>
          <a:prstGeom prst="rect">
            <a:avLst/>
          </a:prstGeom>
          <a:noFill/>
        </p:spPr>
        <p:txBody>
          <a:bodyPr wrap="square" rtlCol="0">
            <a:spAutoFit/>
          </a:bodyPr>
          <a:lstStyle/>
          <a:p>
            <a:r>
              <a:rPr lang="en-US" sz="3200" dirty="0">
                <a:latin typeface="+mj-lt"/>
              </a:rPr>
              <a:t>Here is where we have to put some things right!</a:t>
            </a:r>
          </a:p>
        </p:txBody>
      </p:sp>
      <p:sp>
        <p:nvSpPr>
          <p:cNvPr id="3" name="TextBox 2"/>
          <p:cNvSpPr txBox="1"/>
          <p:nvPr/>
        </p:nvSpPr>
        <p:spPr>
          <a:xfrm>
            <a:off x="998631" y="3469341"/>
            <a:ext cx="7034200" cy="2305888"/>
          </a:xfrm>
          <a:prstGeom prst="rect">
            <a:avLst/>
          </a:prstGeom>
          <a:noFill/>
        </p:spPr>
        <p:txBody>
          <a:bodyPr wrap="square" rtlCol="0">
            <a:spAutoFit/>
          </a:bodyPr>
          <a:lstStyle/>
          <a:p>
            <a:pPr marL="571500" indent="-571500">
              <a:lnSpc>
                <a:spcPct val="114000"/>
              </a:lnSpc>
              <a:buFont typeface="Arial" charset="0"/>
              <a:buChar char="•"/>
            </a:pPr>
            <a:r>
              <a:rPr lang="en-US" sz="3200" dirty="0">
                <a:latin typeface="+mj-lt"/>
              </a:rPr>
              <a:t>One size does not fit all.</a:t>
            </a:r>
          </a:p>
          <a:p>
            <a:pPr marL="571500" indent="-571500">
              <a:lnSpc>
                <a:spcPct val="114000"/>
              </a:lnSpc>
              <a:buFont typeface="Arial" charset="0"/>
              <a:buChar char="•"/>
            </a:pPr>
            <a:r>
              <a:rPr lang="en-US" sz="3200" dirty="0">
                <a:latin typeface="+mj-lt"/>
              </a:rPr>
              <a:t>‘Normal’ does NOT exist.</a:t>
            </a:r>
          </a:p>
          <a:p>
            <a:pPr marL="571500" indent="-571500">
              <a:lnSpc>
                <a:spcPct val="114000"/>
              </a:lnSpc>
              <a:buFont typeface="Arial" charset="0"/>
              <a:buChar char="•"/>
            </a:pPr>
            <a:r>
              <a:rPr lang="en-US" sz="3200" dirty="0">
                <a:latin typeface="+mj-lt"/>
              </a:rPr>
              <a:t>‘Normal’ is an idea that we’ve accepted without questioning it! </a:t>
            </a:r>
          </a:p>
        </p:txBody>
      </p:sp>
      <p:pic>
        <p:nvPicPr>
          <p:cNvPr id="6" name="Picture 5" descr="A picture containing measure, object&#10;&#10;Description automatically generated">
            <a:extLst>
              <a:ext uri="{FF2B5EF4-FFF2-40B4-BE49-F238E27FC236}">
                <a16:creationId xmlns:a16="http://schemas.microsoft.com/office/drawing/2014/main" id="{6C3DF002-D629-D848-BCDA-77DA0F132A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57671" y="1445142"/>
            <a:ext cx="3530600" cy="4902200"/>
          </a:xfrm>
          <a:prstGeom prst="rect">
            <a:avLst/>
          </a:prstGeom>
        </p:spPr>
      </p:pic>
    </p:spTree>
    <p:extLst>
      <p:ext uri="{BB962C8B-B14F-4D97-AF65-F5344CB8AC3E}">
        <p14:creationId xmlns:p14="http://schemas.microsoft.com/office/powerpoint/2010/main" val="1247129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2465" y="1395515"/>
            <a:ext cx="2831950" cy="2831950"/>
          </a:xfrm>
          <a:prstGeom prst="rect">
            <a:avLst/>
          </a:prstGeom>
        </p:spPr>
      </p:pic>
      <p:sp>
        <p:nvSpPr>
          <p:cNvPr id="2" name="TextBox 1"/>
          <p:cNvSpPr txBox="1"/>
          <p:nvPr/>
        </p:nvSpPr>
        <p:spPr>
          <a:xfrm>
            <a:off x="2581835" y="1325559"/>
            <a:ext cx="5836023" cy="584775"/>
          </a:xfrm>
          <a:prstGeom prst="rect">
            <a:avLst/>
          </a:prstGeom>
          <a:noFill/>
          <a:ln>
            <a:noFill/>
          </a:ln>
        </p:spPr>
        <p:txBody>
          <a:bodyPr wrap="square" rtlCol="0">
            <a:spAutoFit/>
          </a:bodyPr>
          <a:lstStyle/>
          <a:p>
            <a:r>
              <a:rPr lang="en-US" sz="3200" b="1" dirty="0">
                <a:solidFill>
                  <a:srgbClr val="FF8039"/>
                </a:solidFill>
              </a:rPr>
              <a:t>A real-life example:</a:t>
            </a:r>
          </a:p>
        </p:txBody>
      </p:sp>
      <p:sp>
        <p:nvSpPr>
          <p:cNvPr id="5" name="TextBox 4"/>
          <p:cNvSpPr txBox="1"/>
          <p:nvPr/>
        </p:nvSpPr>
        <p:spPr>
          <a:xfrm>
            <a:off x="2581835" y="2069974"/>
            <a:ext cx="7595795" cy="1537985"/>
          </a:xfrm>
          <a:prstGeom prst="rect">
            <a:avLst/>
          </a:prstGeom>
          <a:noFill/>
        </p:spPr>
        <p:txBody>
          <a:bodyPr wrap="square" rtlCol="0">
            <a:spAutoFit/>
          </a:bodyPr>
          <a:lstStyle/>
          <a:p>
            <a:pPr>
              <a:lnSpc>
                <a:spcPct val="114000"/>
              </a:lnSpc>
            </a:pPr>
            <a:r>
              <a:rPr lang="en-US" sz="2800" dirty="0">
                <a:latin typeface="+mj-lt"/>
              </a:rPr>
              <a:t>It was 1926, the US military decided to use the idea of One Size Fits All to design the perfect cockpit for their fighter planes.</a:t>
            </a:r>
          </a:p>
        </p:txBody>
      </p:sp>
      <p:sp>
        <p:nvSpPr>
          <p:cNvPr id="6" name="TextBox 5"/>
          <p:cNvSpPr txBox="1"/>
          <p:nvPr/>
        </p:nvSpPr>
        <p:spPr>
          <a:xfrm>
            <a:off x="654424" y="3773088"/>
            <a:ext cx="8625433" cy="1537985"/>
          </a:xfrm>
          <a:prstGeom prst="rect">
            <a:avLst/>
          </a:prstGeom>
          <a:noFill/>
        </p:spPr>
        <p:txBody>
          <a:bodyPr wrap="square" rtlCol="0">
            <a:spAutoFit/>
          </a:bodyPr>
          <a:lstStyle/>
          <a:p>
            <a:pPr>
              <a:lnSpc>
                <a:spcPct val="114000"/>
              </a:lnSpc>
            </a:pPr>
            <a:r>
              <a:rPr lang="en-US" sz="2800" dirty="0">
                <a:latin typeface="+mj-lt"/>
              </a:rPr>
              <a:t>They collected measurements on hundreds of their male* pilots: they calculated ‘normal’ height, arm length, leg length and ‘normal’ reach amongst other metrics.</a:t>
            </a: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38352" y="5012092"/>
            <a:ext cx="2073950" cy="2073950"/>
          </a:xfrm>
          <a:prstGeom prst="rect">
            <a:avLst/>
          </a:prstGeom>
        </p:spPr>
      </p:pic>
      <p:sp>
        <p:nvSpPr>
          <p:cNvPr id="8" name="TextBox 7"/>
          <p:cNvSpPr txBox="1"/>
          <p:nvPr/>
        </p:nvSpPr>
        <p:spPr>
          <a:xfrm>
            <a:off x="2336203" y="5578289"/>
            <a:ext cx="7519594" cy="1046761"/>
          </a:xfrm>
          <a:prstGeom prst="rect">
            <a:avLst/>
          </a:prstGeom>
          <a:noFill/>
        </p:spPr>
        <p:txBody>
          <a:bodyPr wrap="square" rtlCol="0">
            <a:spAutoFit/>
          </a:bodyPr>
          <a:lstStyle/>
          <a:p>
            <a:pPr algn="r">
              <a:lnSpc>
                <a:spcPct val="114000"/>
              </a:lnSpc>
            </a:pPr>
            <a:r>
              <a:rPr lang="en-US" sz="2800" dirty="0">
                <a:latin typeface="+mj-lt"/>
              </a:rPr>
              <a:t>Using this data, they created the ‘perfect’ cockpit – all perfectly sized for the ‘perfect pilot’.</a:t>
            </a:r>
          </a:p>
        </p:txBody>
      </p:sp>
      <p:sp>
        <p:nvSpPr>
          <p:cNvPr id="9" name="TextBox 8"/>
          <p:cNvSpPr txBox="1"/>
          <p:nvPr/>
        </p:nvSpPr>
        <p:spPr>
          <a:xfrm>
            <a:off x="9279857" y="3880664"/>
            <a:ext cx="2339788" cy="830997"/>
          </a:xfrm>
          <a:prstGeom prst="rect">
            <a:avLst/>
          </a:prstGeom>
          <a:noFill/>
        </p:spPr>
        <p:txBody>
          <a:bodyPr wrap="square" rtlCol="0">
            <a:spAutoFit/>
          </a:bodyPr>
          <a:lstStyle/>
          <a:p>
            <a:pPr algn="ctr"/>
            <a:r>
              <a:rPr lang="en-US" sz="1600" b="1" dirty="0">
                <a:solidFill>
                  <a:srgbClr val="FF8039"/>
                </a:solidFill>
              </a:rPr>
              <a:t>* Women were not really given the opportunity to be pilots in 1926</a:t>
            </a:r>
          </a:p>
        </p:txBody>
      </p:sp>
    </p:spTree>
    <p:extLst>
      <p:ext uri="{BB962C8B-B14F-4D97-AF65-F5344CB8AC3E}">
        <p14:creationId xmlns:p14="http://schemas.microsoft.com/office/powerpoint/2010/main" val="488390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93434" y="251908"/>
            <a:ext cx="7789434" cy="7789434"/>
          </a:xfrm>
          <a:prstGeom prst="rect">
            <a:avLst/>
          </a:prstGeom>
        </p:spPr>
      </p:pic>
      <p:sp>
        <p:nvSpPr>
          <p:cNvPr id="3" name="TextBox 2"/>
          <p:cNvSpPr txBox="1"/>
          <p:nvPr/>
        </p:nvSpPr>
        <p:spPr>
          <a:xfrm>
            <a:off x="3836405" y="2094273"/>
            <a:ext cx="7789434" cy="3412666"/>
          </a:xfrm>
          <a:prstGeom prst="rect">
            <a:avLst/>
          </a:prstGeom>
          <a:noFill/>
        </p:spPr>
        <p:txBody>
          <a:bodyPr wrap="square" rtlCol="0">
            <a:spAutoFit/>
          </a:bodyPr>
          <a:lstStyle/>
          <a:p>
            <a:pPr>
              <a:lnSpc>
                <a:spcPct val="114000"/>
              </a:lnSpc>
            </a:pPr>
            <a:r>
              <a:rPr lang="en-US" sz="2800" dirty="0">
                <a:latin typeface="+mj-lt"/>
              </a:rPr>
              <a:t>25 years after these cockpits were designed, the air force were puzzled about why their pilots kept crashing. 17 pilots crashed in one single day once.</a:t>
            </a:r>
          </a:p>
          <a:p>
            <a:endParaRPr lang="en-US" sz="2800" dirty="0">
              <a:latin typeface="+mj-lt"/>
            </a:endParaRPr>
          </a:p>
          <a:p>
            <a:endParaRPr lang="en-US" sz="2800" dirty="0">
              <a:latin typeface="+mj-lt"/>
            </a:endParaRPr>
          </a:p>
          <a:p>
            <a:endParaRPr lang="en-US" sz="3200" b="1" dirty="0">
              <a:latin typeface="+mj-lt"/>
            </a:endParaRPr>
          </a:p>
          <a:p>
            <a:r>
              <a:rPr lang="en-US" sz="3200" b="1" dirty="0">
                <a:latin typeface="+mj-lt"/>
              </a:rPr>
              <a:t>Maybe it was to do with the cockpit design?</a:t>
            </a:r>
          </a:p>
        </p:txBody>
      </p:sp>
    </p:spTree>
    <p:extLst>
      <p:ext uri="{BB962C8B-B14F-4D97-AF65-F5344CB8AC3E}">
        <p14:creationId xmlns:p14="http://schemas.microsoft.com/office/powerpoint/2010/main" val="2081938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9519800">
            <a:off x="-1083235" y="1122747"/>
            <a:ext cx="5738683" cy="5738683"/>
          </a:xfrm>
          <a:prstGeom prst="rect">
            <a:avLst/>
          </a:prstGeom>
        </p:spPr>
      </p:pic>
      <p:sp>
        <p:nvSpPr>
          <p:cNvPr id="3" name="TextBox 2"/>
          <p:cNvSpPr txBox="1"/>
          <p:nvPr/>
        </p:nvSpPr>
        <p:spPr>
          <a:xfrm>
            <a:off x="3281082" y="1645920"/>
            <a:ext cx="7530353" cy="2173415"/>
          </a:xfrm>
          <a:prstGeom prst="rect">
            <a:avLst/>
          </a:prstGeom>
          <a:noFill/>
        </p:spPr>
        <p:txBody>
          <a:bodyPr wrap="square" rtlCol="0">
            <a:spAutoFit/>
          </a:bodyPr>
          <a:lstStyle/>
          <a:p>
            <a:pPr>
              <a:lnSpc>
                <a:spcPct val="114000"/>
              </a:lnSpc>
            </a:pPr>
            <a:r>
              <a:rPr lang="en-US" sz="2400" dirty="0">
                <a:latin typeface="+mj-lt"/>
              </a:rPr>
              <a:t>Gilbert S Daniels was working for the US military and decided to investigate. He took 10 of the most relevant measurements from just over 4,000 currently enlisted pilots. From this, he calculated the 10 dimensions of the   so-called ‘average’ pilot. The perfect arm length etc.</a:t>
            </a:r>
          </a:p>
        </p:txBody>
      </p:sp>
      <p:sp>
        <p:nvSpPr>
          <p:cNvPr id="4" name="TextBox 3"/>
          <p:cNvSpPr txBox="1"/>
          <p:nvPr/>
        </p:nvSpPr>
        <p:spPr>
          <a:xfrm>
            <a:off x="3281082" y="3992088"/>
            <a:ext cx="7530353" cy="980589"/>
          </a:xfrm>
          <a:prstGeom prst="rect">
            <a:avLst/>
          </a:prstGeom>
          <a:noFill/>
        </p:spPr>
        <p:txBody>
          <a:bodyPr wrap="square" rtlCol="0">
            <a:spAutoFit/>
          </a:bodyPr>
          <a:lstStyle/>
          <a:p>
            <a:pPr>
              <a:lnSpc>
                <a:spcPct val="114000"/>
              </a:lnSpc>
            </a:pPr>
            <a:r>
              <a:rPr lang="en-US" sz="2400" dirty="0">
                <a:latin typeface="+mj-lt"/>
              </a:rPr>
              <a:t>Then he decided to see how many of his </a:t>
            </a:r>
            <a:r>
              <a:rPr lang="en-US" sz="2800" b="1" dirty="0">
                <a:solidFill>
                  <a:srgbClr val="FF8039"/>
                </a:solidFill>
                <a:latin typeface="+mj-lt"/>
              </a:rPr>
              <a:t>4,000</a:t>
            </a:r>
            <a:r>
              <a:rPr lang="en-US" sz="2800" b="1" dirty="0">
                <a:solidFill>
                  <a:schemeClr val="accent2"/>
                </a:solidFill>
                <a:latin typeface="+mj-lt"/>
              </a:rPr>
              <a:t> </a:t>
            </a:r>
            <a:r>
              <a:rPr lang="en-US" sz="2400" dirty="0">
                <a:latin typeface="+mj-lt"/>
              </a:rPr>
              <a:t>pilots were actually ‘normal’.</a:t>
            </a:r>
          </a:p>
        </p:txBody>
      </p:sp>
      <p:sp>
        <p:nvSpPr>
          <p:cNvPr id="5" name="TextBox 4"/>
          <p:cNvSpPr txBox="1"/>
          <p:nvPr/>
        </p:nvSpPr>
        <p:spPr>
          <a:xfrm>
            <a:off x="3281082" y="5065776"/>
            <a:ext cx="8910918" cy="1569660"/>
          </a:xfrm>
          <a:prstGeom prst="rect">
            <a:avLst/>
          </a:prstGeom>
          <a:noFill/>
        </p:spPr>
        <p:txBody>
          <a:bodyPr wrap="square" rtlCol="0">
            <a:spAutoFit/>
          </a:bodyPr>
          <a:lstStyle/>
          <a:p>
            <a:r>
              <a:rPr lang="en-US" sz="3200" b="1" dirty="0">
                <a:latin typeface="+mj-lt"/>
              </a:rPr>
              <a:t>How many of the 4,000 pilots were ‘normal’? </a:t>
            </a:r>
            <a:br>
              <a:rPr lang="en-US" sz="3200" b="1" dirty="0">
                <a:latin typeface="+mj-lt"/>
              </a:rPr>
            </a:br>
            <a:r>
              <a:rPr lang="en-US" sz="3200" b="1" dirty="0">
                <a:latin typeface="+mj-lt"/>
              </a:rPr>
              <a:t>How many had the ‘perfect’ measurements </a:t>
            </a:r>
            <a:br>
              <a:rPr lang="en-US" sz="3200" b="1" dirty="0">
                <a:latin typeface="+mj-lt"/>
              </a:rPr>
            </a:br>
            <a:r>
              <a:rPr lang="en-US" sz="3200" b="1" dirty="0">
                <a:latin typeface="+mj-lt"/>
              </a:rPr>
              <a:t>for the ‘perfect’ cockpit?</a:t>
            </a:r>
          </a:p>
        </p:txBody>
      </p:sp>
    </p:spTree>
    <p:extLst>
      <p:ext uri="{BB962C8B-B14F-4D97-AF65-F5344CB8AC3E}">
        <p14:creationId xmlns:p14="http://schemas.microsoft.com/office/powerpoint/2010/main" val="1736618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31345" y="1561659"/>
            <a:ext cx="8896574" cy="584775"/>
          </a:xfrm>
          <a:prstGeom prst="rect">
            <a:avLst/>
          </a:prstGeom>
          <a:noFill/>
        </p:spPr>
        <p:txBody>
          <a:bodyPr wrap="square" rtlCol="0">
            <a:spAutoFit/>
          </a:bodyPr>
          <a:lstStyle/>
          <a:p>
            <a:r>
              <a:rPr lang="en-US" sz="3200" b="1" dirty="0">
                <a:latin typeface="+mj-lt"/>
              </a:rPr>
              <a:t>NONE OF THEM!</a:t>
            </a:r>
          </a:p>
        </p:txBody>
      </p:sp>
      <p:sp>
        <p:nvSpPr>
          <p:cNvPr id="4" name="TextBox 3"/>
          <p:cNvSpPr txBox="1"/>
          <p:nvPr/>
        </p:nvSpPr>
        <p:spPr>
          <a:xfrm>
            <a:off x="3295426" y="2231661"/>
            <a:ext cx="7300856" cy="1537985"/>
          </a:xfrm>
          <a:prstGeom prst="rect">
            <a:avLst/>
          </a:prstGeom>
          <a:noFill/>
        </p:spPr>
        <p:txBody>
          <a:bodyPr wrap="square" rtlCol="0">
            <a:spAutoFit/>
          </a:bodyPr>
          <a:lstStyle/>
          <a:p>
            <a:pPr>
              <a:lnSpc>
                <a:spcPct val="114000"/>
              </a:lnSpc>
            </a:pPr>
            <a:r>
              <a:rPr lang="en-US" sz="2800" dirty="0">
                <a:latin typeface="+mj-lt"/>
              </a:rPr>
              <a:t>Not one of them had the measurements that the cockpit had been designed for. None of the pilots were ‘normal’.</a:t>
            </a:r>
          </a:p>
        </p:txBody>
      </p:sp>
      <p:sp>
        <p:nvSpPr>
          <p:cNvPr id="5" name="TextBox 4"/>
          <p:cNvSpPr txBox="1"/>
          <p:nvPr/>
        </p:nvSpPr>
        <p:spPr>
          <a:xfrm>
            <a:off x="4048461" y="4667019"/>
            <a:ext cx="5335793" cy="584775"/>
          </a:xfrm>
          <a:prstGeom prst="rect">
            <a:avLst/>
          </a:prstGeom>
          <a:noFill/>
          <a:ln>
            <a:noFill/>
          </a:ln>
        </p:spPr>
        <p:txBody>
          <a:bodyPr wrap="square" rtlCol="0">
            <a:spAutoFit/>
          </a:bodyPr>
          <a:lstStyle/>
          <a:p>
            <a:r>
              <a:rPr lang="en-US" sz="3200" b="1" dirty="0">
                <a:solidFill>
                  <a:srgbClr val="FF8039"/>
                </a:solidFill>
                <a:latin typeface="+mj-lt"/>
              </a:rPr>
              <a:t>That is why they kept crashing!</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634356">
            <a:off x="8976220" y="3438209"/>
            <a:ext cx="2664324" cy="2664324"/>
          </a:xfrm>
          <a:prstGeom prst="rect">
            <a:avLst/>
          </a:prstGeom>
        </p:spPr>
      </p:pic>
      <p:sp>
        <p:nvSpPr>
          <p:cNvPr id="7" name="TextBox 6"/>
          <p:cNvSpPr txBox="1"/>
          <p:nvPr/>
        </p:nvSpPr>
        <p:spPr>
          <a:xfrm>
            <a:off x="7502188" y="5925876"/>
            <a:ext cx="4320678" cy="707886"/>
          </a:xfrm>
          <a:prstGeom prst="rect">
            <a:avLst/>
          </a:prstGeom>
          <a:noFill/>
        </p:spPr>
        <p:txBody>
          <a:bodyPr wrap="square" rtlCol="0">
            <a:spAutoFit/>
          </a:bodyPr>
          <a:lstStyle/>
          <a:p>
            <a:r>
              <a:rPr lang="en-US" sz="2000" b="1" dirty="0">
                <a:solidFill>
                  <a:schemeClr val="tx1">
                    <a:lumMod val="75000"/>
                    <a:lumOff val="25000"/>
                  </a:schemeClr>
                </a:solidFill>
                <a:latin typeface="+mj-lt"/>
              </a:rPr>
              <a:t>There is another example linked to food on pages 36-37 in ‘Dare to Be You’.</a:t>
            </a:r>
          </a:p>
        </p:txBody>
      </p:sp>
      <p:pic>
        <p:nvPicPr>
          <p:cNvPr id="9" name="Picture 8" descr="A close up of a logo&#10;&#10;Description automatically generated">
            <a:extLst>
              <a:ext uri="{FF2B5EF4-FFF2-40B4-BE49-F238E27FC236}">
                <a16:creationId xmlns:a16="http://schemas.microsoft.com/office/drawing/2014/main" id="{ED4914D5-46E5-B14A-AB4D-A86C980005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3686" y="1561659"/>
            <a:ext cx="2723716" cy="5277758"/>
          </a:xfrm>
          <a:prstGeom prst="rect">
            <a:avLst/>
          </a:prstGeom>
        </p:spPr>
      </p:pic>
    </p:spTree>
    <p:extLst>
      <p:ext uri="{BB962C8B-B14F-4D97-AF65-F5344CB8AC3E}">
        <p14:creationId xmlns:p14="http://schemas.microsoft.com/office/powerpoint/2010/main" val="223915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67183" y="2609062"/>
            <a:ext cx="7465808" cy="2029210"/>
          </a:xfrm>
          <a:prstGeom prst="rect">
            <a:avLst/>
          </a:prstGeom>
          <a:noFill/>
        </p:spPr>
        <p:txBody>
          <a:bodyPr wrap="square" rtlCol="0">
            <a:spAutoFit/>
          </a:bodyPr>
          <a:lstStyle/>
          <a:p>
            <a:pPr>
              <a:lnSpc>
                <a:spcPct val="114000"/>
              </a:lnSpc>
            </a:pPr>
            <a:r>
              <a:rPr lang="en-US" sz="2800" dirty="0">
                <a:latin typeface="+mj-lt"/>
              </a:rPr>
              <a:t>A scientist called </a:t>
            </a:r>
            <a:r>
              <a:rPr lang="en-US" sz="2800" dirty="0" err="1">
                <a:latin typeface="+mj-lt"/>
              </a:rPr>
              <a:t>Quetelet</a:t>
            </a:r>
            <a:r>
              <a:rPr lang="en-US" sz="2800" dirty="0">
                <a:latin typeface="+mj-lt"/>
              </a:rPr>
              <a:t> was working in Belgium. Officials were collecting information for the census, such as how many people were getting married, or dying each year.</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4244" y="2591649"/>
            <a:ext cx="3818965" cy="3818965"/>
          </a:xfrm>
          <a:prstGeom prst="rect">
            <a:avLst/>
          </a:prstGeom>
        </p:spPr>
      </p:pic>
      <p:sp>
        <p:nvSpPr>
          <p:cNvPr id="5" name="TextBox 4"/>
          <p:cNvSpPr txBox="1"/>
          <p:nvPr/>
        </p:nvSpPr>
        <p:spPr>
          <a:xfrm>
            <a:off x="4136819" y="4948234"/>
            <a:ext cx="7465808" cy="1537985"/>
          </a:xfrm>
          <a:prstGeom prst="rect">
            <a:avLst/>
          </a:prstGeom>
          <a:noFill/>
        </p:spPr>
        <p:txBody>
          <a:bodyPr wrap="square" rtlCol="0">
            <a:spAutoFit/>
          </a:bodyPr>
          <a:lstStyle/>
          <a:p>
            <a:pPr>
              <a:lnSpc>
                <a:spcPct val="114000"/>
              </a:lnSpc>
            </a:pPr>
            <a:r>
              <a:rPr lang="en-US" sz="2800" dirty="0">
                <a:latin typeface="+mj-lt"/>
              </a:rPr>
              <a:t>He watched what other countries were collecting and then started to work out a whole range of averages.</a:t>
            </a:r>
          </a:p>
        </p:txBody>
      </p:sp>
      <p:sp>
        <p:nvSpPr>
          <p:cNvPr id="6" name="TextBox 5">
            <a:extLst>
              <a:ext uri="{FF2B5EF4-FFF2-40B4-BE49-F238E27FC236}">
                <a16:creationId xmlns:a16="http://schemas.microsoft.com/office/drawing/2014/main" id="{17791171-68E7-C844-95D7-92739B3A161D}"/>
              </a:ext>
            </a:extLst>
          </p:cNvPr>
          <p:cNvSpPr txBox="1"/>
          <p:nvPr/>
        </p:nvSpPr>
        <p:spPr>
          <a:xfrm>
            <a:off x="420052" y="1389701"/>
            <a:ext cx="7433534" cy="523220"/>
          </a:xfrm>
          <a:prstGeom prst="rect">
            <a:avLst/>
          </a:prstGeom>
          <a:solidFill>
            <a:schemeClr val="bg2"/>
          </a:solidFill>
          <a:ln>
            <a:solidFill>
              <a:schemeClr val="tx1"/>
            </a:solidFill>
          </a:ln>
        </p:spPr>
        <p:txBody>
          <a:bodyPr wrap="square" rtlCol="0">
            <a:spAutoFit/>
          </a:bodyPr>
          <a:lstStyle/>
          <a:p>
            <a:r>
              <a:rPr lang="en-US" sz="2800" dirty="0">
                <a:latin typeface="+mj-lt"/>
              </a:rPr>
              <a:t>Where did the idea of ‘normal’ even come from?</a:t>
            </a:r>
          </a:p>
        </p:txBody>
      </p:sp>
    </p:spTree>
    <p:extLst>
      <p:ext uri="{BB962C8B-B14F-4D97-AF65-F5344CB8AC3E}">
        <p14:creationId xmlns:p14="http://schemas.microsoft.com/office/powerpoint/2010/main" val="1610279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4246" y="1398494"/>
            <a:ext cx="9767942" cy="1384995"/>
          </a:xfrm>
          <a:prstGeom prst="rect">
            <a:avLst/>
          </a:prstGeom>
          <a:noFill/>
        </p:spPr>
        <p:txBody>
          <a:bodyPr wrap="square" rtlCol="0">
            <a:spAutoFit/>
          </a:bodyPr>
          <a:lstStyle/>
          <a:p>
            <a:r>
              <a:rPr lang="en-US" sz="2800" dirty="0">
                <a:latin typeface="+mj-lt"/>
              </a:rPr>
              <a:t>He was one of the first people to try to use </a:t>
            </a:r>
            <a:r>
              <a:rPr lang="en-US" sz="2800" dirty="0" err="1">
                <a:latin typeface="+mj-lt"/>
              </a:rPr>
              <a:t>maths</a:t>
            </a:r>
            <a:r>
              <a:rPr lang="en-US" sz="2800" dirty="0">
                <a:latin typeface="+mj-lt"/>
              </a:rPr>
              <a:t> and averages to define what ‘normal’ looks like for a group of people. This can be helpful in some contexts but</a:t>
            </a:r>
            <a:r>
              <a:rPr lang="mr-IN" sz="2800" dirty="0">
                <a:latin typeface="+mj-lt"/>
              </a:rPr>
              <a:t>…</a:t>
            </a:r>
            <a:endParaRPr lang="en-US" sz="2800" dirty="0">
              <a:latin typeface="+mj-lt"/>
            </a:endParaRPr>
          </a:p>
        </p:txBody>
      </p:sp>
      <p:sp>
        <p:nvSpPr>
          <p:cNvPr id="5" name="TextBox 4"/>
          <p:cNvSpPr txBox="1"/>
          <p:nvPr/>
        </p:nvSpPr>
        <p:spPr>
          <a:xfrm>
            <a:off x="5531225" y="2735684"/>
            <a:ext cx="5873675" cy="2677656"/>
          </a:xfrm>
          <a:prstGeom prst="rect">
            <a:avLst/>
          </a:prstGeom>
          <a:noFill/>
        </p:spPr>
        <p:txBody>
          <a:bodyPr wrap="square" rtlCol="0">
            <a:spAutoFit/>
          </a:bodyPr>
          <a:lstStyle/>
          <a:p>
            <a:r>
              <a:rPr lang="en-GB" sz="2800" dirty="0" err="1">
                <a:latin typeface="+mj-lt"/>
              </a:rPr>
              <a:t>Quetelet</a:t>
            </a:r>
            <a:r>
              <a:rPr lang="en-GB" sz="2800" dirty="0">
                <a:latin typeface="+mj-lt"/>
              </a:rPr>
              <a:t> almost started to worship this ‘normal’ person he had come up with. He thought this ‘normal’ person he had created from the data was the closest thing to perfection anyone might hope to be.</a:t>
            </a:r>
            <a:endParaRPr lang="en-US" sz="2800" dirty="0">
              <a:latin typeface="+mj-lt"/>
            </a:endParaRPr>
          </a:p>
        </p:txBody>
      </p:sp>
      <p:sp>
        <p:nvSpPr>
          <p:cNvPr id="6" name="TextBox 5"/>
          <p:cNvSpPr txBox="1"/>
          <p:nvPr/>
        </p:nvSpPr>
        <p:spPr>
          <a:xfrm>
            <a:off x="5531225" y="5459506"/>
            <a:ext cx="6046039" cy="1015663"/>
          </a:xfrm>
          <a:prstGeom prst="rect">
            <a:avLst/>
          </a:prstGeom>
          <a:noFill/>
          <a:ln>
            <a:noFill/>
          </a:ln>
        </p:spPr>
        <p:txBody>
          <a:bodyPr wrap="square" rtlCol="0">
            <a:spAutoFit/>
          </a:bodyPr>
          <a:lstStyle/>
          <a:p>
            <a:pPr algn="r"/>
            <a:r>
              <a:rPr lang="en-US" sz="2000" b="1" dirty="0">
                <a:solidFill>
                  <a:srgbClr val="FF8039"/>
                </a:solidFill>
                <a:latin typeface="+mj-lt"/>
              </a:rPr>
              <a:t>In your workbook, what do you think are the problems around creating a version of ‘normal’ from data averages?</a:t>
            </a:r>
          </a:p>
        </p:txBody>
      </p:sp>
      <p:pic>
        <p:nvPicPr>
          <p:cNvPr id="7" name="Picture 6" descr="A close up of a logo&#10;&#10;Description automatically generated">
            <a:extLst>
              <a:ext uri="{FF2B5EF4-FFF2-40B4-BE49-F238E27FC236}">
                <a16:creationId xmlns:a16="http://schemas.microsoft.com/office/drawing/2014/main" id="{DFFE3D9B-B584-FE4B-91B3-2AA97781081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7100" y="2783489"/>
            <a:ext cx="4109718" cy="3965878"/>
          </a:xfrm>
          <a:prstGeom prst="rect">
            <a:avLst/>
          </a:prstGeom>
        </p:spPr>
      </p:pic>
    </p:spTree>
    <p:extLst>
      <p:ext uri="{BB962C8B-B14F-4D97-AF65-F5344CB8AC3E}">
        <p14:creationId xmlns:p14="http://schemas.microsoft.com/office/powerpoint/2010/main" val="1979947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132781" y="1745877"/>
            <a:ext cx="3485478" cy="4524315"/>
          </a:xfrm>
          <a:prstGeom prst="rect">
            <a:avLst/>
          </a:prstGeom>
          <a:noFill/>
        </p:spPr>
        <p:txBody>
          <a:bodyPr wrap="square" rtlCol="0">
            <a:spAutoFit/>
          </a:bodyPr>
          <a:lstStyle/>
          <a:p>
            <a:r>
              <a:rPr lang="en-US" sz="3200" dirty="0">
                <a:latin typeface="+mj-lt"/>
              </a:rPr>
              <a:t>In your workbook, what do you think ‘normal’ or ‘perfect’ looks like? Do you know anyone who meets all of those criteria?</a:t>
            </a:r>
          </a:p>
          <a:p>
            <a:endParaRPr lang="en-US" sz="3200" dirty="0">
              <a:latin typeface="+mj-lt"/>
            </a:endParaRPr>
          </a:p>
          <a:p>
            <a:r>
              <a:rPr lang="en-US" sz="3200" dirty="0">
                <a:latin typeface="+mj-lt"/>
              </a:rPr>
              <a:t> </a:t>
            </a:r>
          </a:p>
        </p:txBody>
      </p:sp>
      <p:pic>
        <p:nvPicPr>
          <p:cNvPr id="5" name="Picture 4" descr="A close up of a newspaper&#10;&#10;Description automatically generated">
            <a:extLst>
              <a:ext uri="{FF2B5EF4-FFF2-40B4-BE49-F238E27FC236}">
                <a16:creationId xmlns:a16="http://schemas.microsoft.com/office/drawing/2014/main" id="{AE4F7AA9-9401-854C-A4B5-DF4D804618D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3741" y="1745877"/>
            <a:ext cx="7301837" cy="4386003"/>
          </a:xfrm>
          <a:prstGeom prst="rect">
            <a:avLst/>
          </a:prstGeom>
        </p:spPr>
      </p:pic>
    </p:spTree>
    <p:extLst>
      <p:ext uri="{BB962C8B-B14F-4D97-AF65-F5344CB8AC3E}">
        <p14:creationId xmlns:p14="http://schemas.microsoft.com/office/powerpoint/2010/main" val="1751301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5639" y="3027470"/>
            <a:ext cx="4507454" cy="2308324"/>
          </a:xfrm>
          <a:prstGeom prst="rect">
            <a:avLst/>
          </a:prstGeom>
          <a:noFill/>
        </p:spPr>
        <p:txBody>
          <a:bodyPr wrap="square" rtlCol="0">
            <a:spAutoFit/>
          </a:bodyPr>
          <a:lstStyle/>
          <a:p>
            <a:pPr algn="ctr"/>
            <a:r>
              <a:rPr lang="en-US" sz="3600" b="1" dirty="0">
                <a:solidFill>
                  <a:schemeClr val="tx1">
                    <a:lumMod val="75000"/>
                    <a:lumOff val="25000"/>
                  </a:schemeClr>
                </a:solidFill>
                <a:latin typeface="+mj-lt"/>
              </a:rPr>
              <a:t>We are all different.</a:t>
            </a:r>
          </a:p>
          <a:p>
            <a:pPr algn="ctr"/>
            <a:r>
              <a:rPr lang="en-US" sz="3600" b="1" dirty="0">
                <a:solidFill>
                  <a:schemeClr val="tx1">
                    <a:lumMod val="75000"/>
                    <a:lumOff val="25000"/>
                  </a:schemeClr>
                </a:solidFill>
                <a:latin typeface="+mj-lt"/>
              </a:rPr>
              <a:t>Each of us is unique.</a:t>
            </a:r>
          </a:p>
          <a:p>
            <a:pPr algn="ctr"/>
            <a:r>
              <a:rPr lang="en-US" sz="3600" b="1" dirty="0">
                <a:solidFill>
                  <a:schemeClr val="tx1">
                    <a:lumMod val="75000"/>
                    <a:lumOff val="25000"/>
                  </a:schemeClr>
                </a:solidFill>
                <a:latin typeface="+mj-lt"/>
              </a:rPr>
              <a:t>Normal is not a thing</a:t>
            </a:r>
            <a:r>
              <a:rPr lang="en-US" sz="3600" dirty="0">
                <a:solidFill>
                  <a:schemeClr val="tx1">
                    <a:lumMod val="75000"/>
                    <a:lumOff val="25000"/>
                  </a:schemeClr>
                </a:solidFill>
                <a:latin typeface="+mj-lt"/>
              </a:rPr>
              <a:t>.</a:t>
            </a:r>
          </a:p>
          <a:p>
            <a:pPr algn="ctr"/>
            <a:endParaRPr lang="en-US" sz="3600" dirty="0">
              <a:solidFill>
                <a:schemeClr val="tx1">
                  <a:lumMod val="75000"/>
                  <a:lumOff val="25000"/>
                </a:schemeClr>
              </a:solidFill>
              <a:latin typeface="+mj-lt"/>
            </a:endParaRPr>
          </a:p>
        </p:txBody>
      </p:sp>
      <p:sp>
        <p:nvSpPr>
          <p:cNvPr id="3" name="TextBox 2"/>
          <p:cNvSpPr txBox="1"/>
          <p:nvPr/>
        </p:nvSpPr>
        <p:spPr>
          <a:xfrm>
            <a:off x="5948314" y="2917115"/>
            <a:ext cx="5288048" cy="3170099"/>
          </a:xfrm>
          <a:prstGeom prst="rect">
            <a:avLst/>
          </a:prstGeom>
          <a:noFill/>
          <a:ln>
            <a:noFill/>
          </a:ln>
        </p:spPr>
        <p:txBody>
          <a:bodyPr wrap="square" rtlCol="0">
            <a:spAutoFit/>
          </a:bodyPr>
          <a:lstStyle/>
          <a:p>
            <a:pPr algn="ctr"/>
            <a:r>
              <a:rPr lang="en-US" sz="3600" b="1" dirty="0">
                <a:solidFill>
                  <a:srgbClr val="FF8039"/>
                </a:solidFill>
                <a:latin typeface="+mj-lt"/>
              </a:rPr>
              <a:t>“If you are always trying to be normal, you will never know how amazing you are.”</a:t>
            </a:r>
          </a:p>
          <a:p>
            <a:pPr algn="r"/>
            <a:r>
              <a:rPr lang="en-US" sz="2000" b="1" dirty="0">
                <a:solidFill>
                  <a:schemeClr val="tx1">
                    <a:lumMod val="75000"/>
                    <a:lumOff val="25000"/>
                  </a:schemeClr>
                </a:solidFill>
                <a:latin typeface="+mj-lt"/>
              </a:rPr>
              <a:t>- Maya Angelou, author</a:t>
            </a:r>
          </a:p>
          <a:p>
            <a:endParaRPr lang="en-US" sz="3600" dirty="0">
              <a:latin typeface="+mj-lt"/>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4729" y="1252371"/>
            <a:ext cx="1522206" cy="1522206"/>
          </a:xfrm>
          <a:prstGeom prst="rect">
            <a:avLst/>
          </a:prstGeom>
        </p:spPr>
      </p:pic>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23736" y="5335794"/>
            <a:ext cx="1522206" cy="1522206"/>
          </a:xfrm>
          <a:prstGeom prst="rect">
            <a:avLst/>
          </a:prstGeom>
        </p:spPr>
      </p:pic>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85065" y="1252371"/>
            <a:ext cx="1522206" cy="1522206"/>
          </a:xfrm>
          <a:prstGeom prst="rect">
            <a:avLst/>
          </a:prstGeom>
        </p:spPr>
      </p:pic>
    </p:spTree>
    <p:extLst>
      <p:ext uri="{BB962C8B-B14F-4D97-AF65-F5344CB8AC3E}">
        <p14:creationId xmlns:p14="http://schemas.microsoft.com/office/powerpoint/2010/main" val="456792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36802" y="1935090"/>
            <a:ext cx="2334410" cy="830997"/>
          </a:xfrm>
          <a:prstGeom prst="rect">
            <a:avLst/>
          </a:prstGeom>
          <a:noFill/>
        </p:spPr>
        <p:txBody>
          <a:bodyPr wrap="square" rtlCol="0">
            <a:spAutoFit/>
          </a:bodyPr>
          <a:lstStyle/>
          <a:p>
            <a:r>
              <a:rPr lang="en-US" sz="4800" b="1" dirty="0">
                <a:solidFill>
                  <a:srgbClr val="FF8039"/>
                </a:solidFill>
              </a:rPr>
              <a:t>Real life </a:t>
            </a:r>
          </a:p>
        </p:txBody>
      </p:sp>
      <p:pic>
        <p:nvPicPr>
          <p:cNvPr id="3" name="Picture 2" descr="A picture containing drawing, plate&#10;&#10;Description automatically generated">
            <a:extLst>
              <a:ext uri="{FF2B5EF4-FFF2-40B4-BE49-F238E27FC236}">
                <a16:creationId xmlns:a16="http://schemas.microsoft.com/office/drawing/2014/main" id="{14F9A49D-68F3-4CE1-95B5-CC687A30CEA9}"/>
              </a:ext>
            </a:extLst>
          </p:cNvPr>
          <p:cNvPicPr>
            <a:picLocks noChangeAspect="1"/>
          </p:cNvPicPr>
          <p:nvPr/>
        </p:nvPicPr>
        <p:blipFill>
          <a:blip r:embed="rId2"/>
          <a:stretch>
            <a:fillRect/>
          </a:stretch>
        </p:blipFill>
        <p:spPr>
          <a:xfrm>
            <a:off x="518344" y="2766087"/>
            <a:ext cx="4016663" cy="1893158"/>
          </a:xfrm>
          <a:prstGeom prst="rect">
            <a:avLst/>
          </a:prstGeom>
        </p:spPr>
      </p:pic>
      <p:pic>
        <p:nvPicPr>
          <p:cNvPr id="4" name="Picture 3" descr="A person wearing a hat&#10;&#10;Description automatically generated">
            <a:hlinkClick r:id="rId3"/>
            <a:extLst>
              <a:ext uri="{FF2B5EF4-FFF2-40B4-BE49-F238E27FC236}">
                <a16:creationId xmlns:a16="http://schemas.microsoft.com/office/drawing/2014/main" id="{FE4443FF-ADDC-FA42-91EE-09201C875742}"/>
              </a:ext>
            </a:extLst>
          </p:cNvPr>
          <p:cNvPicPr>
            <a:picLocks noChangeAspect="1"/>
          </p:cNvPicPr>
          <p:nvPr/>
        </p:nvPicPr>
        <p:blipFill>
          <a:blip r:embed="rId4"/>
          <a:stretch>
            <a:fillRect/>
          </a:stretch>
        </p:blipFill>
        <p:spPr>
          <a:xfrm>
            <a:off x="5167361" y="1466211"/>
            <a:ext cx="6583333" cy="3680555"/>
          </a:xfrm>
          <a:prstGeom prst="rect">
            <a:avLst/>
          </a:prstGeom>
        </p:spPr>
      </p:pic>
      <p:pic>
        <p:nvPicPr>
          <p:cNvPr id="7" name="Picture 6" descr="A close up of a logo&#10;&#10;Description automatically generated">
            <a:hlinkClick r:id="rId3"/>
            <a:extLst>
              <a:ext uri="{FF2B5EF4-FFF2-40B4-BE49-F238E27FC236}">
                <a16:creationId xmlns:a16="http://schemas.microsoft.com/office/drawing/2014/main" id="{69B58F88-451D-0944-A0C9-90EF9AEF6B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25539" y="1935090"/>
            <a:ext cx="2324100" cy="2654300"/>
          </a:xfrm>
          <a:prstGeom prst="rect">
            <a:avLst/>
          </a:prstGeom>
        </p:spPr>
      </p:pic>
      <p:sp>
        <p:nvSpPr>
          <p:cNvPr id="8" name="TextBox 7">
            <a:extLst>
              <a:ext uri="{FF2B5EF4-FFF2-40B4-BE49-F238E27FC236}">
                <a16:creationId xmlns:a16="http://schemas.microsoft.com/office/drawing/2014/main" id="{F46DFDD4-01B0-F04D-B8A6-8E894CC1BD6A}"/>
              </a:ext>
            </a:extLst>
          </p:cNvPr>
          <p:cNvSpPr txBox="1"/>
          <p:nvPr/>
        </p:nvSpPr>
        <p:spPr>
          <a:xfrm>
            <a:off x="4560541" y="5426944"/>
            <a:ext cx="7522577" cy="830997"/>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The Difference</a:t>
            </a:r>
          </a:p>
          <a:p>
            <a:pPr algn="ctr"/>
            <a:r>
              <a:rPr lang="en-US" sz="2400" i="1" dirty="0">
                <a:solidFill>
                  <a:schemeClr val="tx1">
                    <a:lumMod val="75000"/>
                    <a:lumOff val="25000"/>
                  </a:schemeClr>
                </a:solidFill>
                <a:latin typeface="+mj-lt"/>
              </a:rPr>
              <a:t>Cameron Parker</a:t>
            </a:r>
          </a:p>
        </p:txBody>
      </p:sp>
    </p:spTree>
    <p:extLst>
      <p:ext uri="{BB962C8B-B14F-4D97-AF65-F5344CB8AC3E}">
        <p14:creationId xmlns:p14="http://schemas.microsoft.com/office/powerpoint/2010/main" val="1570798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22BDA7-9C24-EC46-B68C-A5F6F98C8961}"/>
              </a:ext>
            </a:extLst>
          </p:cNvPr>
          <p:cNvSpPr/>
          <p:nvPr/>
        </p:nvSpPr>
        <p:spPr>
          <a:xfrm>
            <a:off x="4741302" y="3660476"/>
            <a:ext cx="270939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3EC8939-60FF-534A-95E4-94A9D85C9B8F}"/>
              </a:ext>
            </a:extLst>
          </p:cNvPr>
          <p:cNvSpPr txBox="1"/>
          <p:nvPr/>
        </p:nvSpPr>
        <p:spPr>
          <a:xfrm>
            <a:off x="2944978" y="4066590"/>
            <a:ext cx="6576094" cy="1988237"/>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r>
              <a:rPr lang="en-GB" sz="1000" dirty="0">
                <a:solidFill>
                  <a:srgbClr val="222222"/>
                </a:solidFill>
                <a:latin typeface="Calibri" panose="020F0502020204030204" pitchFamily="34" charset="0"/>
                <a:cs typeface="Calibri" panose="020F0502020204030204" pitchFamily="34" charset="0"/>
              </a:rPr>
              <a:t>This resource may be shared with any school in its current form, and parts thereof, to enhance your work with students.  All opinions and contributions are those of the authors. The contents of this resource are not connected with, or endorsed by, any other company, organisation or institution. </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Hachette UK own 'Dare to Be You' by Matthew Syed, which may be purchased by individuals and schools, should they wish to do so to enhance these resources for students. Illustrations copyright © Toby Triumph. </a:t>
            </a:r>
          </a:p>
          <a:p>
            <a:r>
              <a:rPr lang="en-GB" sz="1000" dirty="0">
                <a:solidFill>
                  <a:srgbClr val="222222"/>
                </a:solidFill>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3524024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4350</TotalTime>
  <Words>909</Words>
  <Application>Microsoft Macintosh PowerPoint</Application>
  <PresentationFormat>Widescreen</PresentationFormat>
  <Paragraphs>68</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Session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Davies</dc:creator>
  <cp:lastModifiedBy>Jenny Byrne</cp:lastModifiedBy>
  <cp:revision>87</cp:revision>
  <dcterms:created xsi:type="dcterms:W3CDTF">2020-06-22T13:49:07Z</dcterms:created>
  <dcterms:modified xsi:type="dcterms:W3CDTF">2020-08-23T12:31:10Z</dcterms:modified>
</cp:coreProperties>
</file>