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0"/>
  </p:notesMasterIdLst>
  <p:sldIdLst>
    <p:sldId id="256" r:id="rId2"/>
    <p:sldId id="261" r:id="rId3"/>
    <p:sldId id="274" r:id="rId4"/>
    <p:sldId id="273" r:id="rId5"/>
    <p:sldId id="272" r:id="rId6"/>
    <p:sldId id="275" r:id="rId7"/>
    <p:sldId id="276" r:id="rId8"/>
    <p:sldId id="277" r:id="rId9"/>
    <p:sldId id="278" r:id="rId10"/>
    <p:sldId id="279" r:id="rId11"/>
    <p:sldId id="280" r:id="rId12"/>
    <p:sldId id="281" r:id="rId13"/>
    <p:sldId id="282" r:id="rId14"/>
    <p:sldId id="284" r:id="rId15"/>
    <p:sldId id="260" r:id="rId16"/>
    <p:sldId id="265" r:id="rId17"/>
    <p:sldId id="270" r:id="rId18"/>
    <p:sldId id="283"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0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1412"/>
    <p:restoredTop sz="92909"/>
  </p:normalViewPr>
  <p:slideViewPr>
    <p:cSldViewPr snapToGrid="0" snapToObjects="1">
      <p:cViewPr varScale="1">
        <p:scale>
          <a:sx n="86" d="100"/>
          <a:sy n="86" d="100"/>
        </p:scale>
        <p:origin x="248"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F708E18-7EBA-1844-B954-BA221F29267F}" type="datetimeFigureOut">
              <a:rPr lang="en-US" smtClean="0"/>
              <a:t>8/24/20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EE40C8-A820-474D-AE2A-64569B25CF4C}" type="slidenum">
              <a:rPr lang="en-US" smtClean="0"/>
              <a:t>‹#›</a:t>
            </a:fld>
            <a:endParaRPr lang="en-US"/>
          </a:p>
        </p:txBody>
      </p:sp>
    </p:spTree>
    <p:extLst>
      <p:ext uri="{BB962C8B-B14F-4D97-AF65-F5344CB8AC3E}">
        <p14:creationId xmlns:p14="http://schemas.microsoft.com/office/powerpoint/2010/main" val="21086029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CAF61-A58A-764B-B651-A736B9AB20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310CC91-7079-8C43-8943-32F010ACBA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F35DDEF9-32F2-FC43-A06A-E57EF7ADE070}"/>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BDCC6C45-F8A3-6F43-A1D7-2BE8CFCF4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65FE35-63D7-DB42-9797-C51BA41B812E}"/>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2816304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7A738-4F03-AC4C-93DB-85E32062C23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DC662DD-CFBD-204C-BDA7-BD463B4E826C}"/>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FA7E7BD-B7B6-1D40-B873-6DDA782A1B79}"/>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B09D2503-17B9-564F-9290-E07BA4B23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6F43D-D6C2-AD48-807C-FEF1CC03FB1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5565252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E80F-4A73-DA48-9E29-E262A6D0A78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43A102D2-DBF8-E44C-BA3B-E28B5A3434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AED13A0-5999-CB43-BF23-AACF56A3A0BF}"/>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05037A30-FCE4-9648-9AFF-6F3B185EE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B48323-313B-7941-8778-EEA80E9F49C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943800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1B21-BB6B-314B-8798-A266C8F5ABF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D034722-1BA9-1441-BCEF-98A7E0A9828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313CBA2D-CB28-354C-BC4A-56C8193D03A6}"/>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A3AEE626-3756-7E4A-9149-E34F9DDD5021}"/>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6" name="Footer Placeholder 5">
            <a:extLst>
              <a:ext uri="{FF2B5EF4-FFF2-40B4-BE49-F238E27FC236}">
                <a16:creationId xmlns:a16="http://schemas.microsoft.com/office/drawing/2014/main" id="{32619501-3B0D-5A42-9642-BCD070E2776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AEFC23-808C-F249-B437-F1F50581BCA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8178844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0AC62-2BE3-7744-A89B-B01D4808D5A4}"/>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FDB22D7-749A-9C45-A1AF-2F746D248E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00E3F3DE-FC3B-6341-B805-0BF2C061C807}"/>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8020744-9E7F-0D47-8363-D458D6273CF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3ACE82-09D9-F241-AB29-CBBB92C81FE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59610D83-D5D5-3343-BA92-1F52720FDB28}"/>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8" name="Footer Placeholder 7">
            <a:extLst>
              <a:ext uri="{FF2B5EF4-FFF2-40B4-BE49-F238E27FC236}">
                <a16:creationId xmlns:a16="http://schemas.microsoft.com/office/drawing/2014/main" id="{6C7A2070-BD35-1C49-A63C-C7C6B007BEB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E0C5E3F-2861-7747-9B17-EAA6A7086CB0}"/>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72480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10D99-37C2-7B4F-A539-0050580CC75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4BF46254-FFE6-764B-9C77-E1866E18D7AA}"/>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4" name="Footer Placeholder 3">
            <a:extLst>
              <a:ext uri="{FF2B5EF4-FFF2-40B4-BE49-F238E27FC236}">
                <a16:creationId xmlns:a16="http://schemas.microsoft.com/office/drawing/2014/main" id="{0700BA4F-A746-9242-880C-A5675B92A9A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784391C-93B7-F14C-B882-6DC2EE896972}"/>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86452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C88C8A-891F-9440-83EC-A89B497ECF6B}"/>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3" name="Footer Placeholder 2">
            <a:extLst>
              <a:ext uri="{FF2B5EF4-FFF2-40B4-BE49-F238E27FC236}">
                <a16:creationId xmlns:a16="http://schemas.microsoft.com/office/drawing/2014/main" id="{23D5030D-CD90-D642-B0D8-E55B27B279D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16BCAAC-299B-6D4B-AF7F-4B869946D994}"/>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4962608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AE1CB-2E58-4A4A-B214-50EBAD37485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7860B5F-B38D-BB43-AB23-E7E66058C25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0B88B2B7-460F-5440-A612-421CD6009F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037CABE-2061-FE44-89FE-4575FC92E324}"/>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6" name="Footer Placeholder 5">
            <a:extLst>
              <a:ext uri="{FF2B5EF4-FFF2-40B4-BE49-F238E27FC236}">
                <a16:creationId xmlns:a16="http://schemas.microsoft.com/office/drawing/2014/main" id="{7C4B78B8-4A32-C547-98A6-AEFC62A17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7188DB-2E8B-6042-A8B5-FAAD6398833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3755771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EF106-C34E-154E-95D6-6C90E6D33A6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845E41-A502-5E43-950B-B8E364C44D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2CDBCBF-108D-9742-8118-C6E45C3F9C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761D1C5-96D0-8C47-B317-AAA38C1A0E1D}"/>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6" name="Footer Placeholder 5">
            <a:extLst>
              <a:ext uri="{FF2B5EF4-FFF2-40B4-BE49-F238E27FC236}">
                <a16:creationId xmlns:a16="http://schemas.microsoft.com/office/drawing/2014/main" id="{F6959128-C866-BE49-A946-EF6C017F56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677291-3069-D94E-BF80-4122F67FCC45}"/>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15924792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3BCD4-35A3-C64A-A07F-CEC16A4D335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71C15D-B81B-9C47-B9F1-046FA0B35FF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A49E4084-E0D8-8D42-B7E0-A54958A35AE3}"/>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2F4D9A99-BED9-8741-9119-227F16EBA3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CFFEC05-4E17-DB48-B0CC-11DFEE0CB398}"/>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6897993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D869A3D-79E4-5F42-B804-7761FE8E092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0F64A90-21E4-5F49-BB67-18163C5AC63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55A868F-BB70-7A40-82AB-A61881742906}"/>
              </a:ext>
            </a:extLst>
          </p:cNvPr>
          <p:cNvSpPr>
            <a:spLocks noGrp="1"/>
          </p:cNvSpPr>
          <p:nvPr>
            <p:ph type="dt" sz="half" idx="10"/>
          </p:nvPr>
        </p:nvSpPr>
        <p:spPr/>
        <p:txBody>
          <a:body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C0877711-F3EF-4B4D-A39F-54387BFFA4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43E51-B012-BB45-8E11-A078A0721D4C}"/>
              </a:ext>
            </a:extLst>
          </p:cNvPr>
          <p:cNvSpPr>
            <a:spLocks noGrp="1"/>
          </p:cNvSpPr>
          <p:nvPr>
            <p:ph type="sldNum" sz="quarter" idx="12"/>
          </p:nvPr>
        </p:nvSpPr>
        <p:spPr/>
        <p:txBody>
          <a:bodyPr/>
          <a:lstStyle/>
          <a:p>
            <a:fld id="{32A1C77D-5BD0-764F-8726-834B681B3D18}" type="slidenum">
              <a:rPr lang="en-US" smtClean="0"/>
              <a:t>‹#›</a:t>
            </a:fld>
            <a:endParaRPr lang="en-US"/>
          </a:p>
        </p:txBody>
      </p:sp>
    </p:spTree>
    <p:extLst>
      <p:ext uri="{BB962C8B-B14F-4D97-AF65-F5344CB8AC3E}">
        <p14:creationId xmlns:p14="http://schemas.microsoft.com/office/powerpoint/2010/main" val="2538045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66A640-B629-A14B-B7AD-E95175DD37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64B7069C-47A1-7646-A175-E95C45B06B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70D5C70-7D5E-794B-A096-01CFE30D2C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7FE8E9-6DD6-7E40-BB06-5F18C8C2A0E3}" type="datetimeFigureOut">
              <a:rPr lang="en-US" smtClean="0"/>
              <a:t>8/24/20</a:t>
            </a:fld>
            <a:endParaRPr lang="en-US"/>
          </a:p>
        </p:txBody>
      </p:sp>
      <p:sp>
        <p:nvSpPr>
          <p:cNvPr id="5" name="Footer Placeholder 4">
            <a:extLst>
              <a:ext uri="{FF2B5EF4-FFF2-40B4-BE49-F238E27FC236}">
                <a16:creationId xmlns:a16="http://schemas.microsoft.com/office/drawing/2014/main" id="{3235DEF2-B0B4-B340-8A24-6A14E7ED89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ACA1E80-BD43-0A43-8A56-BA9ED5170DD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A1C77D-5BD0-764F-8726-834B681B3D18}" type="slidenum">
              <a:rPr lang="en-US" smtClean="0"/>
              <a:t>‹#›</a:t>
            </a:fld>
            <a:endParaRPr lang="en-US"/>
          </a:p>
        </p:txBody>
      </p:sp>
      <p:pic>
        <p:nvPicPr>
          <p:cNvPr id="9" name="Picture 8" descr="A screenshot of a cell phone&#10;&#10;Description automatically generated">
            <a:extLst>
              <a:ext uri="{FF2B5EF4-FFF2-40B4-BE49-F238E27FC236}">
                <a16:creationId xmlns:a16="http://schemas.microsoft.com/office/drawing/2014/main" id="{1F0BACF1-2761-4FA9-9801-D5724265E270}"/>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6013397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vimeo.com/438891925/5287f2bd64" TargetMode="Externa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s://vimeo.com/438860528/7c6bf74970" TargetMode="External"/><Relationship Id="rId2" Type="http://schemas.openxmlformats.org/officeDocument/2006/relationships/image" Target="../media/image2.jpg"/><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vimeo.com/438593365/dc58d9285f"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4530-9F38-9C42-A308-E3BFB85AB218}"/>
              </a:ext>
            </a:extLst>
          </p:cNvPr>
          <p:cNvSpPr>
            <a:spLocks noGrp="1"/>
          </p:cNvSpPr>
          <p:nvPr>
            <p:ph type="ctrTitle"/>
          </p:nvPr>
        </p:nvSpPr>
        <p:spPr>
          <a:xfrm>
            <a:off x="2269862" y="3835583"/>
            <a:ext cx="7652273" cy="1341138"/>
          </a:xfrm>
        </p:spPr>
        <p:txBody>
          <a:bodyPr/>
          <a:lstStyle/>
          <a:p>
            <a:r>
              <a:rPr lang="en-US" b="1" dirty="0">
                <a:solidFill>
                  <a:schemeClr val="tx1">
                    <a:lumMod val="75000"/>
                    <a:lumOff val="25000"/>
                  </a:schemeClr>
                </a:solidFill>
              </a:rPr>
              <a:t>Session 2</a:t>
            </a:r>
          </a:p>
        </p:txBody>
      </p:sp>
      <p:sp>
        <p:nvSpPr>
          <p:cNvPr id="6" name="Title 1">
            <a:extLst>
              <a:ext uri="{FF2B5EF4-FFF2-40B4-BE49-F238E27FC236}">
                <a16:creationId xmlns:a16="http://schemas.microsoft.com/office/drawing/2014/main" id="{69FE4530-9F38-9C42-A308-E3BFB85AB218}"/>
              </a:ext>
            </a:extLst>
          </p:cNvPr>
          <p:cNvSpPr txBox="1">
            <a:spLocks/>
          </p:cNvSpPr>
          <p:nvPr/>
        </p:nvSpPr>
        <p:spPr>
          <a:xfrm>
            <a:off x="2269861" y="4840953"/>
            <a:ext cx="7652273" cy="1341138"/>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b="1" dirty="0">
                <a:solidFill>
                  <a:srgbClr val="FF8039"/>
                </a:solidFill>
              </a:rPr>
              <a:t>The Doubts</a:t>
            </a:r>
          </a:p>
        </p:txBody>
      </p:sp>
      <p:pic>
        <p:nvPicPr>
          <p:cNvPr id="4" name="Picture 3" descr="A picture containing drawing, plate&#10;&#10;Description automatically generated">
            <a:extLst>
              <a:ext uri="{FF2B5EF4-FFF2-40B4-BE49-F238E27FC236}">
                <a16:creationId xmlns:a16="http://schemas.microsoft.com/office/drawing/2014/main" id="{23E09A31-EEA2-4E2B-978D-B2398C5EE0DF}"/>
              </a:ext>
            </a:extLst>
          </p:cNvPr>
          <p:cNvPicPr>
            <a:picLocks noChangeAspect="1"/>
          </p:cNvPicPr>
          <p:nvPr/>
        </p:nvPicPr>
        <p:blipFill>
          <a:blip r:embed="rId2"/>
          <a:stretch>
            <a:fillRect/>
          </a:stretch>
        </p:blipFill>
        <p:spPr>
          <a:xfrm>
            <a:off x="3680221" y="1552575"/>
            <a:ext cx="4831552" cy="2277237"/>
          </a:xfrm>
          <a:prstGeom prst="rect">
            <a:avLst/>
          </a:prstGeom>
        </p:spPr>
      </p:pic>
      <p:pic>
        <p:nvPicPr>
          <p:cNvPr id="5" name="Picture 4">
            <a:extLst>
              <a:ext uri="{FF2B5EF4-FFF2-40B4-BE49-F238E27FC236}">
                <a16:creationId xmlns:a16="http://schemas.microsoft.com/office/drawing/2014/main" id="{580EC801-BEAA-2649-B9D9-C9EE15FFCA2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20998906">
            <a:off x="765936" y="4542062"/>
            <a:ext cx="1345532" cy="1938919"/>
          </a:xfrm>
          <a:prstGeom prst="rect">
            <a:avLst/>
          </a:prstGeom>
          <a:ln>
            <a:solidFill>
              <a:schemeClr val="tx1"/>
            </a:solidFill>
          </a:ln>
        </p:spPr>
      </p:pic>
    </p:spTree>
    <p:extLst>
      <p:ext uri="{BB962C8B-B14F-4D97-AF65-F5344CB8AC3E}">
        <p14:creationId xmlns:p14="http://schemas.microsoft.com/office/powerpoint/2010/main" val="40382001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86722" y="1403323"/>
            <a:ext cx="6417835" cy="3151953"/>
          </a:xfrm>
          <a:prstGeom prst="rect">
            <a:avLst/>
          </a:prstGeom>
          <a:noFill/>
        </p:spPr>
        <p:txBody>
          <a:bodyPr wrap="square" rtlCol="0">
            <a:spAutoFit/>
          </a:bodyPr>
          <a:lstStyle/>
          <a:p>
            <a:pPr>
              <a:lnSpc>
                <a:spcPct val="114000"/>
              </a:lnSpc>
            </a:pPr>
            <a:r>
              <a:rPr lang="en-US" sz="3200" dirty="0">
                <a:latin typeface="+mj-lt"/>
              </a:rPr>
              <a:t>In the last session we looked at:</a:t>
            </a:r>
            <a:br>
              <a:rPr lang="en-US" sz="3200" b="1" dirty="0">
                <a:latin typeface="+mj-lt"/>
              </a:rPr>
            </a:br>
            <a:endParaRPr lang="en-US" sz="3200" b="1" dirty="0">
              <a:latin typeface="+mj-lt"/>
            </a:endParaRPr>
          </a:p>
          <a:p>
            <a:pPr marL="342900" indent="-342900">
              <a:lnSpc>
                <a:spcPct val="114000"/>
              </a:lnSpc>
              <a:buFont typeface="Arial" charset="0"/>
              <a:buChar char="•"/>
            </a:pPr>
            <a:r>
              <a:rPr lang="en-US" sz="2800" dirty="0">
                <a:latin typeface="+mj-lt"/>
              </a:rPr>
              <a:t>Change being part of life</a:t>
            </a:r>
          </a:p>
          <a:p>
            <a:pPr marL="342900" indent="-342900">
              <a:lnSpc>
                <a:spcPct val="114000"/>
              </a:lnSpc>
              <a:buFont typeface="Arial" charset="0"/>
              <a:buChar char="•"/>
            </a:pPr>
            <a:r>
              <a:rPr lang="en-US" sz="2800" dirty="0">
                <a:latin typeface="+mj-lt"/>
              </a:rPr>
              <a:t>Working on our own transformation</a:t>
            </a:r>
          </a:p>
          <a:p>
            <a:pPr marL="342900" indent="-342900">
              <a:lnSpc>
                <a:spcPct val="114000"/>
              </a:lnSpc>
              <a:buFont typeface="Arial" charset="0"/>
              <a:buChar char="•"/>
            </a:pPr>
            <a:r>
              <a:rPr lang="en-US" sz="2800" dirty="0">
                <a:latin typeface="+mj-lt"/>
              </a:rPr>
              <a:t>Understanding what we might want </a:t>
            </a:r>
            <a:br>
              <a:rPr lang="en-US" sz="2800" dirty="0">
                <a:latin typeface="+mj-lt"/>
              </a:rPr>
            </a:br>
            <a:r>
              <a:rPr lang="en-US" sz="2800" dirty="0">
                <a:latin typeface="+mj-lt"/>
              </a:rPr>
              <a:t>to change about ourselves</a:t>
            </a:r>
          </a:p>
        </p:txBody>
      </p:sp>
      <p:sp>
        <p:nvSpPr>
          <p:cNvPr id="7" name="TextBox 6"/>
          <p:cNvSpPr txBox="1"/>
          <p:nvPr/>
        </p:nvSpPr>
        <p:spPr>
          <a:xfrm>
            <a:off x="1584735" y="5193067"/>
            <a:ext cx="6648229" cy="523220"/>
          </a:xfrm>
          <a:prstGeom prst="rect">
            <a:avLst/>
          </a:prstGeom>
          <a:noFill/>
        </p:spPr>
        <p:txBody>
          <a:bodyPr wrap="square" rtlCol="0">
            <a:spAutoFit/>
          </a:bodyPr>
          <a:lstStyle/>
          <a:p>
            <a:r>
              <a:rPr lang="en-US" sz="2800" b="1" dirty="0">
                <a:solidFill>
                  <a:srgbClr val="FF8039"/>
                </a:solidFill>
                <a:latin typeface="+mj-lt"/>
              </a:rPr>
              <a:t>Are you ready to DARE TO BE YOU?</a:t>
            </a:r>
          </a:p>
        </p:txBody>
      </p:sp>
      <p:pic>
        <p:nvPicPr>
          <p:cNvPr id="8" name="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232964" y="1945302"/>
            <a:ext cx="2666080" cy="3841838"/>
          </a:xfrm>
          <a:prstGeom prst="rect">
            <a:avLst/>
          </a:prstGeom>
          <a:ln>
            <a:solidFill>
              <a:schemeClr val="tx1"/>
            </a:solidFill>
          </a:ln>
        </p:spPr>
      </p:pic>
    </p:spTree>
    <p:extLst>
      <p:ext uri="{BB962C8B-B14F-4D97-AF65-F5344CB8AC3E}">
        <p14:creationId xmlns:p14="http://schemas.microsoft.com/office/powerpoint/2010/main" val="1576820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49852" y="1405272"/>
            <a:ext cx="9940069" cy="1077218"/>
          </a:xfrm>
          <a:prstGeom prst="rect">
            <a:avLst/>
          </a:prstGeom>
          <a:noFill/>
          <a:ln>
            <a:noFill/>
          </a:ln>
        </p:spPr>
        <p:txBody>
          <a:bodyPr wrap="square" rtlCol="0">
            <a:spAutoFit/>
          </a:bodyPr>
          <a:lstStyle/>
          <a:p>
            <a:r>
              <a:rPr lang="en-US" sz="3200" dirty="0">
                <a:latin typeface="+mj-lt"/>
              </a:rPr>
              <a:t>Today we have three people to help us explore ‘The Doubts’.</a:t>
            </a:r>
          </a:p>
        </p:txBody>
      </p:sp>
      <p:sp>
        <p:nvSpPr>
          <p:cNvPr id="9" name="TextBox 8"/>
          <p:cNvSpPr txBox="1"/>
          <p:nvPr/>
        </p:nvSpPr>
        <p:spPr>
          <a:xfrm>
            <a:off x="3597177" y="3514010"/>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pic>
        <p:nvPicPr>
          <p:cNvPr id="10" name="Picture 9" descr="A person standing on a stage&#10;&#10;Description automatically generated">
            <a:extLst>
              <a:ext uri="{FF2B5EF4-FFF2-40B4-BE49-F238E27FC236}">
                <a16:creationId xmlns:a16="http://schemas.microsoft.com/office/drawing/2014/main" id="{969F9D1B-AE5B-8847-951C-7F9A7E195C8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9405246" y="2583811"/>
            <a:ext cx="1595872" cy="2648211"/>
          </a:xfrm>
          <a:prstGeom prst="rect">
            <a:avLst/>
          </a:prstGeom>
        </p:spPr>
      </p:pic>
      <p:sp>
        <p:nvSpPr>
          <p:cNvPr id="44" name="TextBox 43">
            <a:extLst>
              <a:ext uri="{FF2B5EF4-FFF2-40B4-BE49-F238E27FC236}">
                <a16:creationId xmlns:a16="http://schemas.microsoft.com/office/drawing/2014/main" id="{18786745-C2A7-1B42-82AF-4FBBA32F8DC3}"/>
              </a:ext>
            </a:extLst>
          </p:cNvPr>
          <p:cNvSpPr txBox="1"/>
          <p:nvPr/>
        </p:nvSpPr>
        <p:spPr>
          <a:xfrm>
            <a:off x="1269606" y="5450052"/>
            <a:ext cx="2568577" cy="830997"/>
          </a:xfrm>
          <a:prstGeom prst="rect">
            <a:avLst/>
          </a:prstGeom>
          <a:noFill/>
        </p:spPr>
        <p:txBody>
          <a:bodyPr wrap="square" rtlCol="0">
            <a:spAutoFit/>
          </a:bodyPr>
          <a:lstStyle/>
          <a:p>
            <a:pPr algn="ctr"/>
            <a:r>
              <a:rPr lang="en-US" sz="1600" dirty="0">
                <a:solidFill>
                  <a:schemeClr val="tx1">
                    <a:lumMod val="75000"/>
                    <a:lumOff val="25000"/>
                  </a:schemeClr>
                </a:solidFill>
              </a:rPr>
              <a:t>Matthew Syed Author and Broadcaster, Author of ‘Dare to be You’</a:t>
            </a:r>
          </a:p>
        </p:txBody>
      </p:sp>
      <p:sp>
        <p:nvSpPr>
          <p:cNvPr id="45" name="TextBox 44">
            <a:extLst>
              <a:ext uri="{FF2B5EF4-FFF2-40B4-BE49-F238E27FC236}">
                <a16:creationId xmlns:a16="http://schemas.microsoft.com/office/drawing/2014/main" id="{9B144563-2ECC-E041-A1A2-328285458553}"/>
              </a:ext>
            </a:extLst>
          </p:cNvPr>
          <p:cNvSpPr txBox="1"/>
          <p:nvPr/>
        </p:nvSpPr>
        <p:spPr>
          <a:xfrm>
            <a:off x="9357894" y="5450051"/>
            <a:ext cx="1690576" cy="584775"/>
          </a:xfrm>
          <a:prstGeom prst="rect">
            <a:avLst/>
          </a:prstGeom>
          <a:noFill/>
        </p:spPr>
        <p:txBody>
          <a:bodyPr wrap="square" rtlCol="0">
            <a:spAutoFit/>
          </a:bodyPr>
          <a:lstStyle/>
          <a:p>
            <a:pPr algn="ctr"/>
            <a:r>
              <a:rPr lang="en-US" sz="1600" dirty="0">
                <a:solidFill>
                  <a:schemeClr val="tx1">
                    <a:lumMod val="75000"/>
                    <a:lumOff val="25000"/>
                  </a:schemeClr>
                </a:solidFill>
              </a:rPr>
              <a:t>Jaz </a:t>
            </a:r>
            <a:r>
              <a:rPr lang="en-US" sz="1600" dirty="0" err="1">
                <a:solidFill>
                  <a:schemeClr val="tx1">
                    <a:lumMod val="75000"/>
                    <a:lumOff val="25000"/>
                  </a:schemeClr>
                </a:solidFill>
              </a:rPr>
              <a:t>Ampaw</a:t>
            </a:r>
            <a:r>
              <a:rPr lang="en-US" sz="1600" dirty="0">
                <a:solidFill>
                  <a:schemeClr val="tx1">
                    <a:lumMod val="75000"/>
                    <a:lumOff val="25000"/>
                  </a:schemeClr>
                </a:solidFill>
              </a:rPr>
              <a:t>-Farr</a:t>
            </a:r>
          </a:p>
          <a:p>
            <a:pPr algn="ctr"/>
            <a:r>
              <a:rPr lang="en-US" sz="1600" dirty="0">
                <a:solidFill>
                  <a:schemeClr val="tx1">
                    <a:lumMod val="75000"/>
                    <a:lumOff val="25000"/>
                  </a:schemeClr>
                </a:solidFill>
              </a:rPr>
              <a:t>Resilience ninja!</a:t>
            </a:r>
          </a:p>
        </p:txBody>
      </p:sp>
      <p:pic>
        <p:nvPicPr>
          <p:cNvPr id="12" name="Picture 11" descr="A person who is smiling and looking at the camera&#10;&#10;Description automatically generated">
            <a:extLst>
              <a:ext uri="{FF2B5EF4-FFF2-40B4-BE49-F238E27FC236}">
                <a16:creationId xmlns:a16="http://schemas.microsoft.com/office/drawing/2014/main" id="{A9ADF40A-1AC3-6047-B9CF-01E612CB3F8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
          <a:stretch/>
        </p:blipFill>
        <p:spPr>
          <a:xfrm>
            <a:off x="5410903" y="2793743"/>
            <a:ext cx="1838207" cy="2438279"/>
          </a:xfrm>
          <a:prstGeom prst="rect">
            <a:avLst/>
          </a:prstGeom>
        </p:spPr>
      </p:pic>
      <p:sp>
        <p:nvSpPr>
          <p:cNvPr id="13" name="TextBox 12">
            <a:extLst>
              <a:ext uri="{FF2B5EF4-FFF2-40B4-BE49-F238E27FC236}">
                <a16:creationId xmlns:a16="http://schemas.microsoft.com/office/drawing/2014/main" id="{498F36E6-E0AA-F44E-B004-CA48FD90C8E9}"/>
              </a:ext>
            </a:extLst>
          </p:cNvPr>
          <p:cNvSpPr txBox="1"/>
          <p:nvPr/>
        </p:nvSpPr>
        <p:spPr>
          <a:xfrm>
            <a:off x="7668205" y="3544514"/>
            <a:ext cx="1538343" cy="830997"/>
          </a:xfrm>
          <a:prstGeom prst="rect">
            <a:avLst/>
          </a:prstGeom>
          <a:noFill/>
        </p:spPr>
        <p:txBody>
          <a:bodyPr wrap="square" rtlCol="0">
            <a:spAutoFit/>
          </a:bodyPr>
          <a:lstStyle/>
          <a:p>
            <a:r>
              <a:rPr lang="en-US" sz="4800" dirty="0">
                <a:latin typeface="+mj-lt"/>
              </a:rPr>
              <a:t>and</a:t>
            </a:r>
            <a:r>
              <a:rPr lang="mr-IN" sz="4800" dirty="0">
                <a:latin typeface="+mj-lt"/>
              </a:rPr>
              <a:t>…</a:t>
            </a:r>
            <a:endParaRPr lang="en-US" sz="4800" dirty="0">
              <a:latin typeface="+mj-lt"/>
            </a:endParaRPr>
          </a:p>
        </p:txBody>
      </p:sp>
      <p:sp>
        <p:nvSpPr>
          <p:cNvPr id="14" name="TextBox 13">
            <a:extLst>
              <a:ext uri="{FF2B5EF4-FFF2-40B4-BE49-F238E27FC236}">
                <a16:creationId xmlns:a16="http://schemas.microsoft.com/office/drawing/2014/main" id="{3E3F2EF1-1B5F-2E46-8583-E755A06DE8C0}"/>
              </a:ext>
            </a:extLst>
          </p:cNvPr>
          <p:cNvSpPr txBox="1"/>
          <p:nvPr/>
        </p:nvSpPr>
        <p:spPr>
          <a:xfrm>
            <a:off x="5533225" y="5450051"/>
            <a:ext cx="1690576" cy="830997"/>
          </a:xfrm>
          <a:prstGeom prst="rect">
            <a:avLst/>
          </a:prstGeom>
          <a:noFill/>
        </p:spPr>
        <p:txBody>
          <a:bodyPr wrap="square" rtlCol="0">
            <a:spAutoFit/>
          </a:bodyPr>
          <a:lstStyle/>
          <a:p>
            <a:pPr algn="ctr"/>
            <a:r>
              <a:rPr lang="en-US" sz="1600" dirty="0">
                <a:solidFill>
                  <a:schemeClr val="tx1">
                    <a:lumMod val="75000"/>
                    <a:lumOff val="25000"/>
                  </a:schemeClr>
                </a:solidFill>
              </a:rPr>
              <a:t>Kathy Weeks</a:t>
            </a:r>
          </a:p>
          <a:p>
            <a:pPr algn="ctr"/>
            <a:r>
              <a:rPr lang="en-US" sz="1600" dirty="0">
                <a:solidFill>
                  <a:schemeClr val="tx1">
                    <a:lumMod val="75000"/>
                    <a:lumOff val="25000"/>
                  </a:schemeClr>
                </a:solidFill>
              </a:rPr>
              <a:t>‘Dare to Be You’ Team</a:t>
            </a:r>
          </a:p>
        </p:txBody>
      </p:sp>
      <p:pic>
        <p:nvPicPr>
          <p:cNvPr id="3" name="Picture 2" descr="A person wearing a suit and tie&#10;&#10;Description automatically generated">
            <a:extLst>
              <a:ext uri="{FF2B5EF4-FFF2-40B4-BE49-F238E27FC236}">
                <a16:creationId xmlns:a16="http://schemas.microsoft.com/office/drawing/2014/main" id="{9EEE9B50-054A-9040-9843-078208F2979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80952" y="2793742"/>
            <a:ext cx="1595871" cy="2393807"/>
          </a:xfrm>
          <a:prstGeom prst="rect">
            <a:avLst/>
          </a:prstGeom>
        </p:spPr>
      </p:pic>
    </p:spTree>
    <p:extLst>
      <p:ext uri="{BB962C8B-B14F-4D97-AF65-F5344CB8AC3E}">
        <p14:creationId xmlns:p14="http://schemas.microsoft.com/office/powerpoint/2010/main" val="590735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27122" y="1576843"/>
            <a:ext cx="7261414" cy="584775"/>
          </a:xfrm>
          <a:prstGeom prst="rect">
            <a:avLst/>
          </a:prstGeom>
          <a:noFill/>
          <a:ln>
            <a:noFill/>
          </a:ln>
        </p:spPr>
        <p:txBody>
          <a:bodyPr wrap="square" rtlCol="0">
            <a:spAutoFit/>
          </a:bodyPr>
          <a:lstStyle/>
          <a:p>
            <a:r>
              <a:rPr lang="en-US" sz="3200" dirty="0">
                <a:latin typeface="+mj-lt"/>
              </a:rPr>
              <a:t>Today we are looking at ‘The </a:t>
            </a:r>
            <a:r>
              <a:rPr lang="en-US" sz="3200">
                <a:latin typeface="+mj-lt"/>
              </a:rPr>
              <a:t>Doubts’.</a:t>
            </a:r>
            <a:endParaRPr lang="en-US" sz="3200" dirty="0">
              <a:latin typeface="+mj-lt"/>
            </a:endParaRPr>
          </a:p>
        </p:txBody>
      </p:sp>
      <p:sp>
        <p:nvSpPr>
          <p:cNvPr id="6" name="TextBox 5"/>
          <p:cNvSpPr txBox="1"/>
          <p:nvPr/>
        </p:nvSpPr>
        <p:spPr>
          <a:xfrm>
            <a:off x="3316382" y="6258753"/>
            <a:ext cx="6314574" cy="461665"/>
          </a:xfrm>
          <a:prstGeom prst="rect">
            <a:avLst/>
          </a:prstGeom>
          <a:noFill/>
        </p:spPr>
        <p:txBody>
          <a:bodyPr wrap="square" rtlCol="0">
            <a:spAutoFit/>
          </a:bodyPr>
          <a:lstStyle/>
          <a:p>
            <a:r>
              <a:rPr lang="en-US" sz="2400" b="1" dirty="0">
                <a:solidFill>
                  <a:schemeClr val="accent2"/>
                </a:solidFill>
                <a:latin typeface="+mj-lt"/>
              </a:rPr>
              <a:t>If you are reading along with us, read pages 1</a:t>
            </a:r>
            <a:r>
              <a:rPr lang="en-US" sz="2400" b="1" dirty="0">
                <a:solidFill>
                  <a:schemeClr val="accent2"/>
                </a:solidFill>
              </a:rPr>
              <a:t>–</a:t>
            </a:r>
            <a:r>
              <a:rPr lang="en-US" sz="2400" b="1" dirty="0">
                <a:solidFill>
                  <a:schemeClr val="accent2"/>
                </a:solidFill>
                <a:latin typeface="+mj-lt"/>
              </a:rPr>
              <a:t>25</a:t>
            </a:r>
            <a:r>
              <a:rPr lang="en-US" sz="2400" b="1" dirty="0">
                <a:solidFill>
                  <a:schemeClr val="tx1">
                    <a:lumMod val="75000"/>
                    <a:lumOff val="25000"/>
                  </a:schemeClr>
                </a:solidFill>
                <a:latin typeface="+mj-lt"/>
              </a:rPr>
              <a:t>.</a:t>
            </a:r>
          </a:p>
        </p:txBody>
      </p:sp>
      <p:sp>
        <p:nvSpPr>
          <p:cNvPr id="7" name="TextBox 6"/>
          <p:cNvSpPr txBox="1"/>
          <p:nvPr/>
        </p:nvSpPr>
        <p:spPr>
          <a:xfrm>
            <a:off x="587187" y="2528961"/>
            <a:ext cx="7261414" cy="954107"/>
          </a:xfrm>
          <a:prstGeom prst="rect">
            <a:avLst/>
          </a:prstGeom>
          <a:noFill/>
        </p:spPr>
        <p:txBody>
          <a:bodyPr wrap="square" rtlCol="0">
            <a:spAutoFit/>
          </a:bodyPr>
          <a:lstStyle/>
          <a:p>
            <a:r>
              <a:rPr lang="en-US" sz="2800" dirty="0">
                <a:latin typeface="+mj-lt"/>
              </a:rPr>
              <a:t>Watch this video of Matthew explaining </a:t>
            </a:r>
            <a:br>
              <a:rPr lang="en-US" sz="2800" dirty="0">
                <a:latin typeface="+mj-lt"/>
              </a:rPr>
            </a:br>
            <a:r>
              <a:rPr lang="en-US" sz="2800" dirty="0">
                <a:latin typeface="+mj-lt"/>
              </a:rPr>
              <a:t>why we need to deal with ‘Kid Doubt’.</a:t>
            </a:r>
          </a:p>
        </p:txBody>
      </p:sp>
      <p:pic>
        <p:nvPicPr>
          <p:cNvPr id="8" name="Picture 7" descr="A screen shot of a person&#10;&#10;Description automatically generated">
            <a:hlinkClick r:id="rId2"/>
            <a:extLst>
              <a:ext uri="{FF2B5EF4-FFF2-40B4-BE49-F238E27FC236}">
                <a16:creationId xmlns:a16="http://schemas.microsoft.com/office/drawing/2014/main" id="{01CB1922-D35D-8C4C-863F-049E30A12B6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73669" y="2379860"/>
            <a:ext cx="5155465" cy="2901297"/>
          </a:xfrm>
          <a:prstGeom prst="rect">
            <a:avLst/>
          </a:prstGeom>
        </p:spPr>
      </p:pic>
      <p:pic>
        <p:nvPicPr>
          <p:cNvPr id="9" name="Picture 8" descr="A close up of a logo&#10;&#10;Description automatically generated">
            <a:hlinkClick r:id="rId2"/>
            <a:extLst>
              <a:ext uri="{FF2B5EF4-FFF2-40B4-BE49-F238E27FC236}">
                <a16:creationId xmlns:a16="http://schemas.microsoft.com/office/drawing/2014/main" id="{62DEEC26-9F3C-3740-AB02-47D52D601CA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63685" y="2269123"/>
            <a:ext cx="2324100" cy="2654300"/>
          </a:xfrm>
          <a:prstGeom prst="rect">
            <a:avLst/>
          </a:prstGeom>
        </p:spPr>
      </p:pic>
      <p:sp>
        <p:nvSpPr>
          <p:cNvPr id="10" name="TextBox 9">
            <a:extLst>
              <a:ext uri="{FF2B5EF4-FFF2-40B4-BE49-F238E27FC236}">
                <a16:creationId xmlns:a16="http://schemas.microsoft.com/office/drawing/2014/main" id="{145AC321-66C7-7542-83CB-684F66BDF96E}"/>
              </a:ext>
            </a:extLst>
          </p:cNvPr>
          <p:cNvSpPr txBox="1"/>
          <p:nvPr/>
        </p:nvSpPr>
        <p:spPr>
          <a:xfrm>
            <a:off x="5290112" y="5300854"/>
            <a:ext cx="7522577" cy="1200329"/>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The Doubts</a:t>
            </a:r>
          </a:p>
          <a:p>
            <a:pPr algn="ctr"/>
            <a:r>
              <a:rPr lang="en-US" sz="2400" i="1" dirty="0">
                <a:solidFill>
                  <a:schemeClr val="tx1">
                    <a:lumMod val="75000"/>
                    <a:lumOff val="25000"/>
                  </a:schemeClr>
                </a:solidFill>
                <a:latin typeface="+mj-lt"/>
              </a:rPr>
              <a:t>Matthew Syed</a:t>
            </a:r>
          </a:p>
          <a:p>
            <a:pPr algn="ctr"/>
            <a:endParaRPr lang="en-US" sz="2400" i="1" dirty="0">
              <a:solidFill>
                <a:schemeClr val="tx1">
                  <a:lumMod val="75000"/>
                  <a:lumOff val="25000"/>
                </a:schemeClr>
              </a:solidFill>
              <a:latin typeface="+mj-lt"/>
            </a:endParaRPr>
          </a:p>
        </p:txBody>
      </p:sp>
      <p:pic>
        <p:nvPicPr>
          <p:cNvPr id="11" name="Picture 10">
            <a:extLst>
              <a:ext uri="{FF2B5EF4-FFF2-40B4-BE49-F238E27FC236}">
                <a16:creationId xmlns:a16="http://schemas.microsoft.com/office/drawing/2014/main" id="{D3CC48C9-4485-034D-9A2C-69936EC91C0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5252" y="3953653"/>
            <a:ext cx="1917021" cy="2762439"/>
          </a:xfrm>
          <a:prstGeom prst="rect">
            <a:avLst/>
          </a:prstGeom>
          <a:ln>
            <a:solidFill>
              <a:schemeClr val="tx1"/>
            </a:solidFill>
          </a:ln>
        </p:spPr>
      </p:pic>
    </p:spTree>
    <p:extLst>
      <p:ext uri="{BB962C8B-B14F-4D97-AF65-F5344CB8AC3E}">
        <p14:creationId xmlns:p14="http://schemas.microsoft.com/office/powerpoint/2010/main" val="12739635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57200" y="1564198"/>
            <a:ext cx="11424621" cy="523220"/>
          </a:xfrm>
          <a:prstGeom prst="rect">
            <a:avLst/>
          </a:prstGeom>
          <a:noFill/>
        </p:spPr>
        <p:txBody>
          <a:bodyPr wrap="square" rtlCol="0">
            <a:spAutoFit/>
          </a:bodyPr>
          <a:lstStyle/>
          <a:p>
            <a:r>
              <a:rPr lang="en-US" sz="2800" dirty="0">
                <a:latin typeface="+mj-lt"/>
              </a:rPr>
              <a:t>Each of us has our own </a:t>
            </a:r>
            <a:r>
              <a:rPr lang="en-US" sz="2800" b="1" dirty="0">
                <a:latin typeface="+mj-lt"/>
              </a:rPr>
              <a:t>Kid Doubt </a:t>
            </a:r>
            <a:r>
              <a:rPr lang="en-US" sz="2800" dirty="0">
                <a:latin typeface="+mj-lt"/>
              </a:rPr>
              <a:t>to manage! So, who is </a:t>
            </a:r>
            <a:r>
              <a:rPr lang="en-US" sz="2800" b="1" dirty="0">
                <a:latin typeface="+mj-lt"/>
              </a:rPr>
              <a:t>Kid Doubt</a:t>
            </a:r>
            <a:r>
              <a:rPr lang="en-US" sz="2800" dirty="0">
                <a:latin typeface="+mj-lt"/>
              </a:rPr>
              <a:t>?</a:t>
            </a:r>
          </a:p>
        </p:txBody>
      </p:sp>
      <p:sp>
        <p:nvSpPr>
          <p:cNvPr id="6" name="AutoShape 4" descr="MG_7894.jpg"/>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AutoShape 6" descr="MG_7894.jpg"/>
          <p:cNvSpPr>
            <a:spLocks noChangeAspect="1" noChangeArrowheads="1"/>
          </p:cNvSpPr>
          <p:nvPr/>
        </p:nvSpPr>
        <p:spPr bwMode="auto">
          <a:xfrm>
            <a:off x="152400" y="2413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TextBox 9"/>
          <p:cNvSpPr txBox="1"/>
          <p:nvPr/>
        </p:nvSpPr>
        <p:spPr>
          <a:xfrm>
            <a:off x="4281544" y="2440858"/>
            <a:ext cx="7368988" cy="1752403"/>
          </a:xfrm>
          <a:prstGeom prst="rect">
            <a:avLst/>
          </a:prstGeom>
          <a:noFill/>
        </p:spPr>
        <p:txBody>
          <a:bodyPr wrap="square" rtlCol="0">
            <a:spAutoFit/>
          </a:bodyPr>
          <a:lstStyle/>
          <a:p>
            <a:pPr>
              <a:lnSpc>
                <a:spcPct val="114000"/>
              </a:lnSpc>
            </a:pPr>
            <a:r>
              <a:rPr lang="en-US" sz="2400" b="1" dirty="0">
                <a:latin typeface="+mj-lt"/>
              </a:rPr>
              <a:t>Kid Doubt </a:t>
            </a:r>
            <a:r>
              <a:rPr lang="en-US" sz="2400" dirty="0">
                <a:latin typeface="+mj-lt"/>
              </a:rPr>
              <a:t>is the voice inside your head that makes you change your </a:t>
            </a:r>
            <a:r>
              <a:rPr lang="en-US" sz="2400" dirty="0" err="1">
                <a:latin typeface="+mj-lt"/>
              </a:rPr>
              <a:t>behaviour</a:t>
            </a:r>
            <a:r>
              <a:rPr lang="en-US" sz="2400" dirty="0">
                <a:latin typeface="+mj-lt"/>
              </a:rPr>
              <a:t> to fit in with other people. ‘Kid Doubt’ can make you feel uneasy, anxious, unsure of yourself, or that you don’t fit in.</a:t>
            </a:r>
          </a:p>
        </p:txBody>
      </p:sp>
      <p:sp>
        <p:nvSpPr>
          <p:cNvPr id="11" name="TextBox 10"/>
          <p:cNvSpPr txBox="1"/>
          <p:nvPr/>
        </p:nvSpPr>
        <p:spPr>
          <a:xfrm>
            <a:off x="4281544" y="4417142"/>
            <a:ext cx="7368988" cy="1752403"/>
          </a:xfrm>
          <a:prstGeom prst="rect">
            <a:avLst/>
          </a:prstGeom>
          <a:noFill/>
        </p:spPr>
        <p:txBody>
          <a:bodyPr wrap="square" rtlCol="0">
            <a:spAutoFit/>
          </a:bodyPr>
          <a:lstStyle/>
          <a:p>
            <a:pPr>
              <a:lnSpc>
                <a:spcPct val="114000"/>
              </a:lnSpc>
            </a:pPr>
            <a:r>
              <a:rPr lang="en-US" sz="2400" b="1" dirty="0">
                <a:latin typeface="+mj-lt"/>
              </a:rPr>
              <a:t>Kid Doubt </a:t>
            </a:r>
            <a:r>
              <a:rPr lang="en-US" sz="2400" dirty="0">
                <a:latin typeface="+mj-lt"/>
              </a:rPr>
              <a:t>isn’t a real person but it is a way of explaining some of the thoughts that we wrestle with every single day. It isn’t just a young person’s thing either, adults can struggle with the same voice too.</a:t>
            </a:r>
          </a:p>
        </p:txBody>
      </p:sp>
      <p:pic>
        <p:nvPicPr>
          <p:cNvPr id="3" name="Picture 2" descr="A picture containing hat&#10;&#10;Description automatically generated">
            <a:extLst>
              <a:ext uri="{FF2B5EF4-FFF2-40B4-BE49-F238E27FC236}">
                <a16:creationId xmlns:a16="http://schemas.microsoft.com/office/drawing/2014/main" id="{E1E18F6B-3397-6242-B46F-EFE817FEF60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46267" y="2440857"/>
            <a:ext cx="3172167" cy="3728687"/>
          </a:xfrm>
          <a:prstGeom prst="rect">
            <a:avLst/>
          </a:prstGeom>
        </p:spPr>
      </p:pic>
    </p:spTree>
    <p:extLst>
      <p:ext uri="{BB962C8B-B14F-4D97-AF65-F5344CB8AC3E}">
        <p14:creationId xmlns:p14="http://schemas.microsoft.com/office/powerpoint/2010/main" val="7063519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815784" y="5446734"/>
            <a:ext cx="2334410" cy="523220"/>
          </a:xfrm>
          <a:prstGeom prst="rect">
            <a:avLst/>
          </a:prstGeom>
          <a:noFill/>
          <a:ln>
            <a:noFill/>
          </a:ln>
        </p:spPr>
        <p:txBody>
          <a:bodyPr wrap="square" rtlCol="0">
            <a:spAutoFit/>
          </a:bodyPr>
          <a:lstStyle/>
          <a:p>
            <a:pPr algn="ctr"/>
            <a:r>
              <a:rPr lang="en-US" sz="2800" b="1" dirty="0">
                <a:solidFill>
                  <a:srgbClr val="FF8039"/>
                </a:solidFill>
                <a:latin typeface="+mj-lt"/>
              </a:rPr>
              <a:t>Kid Doubt</a:t>
            </a:r>
          </a:p>
        </p:txBody>
      </p:sp>
      <p:sp>
        <p:nvSpPr>
          <p:cNvPr id="4" name="TextBox 3"/>
          <p:cNvSpPr txBox="1"/>
          <p:nvPr/>
        </p:nvSpPr>
        <p:spPr>
          <a:xfrm>
            <a:off x="907799" y="4589849"/>
            <a:ext cx="3403525" cy="369332"/>
          </a:xfrm>
          <a:prstGeom prst="rect">
            <a:avLst/>
          </a:prstGeom>
          <a:noFill/>
        </p:spPr>
        <p:txBody>
          <a:bodyPr wrap="square" rtlCol="0">
            <a:spAutoFit/>
          </a:bodyPr>
          <a:lstStyle/>
          <a:p>
            <a:r>
              <a:rPr lang="en-US" dirty="0">
                <a:latin typeface="+mj-lt"/>
              </a:rPr>
              <a:t>‘Everyone will laugh at you’</a:t>
            </a:r>
          </a:p>
        </p:txBody>
      </p:sp>
      <p:sp>
        <p:nvSpPr>
          <p:cNvPr id="5" name="TextBox 4"/>
          <p:cNvSpPr txBox="1"/>
          <p:nvPr/>
        </p:nvSpPr>
        <p:spPr>
          <a:xfrm>
            <a:off x="7794476" y="2725049"/>
            <a:ext cx="4324574" cy="369332"/>
          </a:xfrm>
          <a:prstGeom prst="rect">
            <a:avLst/>
          </a:prstGeom>
          <a:noFill/>
        </p:spPr>
        <p:txBody>
          <a:bodyPr wrap="square" rtlCol="0">
            <a:spAutoFit/>
          </a:bodyPr>
          <a:lstStyle/>
          <a:p>
            <a:r>
              <a:rPr lang="en-US" dirty="0">
                <a:latin typeface="+mj-lt"/>
              </a:rPr>
              <a:t>‘You’re not cool enough’</a:t>
            </a:r>
          </a:p>
        </p:txBody>
      </p:sp>
      <p:sp>
        <p:nvSpPr>
          <p:cNvPr id="6" name="TextBox 5"/>
          <p:cNvSpPr txBox="1"/>
          <p:nvPr/>
        </p:nvSpPr>
        <p:spPr>
          <a:xfrm>
            <a:off x="7867426" y="3586233"/>
            <a:ext cx="4324574" cy="369332"/>
          </a:xfrm>
          <a:prstGeom prst="rect">
            <a:avLst/>
          </a:prstGeom>
          <a:noFill/>
        </p:spPr>
        <p:txBody>
          <a:bodyPr wrap="square" rtlCol="0">
            <a:spAutoFit/>
          </a:bodyPr>
          <a:lstStyle/>
          <a:p>
            <a:r>
              <a:rPr lang="en-US" dirty="0">
                <a:latin typeface="+mj-lt"/>
              </a:rPr>
              <a:t>‘Your clothes aren’t the right ones’</a:t>
            </a:r>
          </a:p>
        </p:txBody>
      </p:sp>
      <p:sp>
        <p:nvSpPr>
          <p:cNvPr id="7" name="TextBox 6"/>
          <p:cNvSpPr txBox="1"/>
          <p:nvPr/>
        </p:nvSpPr>
        <p:spPr>
          <a:xfrm>
            <a:off x="907799" y="2685902"/>
            <a:ext cx="4324574" cy="369332"/>
          </a:xfrm>
          <a:prstGeom prst="rect">
            <a:avLst/>
          </a:prstGeom>
          <a:noFill/>
        </p:spPr>
        <p:txBody>
          <a:bodyPr wrap="square" rtlCol="0">
            <a:spAutoFit/>
          </a:bodyPr>
          <a:lstStyle/>
          <a:p>
            <a:r>
              <a:rPr lang="en-US" dirty="0">
                <a:latin typeface="+mj-lt"/>
              </a:rPr>
              <a:t>‘Your friends don’t really like you’</a:t>
            </a:r>
          </a:p>
        </p:txBody>
      </p:sp>
      <p:sp>
        <p:nvSpPr>
          <p:cNvPr id="8" name="TextBox 7"/>
          <p:cNvSpPr txBox="1"/>
          <p:nvPr/>
        </p:nvSpPr>
        <p:spPr>
          <a:xfrm>
            <a:off x="7867426" y="4438936"/>
            <a:ext cx="4324574" cy="369332"/>
          </a:xfrm>
          <a:prstGeom prst="rect">
            <a:avLst/>
          </a:prstGeom>
          <a:noFill/>
        </p:spPr>
        <p:txBody>
          <a:bodyPr wrap="square" rtlCol="0">
            <a:spAutoFit/>
          </a:bodyPr>
          <a:lstStyle/>
          <a:p>
            <a:r>
              <a:rPr lang="en-US" dirty="0">
                <a:latin typeface="+mj-lt"/>
              </a:rPr>
              <a:t>‘You don’t fit in’</a:t>
            </a:r>
          </a:p>
        </p:txBody>
      </p:sp>
      <p:sp>
        <p:nvSpPr>
          <p:cNvPr id="9" name="TextBox 8"/>
          <p:cNvSpPr txBox="1"/>
          <p:nvPr/>
        </p:nvSpPr>
        <p:spPr>
          <a:xfrm>
            <a:off x="907799" y="3603344"/>
            <a:ext cx="4324574" cy="369332"/>
          </a:xfrm>
          <a:prstGeom prst="rect">
            <a:avLst/>
          </a:prstGeom>
          <a:noFill/>
        </p:spPr>
        <p:txBody>
          <a:bodyPr wrap="square" rtlCol="0">
            <a:spAutoFit/>
          </a:bodyPr>
          <a:lstStyle/>
          <a:p>
            <a:r>
              <a:rPr lang="en-US" dirty="0">
                <a:latin typeface="+mj-lt"/>
              </a:rPr>
              <a:t>‘Everyone will stare at you’</a:t>
            </a:r>
          </a:p>
        </p:txBody>
      </p:sp>
      <p:sp>
        <p:nvSpPr>
          <p:cNvPr id="10" name="TextBox 9"/>
          <p:cNvSpPr txBox="1"/>
          <p:nvPr/>
        </p:nvSpPr>
        <p:spPr>
          <a:xfrm>
            <a:off x="7867426" y="5404170"/>
            <a:ext cx="4324574" cy="369332"/>
          </a:xfrm>
          <a:prstGeom prst="rect">
            <a:avLst/>
          </a:prstGeom>
          <a:noFill/>
        </p:spPr>
        <p:txBody>
          <a:bodyPr wrap="square" rtlCol="0">
            <a:spAutoFit/>
          </a:bodyPr>
          <a:lstStyle/>
          <a:p>
            <a:r>
              <a:rPr lang="en-US" dirty="0">
                <a:latin typeface="+mj-lt"/>
              </a:rPr>
              <a:t>‘You will make a fool out of yourself’</a:t>
            </a:r>
          </a:p>
        </p:txBody>
      </p:sp>
      <p:sp>
        <p:nvSpPr>
          <p:cNvPr id="12" name="TextBox 11"/>
          <p:cNvSpPr txBox="1"/>
          <p:nvPr/>
        </p:nvSpPr>
        <p:spPr>
          <a:xfrm>
            <a:off x="841469" y="1584656"/>
            <a:ext cx="7025957" cy="584775"/>
          </a:xfrm>
          <a:prstGeom prst="rect">
            <a:avLst/>
          </a:prstGeom>
          <a:noFill/>
          <a:ln>
            <a:noFill/>
          </a:ln>
        </p:spPr>
        <p:txBody>
          <a:bodyPr wrap="square" rtlCol="0">
            <a:spAutoFit/>
          </a:bodyPr>
          <a:lstStyle/>
          <a:p>
            <a:r>
              <a:rPr lang="en-US" sz="3200" b="1" dirty="0">
                <a:latin typeface="+mj-lt"/>
              </a:rPr>
              <a:t>What kind of things does Kid Doubt say?</a:t>
            </a:r>
          </a:p>
        </p:txBody>
      </p:sp>
      <p:pic>
        <p:nvPicPr>
          <p:cNvPr id="13" name="Picture 12" descr="A picture containing hat&#10;&#10;Description automatically generated">
            <a:extLst>
              <a:ext uri="{FF2B5EF4-FFF2-40B4-BE49-F238E27FC236}">
                <a16:creationId xmlns:a16="http://schemas.microsoft.com/office/drawing/2014/main" id="{6D7A15E8-3CF0-9D4B-A223-D3488F395CD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757924" y="2643527"/>
            <a:ext cx="2221998" cy="2611822"/>
          </a:xfrm>
          <a:prstGeom prst="rect">
            <a:avLst/>
          </a:prstGeom>
        </p:spPr>
      </p:pic>
      <p:sp>
        <p:nvSpPr>
          <p:cNvPr id="14" name="TextBox 13">
            <a:extLst>
              <a:ext uri="{FF2B5EF4-FFF2-40B4-BE49-F238E27FC236}">
                <a16:creationId xmlns:a16="http://schemas.microsoft.com/office/drawing/2014/main" id="{7B6A04EF-CC8F-3F45-AA83-B9C1A45C66FF}"/>
              </a:ext>
            </a:extLst>
          </p:cNvPr>
          <p:cNvSpPr txBox="1"/>
          <p:nvPr/>
        </p:nvSpPr>
        <p:spPr>
          <a:xfrm>
            <a:off x="950922" y="5523678"/>
            <a:ext cx="3403525" cy="369332"/>
          </a:xfrm>
          <a:prstGeom prst="rect">
            <a:avLst/>
          </a:prstGeom>
          <a:noFill/>
        </p:spPr>
        <p:txBody>
          <a:bodyPr wrap="square" rtlCol="0">
            <a:spAutoFit/>
          </a:bodyPr>
          <a:lstStyle/>
          <a:p>
            <a:r>
              <a:rPr lang="en-US" dirty="0">
                <a:latin typeface="+mj-lt"/>
              </a:rPr>
              <a:t>‘Just pretend’</a:t>
            </a:r>
          </a:p>
        </p:txBody>
      </p:sp>
    </p:spTree>
    <p:extLst>
      <p:ext uri="{BB962C8B-B14F-4D97-AF65-F5344CB8AC3E}">
        <p14:creationId xmlns:p14="http://schemas.microsoft.com/office/powerpoint/2010/main" val="5574088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4037704" y="1578939"/>
            <a:ext cx="7754472" cy="4194866"/>
          </a:xfrm>
          <a:prstGeom prst="rect">
            <a:avLst/>
          </a:prstGeom>
          <a:noFill/>
        </p:spPr>
        <p:txBody>
          <a:bodyPr wrap="square" rtlCol="0">
            <a:spAutoFit/>
          </a:bodyPr>
          <a:lstStyle/>
          <a:p>
            <a:r>
              <a:rPr lang="en-US" sz="3200" b="1" dirty="0">
                <a:latin typeface="+mj-lt"/>
              </a:rPr>
              <a:t>What does Kid Doubt do?</a:t>
            </a:r>
          </a:p>
          <a:p>
            <a:endParaRPr lang="en-US" sz="2400" dirty="0">
              <a:latin typeface="+mj-lt"/>
            </a:endParaRPr>
          </a:p>
          <a:p>
            <a:r>
              <a:rPr lang="en-US" sz="2400" dirty="0">
                <a:latin typeface="+mj-lt"/>
              </a:rPr>
              <a:t>Sometimes Kid Doubt:</a:t>
            </a:r>
          </a:p>
          <a:p>
            <a:endParaRPr lang="en-US" sz="2400" dirty="0">
              <a:latin typeface="+mj-lt"/>
            </a:endParaRPr>
          </a:p>
          <a:p>
            <a:pPr marL="285750" indent="-285750">
              <a:lnSpc>
                <a:spcPct val="114000"/>
              </a:lnSpc>
              <a:buFont typeface="Arial" charset="0"/>
              <a:buChar char="•"/>
            </a:pPr>
            <a:r>
              <a:rPr lang="en-US" sz="2400" dirty="0">
                <a:latin typeface="+mj-lt"/>
              </a:rPr>
              <a:t>encourages you to get attention in a negative way</a:t>
            </a:r>
          </a:p>
          <a:p>
            <a:pPr marL="285750" indent="-285750">
              <a:lnSpc>
                <a:spcPct val="114000"/>
              </a:lnSpc>
              <a:buFont typeface="Arial" charset="0"/>
              <a:buChar char="•"/>
            </a:pPr>
            <a:r>
              <a:rPr lang="en-US" sz="2400" dirty="0">
                <a:latin typeface="+mj-lt"/>
              </a:rPr>
              <a:t>persuades you to play for the laughs even if it is unkind</a:t>
            </a:r>
          </a:p>
          <a:p>
            <a:pPr marL="285750" indent="-285750">
              <a:lnSpc>
                <a:spcPct val="114000"/>
              </a:lnSpc>
              <a:buFont typeface="Arial" charset="0"/>
              <a:buChar char="•"/>
            </a:pPr>
            <a:r>
              <a:rPr lang="en-US" sz="2400" dirty="0">
                <a:latin typeface="+mj-lt"/>
              </a:rPr>
              <a:t>tells you that you have to change to be good enough</a:t>
            </a:r>
          </a:p>
          <a:p>
            <a:pPr marL="285750" indent="-285750">
              <a:lnSpc>
                <a:spcPct val="114000"/>
              </a:lnSpc>
              <a:buFont typeface="Arial" charset="0"/>
              <a:buChar char="•"/>
            </a:pPr>
            <a:r>
              <a:rPr lang="en-US" sz="2400" dirty="0">
                <a:latin typeface="+mj-lt"/>
              </a:rPr>
              <a:t>makes you behave in ways that you know aren’t you</a:t>
            </a:r>
          </a:p>
          <a:p>
            <a:pPr marL="285750" indent="-285750">
              <a:lnSpc>
                <a:spcPct val="114000"/>
              </a:lnSpc>
              <a:buFont typeface="Arial" charset="0"/>
              <a:buChar char="•"/>
            </a:pPr>
            <a:r>
              <a:rPr lang="en-US" sz="2400" dirty="0">
                <a:latin typeface="+mj-lt"/>
              </a:rPr>
              <a:t>makes you feel anxious and nervous</a:t>
            </a:r>
          </a:p>
          <a:p>
            <a:pPr marL="285750" indent="-285750">
              <a:lnSpc>
                <a:spcPct val="114000"/>
              </a:lnSpc>
              <a:buFont typeface="Arial" charset="0"/>
              <a:buChar char="•"/>
            </a:pPr>
            <a:r>
              <a:rPr lang="en-US" sz="2400" dirty="0">
                <a:latin typeface="+mj-lt"/>
              </a:rPr>
              <a:t>gets you feeling like you’re not good enough</a:t>
            </a:r>
          </a:p>
        </p:txBody>
      </p:sp>
      <p:sp>
        <p:nvSpPr>
          <p:cNvPr id="7" name="TextBox 6"/>
          <p:cNvSpPr txBox="1"/>
          <p:nvPr/>
        </p:nvSpPr>
        <p:spPr>
          <a:xfrm>
            <a:off x="4658959" y="6218535"/>
            <a:ext cx="6904616" cy="461665"/>
          </a:xfrm>
          <a:prstGeom prst="rect">
            <a:avLst/>
          </a:prstGeom>
          <a:noFill/>
        </p:spPr>
        <p:txBody>
          <a:bodyPr wrap="square" rtlCol="0">
            <a:spAutoFit/>
          </a:bodyPr>
          <a:lstStyle/>
          <a:p>
            <a:pPr algn="r"/>
            <a:r>
              <a:rPr lang="en-US" sz="2400" b="1" dirty="0">
                <a:solidFill>
                  <a:srgbClr val="FF8039"/>
                </a:solidFill>
                <a:latin typeface="+mj-lt"/>
              </a:rPr>
              <a:t>Kid Doubt does not make you feel positive or happy.</a:t>
            </a:r>
          </a:p>
        </p:txBody>
      </p:sp>
      <p:pic>
        <p:nvPicPr>
          <p:cNvPr id="5" name="Picture 4" descr="A picture containing hat&#10;&#10;Description automatically generated">
            <a:extLst>
              <a:ext uri="{FF2B5EF4-FFF2-40B4-BE49-F238E27FC236}">
                <a16:creationId xmlns:a16="http://schemas.microsoft.com/office/drawing/2014/main" id="{D0D56DC4-1C3C-934C-AC9E-0144930BCB76}"/>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9824" y="2489848"/>
            <a:ext cx="3172167" cy="3728687"/>
          </a:xfrm>
          <a:prstGeom prst="rect">
            <a:avLst/>
          </a:prstGeom>
        </p:spPr>
      </p:pic>
    </p:spTree>
    <p:extLst>
      <p:ext uri="{BB962C8B-B14F-4D97-AF65-F5344CB8AC3E}">
        <p14:creationId xmlns:p14="http://schemas.microsoft.com/office/powerpoint/2010/main" val="7592701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hat&#10;&#10;Description automatically generated">
            <a:extLst>
              <a:ext uri="{FF2B5EF4-FFF2-40B4-BE49-F238E27FC236}">
                <a16:creationId xmlns:a16="http://schemas.microsoft.com/office/drawing/2014/main" id="{93861627-7142-2646-A79D-174947C7EF3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50025" y="1667807"/>
            <a:ext cx="3172167" cy="3728687"/>
          </a:xfrm>
          <a:prstGeom prst="rect">
            <a:avLst/>
          </a:prstGeom>
        </p:spPr>
      </p:pic>
      <p:sp>
        <p:nvSpPr>
          <p:cNvPr id="4" name="TextBox 3"/>
          <p:cNvSpPr txBox="1"/>
          <p:nvPr/>
        </p:nvSpPr>
        <p:spPr>
          <a:xfrm>
            <a:off x="1216134" y="1912282"/>
            <a:ext cx="5572462" cy="3934988"/>
          </a:xfrm>
          <a:prstGeom prst="rect">
            <a:avLst/>
          </a:prstGeom>
          <a:noFill/>
        </p:spPr>
        <p:txBody>
          <a:bodyPr wrap="square" rtlCol="0">
            <a:spAutoFit/>
          </a:bodyPr>
          <a:lstStyle/>
          <a:p>
            <a:r>
              <a:rPr lang="en-US" sz="3200" b="1" dirty="0">
                <a:latin typeface="+mj-lt"/>
              </a:rPr>
              <a:t>Kid Doubt is not your friend</a:t>
            </a:r>
            <a:r>
              <a:rPr lang="en-US" sz="3600" b="1" dirty="0">
                <a:latin typeface="+mj-lt"/>
              </a:rPr>
              <a:t>.</a:t>
            </a:r>
          </a:p>
          <a:p>
            <a:endParaRPr lang="en-US" sz="2400" dirty="0">
              <a:latin typeface="+mj-lt"/>
            </a:endParaRPr>
          </a:p>
          <a:p>
            <a:pPr>
              <a:lnSpc>
                <a:spcPct val="114000"/>
              </a:lnSpc>
            </a:pPr>
            <a:r>
              <a:rPr lang="en-US" sz="2800" dirty="0">
                <a:latin typeface="+mj-lt"/>
              </a:rPr>
              <a:t>What kind of friend makes you:</a:t>
            </a:r>
          </a:p>
          <a:p>
            <a:pPr marL="285750" indent="-285750">
              <a:lnSpc>
                <a:spcPct val="114000"/>
              </a:lnSpc>
              <a:buFont typeface="Arial" charset="0"/>
              <a:buChar char="•"/>
            </a:pPr>
            <a:r>
              <a:rPr lang="en-US" sz="2800" dirty="0">
                <a:latin typeface="+mj-lt"/>
              </a:rPr>
              <a:t>doubt yourself all of the time?</a:t>
            </a:r>
          </a:p>
          <a:p>
            <a:pPr marL="285750" indent="-285750">
              <a:lnSpc>
                <a:spcPct val="114000"/>
              </a:lnSpc>
              <a:buFont typeface="Arial" charset="0"/>
              <a:buChar char="•"/>
            </a:pPr>
            <a:r>
              <a:rPr lang="en-US" sz="2800" dirty="0">
                <a:latin typeface="+mj-lt"/>
              </a:rPr>
              <a:t>feel rubbish?</a:t>
            </a:r>
          </a:p>
          <a:p>
            <a:pPr marL="285750" indent="-285750">
              <a:lnSpc>
                <a:spcPct val="114000"/>
              </a:lnSpc>
              <a:buFont typeface="Arial" charset="0"/>
              <a:buChar char="•"/>
            </a:pPr>
            <a:r>
              <a:rPr lang="en-US" sz="2800" dirty="0">
                <a:latin typeface="+mj-lt"/>
              </a:rPr>
              <a:t>act differently in order to fit in?</a:t>
            </a:r>
          </a:p>
          <a:p>
            <a:pPr marL="285750" indent="-285750">
              <a:lnSpc>
                <a:spcPct val="114000"/>
              </a:lnSpc>
              <a:buFont typeface="Arial" charset="0"/>
              <a:buChar char="•"/>
            </a:pPr>
            <a:r>
              <a:rPr lang="en-US" sz="2800">
                <a:latin typeface="+mj-lt"/>
              </a:rPr>
              <a:t>feel anxious </a:t>
            </a:r>
            <a:r>
              <a:rPr lang="en-US" sz="2800" dirty="0">
                <a:latin typeface="+mj-lt"/>
              </a:rPr>
              <a:t>and nervous?</a:t>
            </a:r>
          </a:p>
          <a:p>
            <a:pPr marL="285750" indent="-285750">
              <a:lnSpc>
                <a:spcPct val="114000"/>
              </a:lnSpc>
              <a:buFont typeface="Arial" charset="0"/>
              <a:buChar char="•"/>
            </a:pPr>
            <a:r>
              <a:rPr lang="en-US" sz="2800" dirty="0">
                <a:latin typeface="+mj-lt"/>
              </a:rPr>
              <a:t>hold yourself back?</a:t>
            </a:r>
          </a:p>
        </p:txBody>
      </p:sp>
      <p:cxnSp>
        <p:nvCxnSpPr>
          <p:cNvPr id="7" name="Straight Connector 6"/>
          <p:cNvCxnSpPr>
            <a:cxnSpLocks/>
          </p:cNvCxnSpPr>
          <p:nvPr/>
        </p:nvCxnSpPr>
        <p:spPr>
          <a:xfrm flipH="1">
            <a:off x="7879222" y="1936609"/>
            <a:ext cx="3096644" cy="3459885"/>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a:cxnSpLocks/>
          </p:cNvCxnSpPr>
          <p:nvPr/>
        </p:nvCxnSpPr>
        <p:spPr>
          <a:xfrm>
            <a:off x="7803022" y="1912282"/>
            <a:ext cx="3019170" cy="3484212"/>
          </a:xfrm>
          <a:prstGeom prst="line">
            <a:avLst/>
          </a:prstGeom>
          <a:ln w="177800">
            <a:solidFill>
              <a:srgbClr val="FF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403404" y="5847270"/>
            <a:ext cx="5572462" cy="830997"/>
          </a:xfrm>
          <a:prstGeom prst="rect">
            <a:avLst/>
          </a:prstGeom>
          <a:noFill/>
          <a:ln>
            <a:noFill/>
          </a:ln>
        </p:spPr>
        <p:txBody>
          <a:bodyPr wrap="square" rtlCol="0">
            <a:spAutoFit/>
          </a:bodyPr>
          <a:lstStyle/>
          <a:p>
            <a:pPr algn="r"/>
            <a:r>
              <a:rPr lang="en-US" sz="2400" b="1" dirty="0">
                <a:solidFill>
                  <a:srgbClr val="FF8039"/>
                </a:solidFill>
                <a:latin typeface="+mj-lt"/>
              </a:rPr>
              <a:t>In your workbook, write how your Kid Doubt makes you feel.</a:t>
            </a:r>
          </a:p>
        </p:txBody>
      </p:sp>
    </p:spTree>
    <p:extLst>
      <p:ext uri="{BB962C8B-B14F-4D97-AF65-F5344CB8AC3E}">
        <p14:creationId xmlns:p14="http://schemas.microsoft.com/office/powerpoint/2010/main" val="1223735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02583" y="3708332"/>
            <a:ext cx="3204286" cy="3149668"/>
          </a:xfrm>
          <a:prstGeom prst="rect">
            <a:avLst/>
          </a:prstGeom>
        </p:spPr>
      </p:pic>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55080" y="1937386"/>
            <a:ext cx="2970754" cy="2112890"/>
          </a:xfrm>
          <a:prstGeom prst="rect">
            <a:avLst/>
          </a:prstGeom>
        </p:spPr>
      </p:pic>
      <p:sp>
        <p:nvSpPr>
          <p:cNvPr id="2" name="TextBox 1"/>
          <p:cNvSpPr txBox="1"/>
          <p:nvPr/>
        </p:nvSpPr>
        <p:spPr>
          <a:xfrm>
            <a:off x="708811" y="1457070"/>
            <a:ext cx="7723990" cy="2062103"/>
          </a:xfrm>
          <a:prstGeom prst="rect">
            <a:avLst/>
          </a:prstGeom>
          <a:noFill/>
        </p:spPr>
        <p:txBody>
          <a:bodyPr wrap="square" rtlCol="0">
            <a:spAutoFit/>
          </a:bodyPr>
          <a:lstStyle/>
          <a:p>
            <a:r>
              <a:rPr lang="en-US" sz="3200" b="1" dirty="0">
                <a:latin typeface="+mj-lt"/>
              </a:rPr>
              <a:t>When you get rid of Kid Doubt you decide to</a:t>
            </a:r>
            <a:r>
              <a:rPr lang="en-US" sz="3200" dirty="0">
                <a:latin typeface="+mj-lt"/>
              </a:rPr>
              <a:t>:</a:t>
            </a:r>
          </a:p>
          <a:p>
            <a:endParaRPr lang="en-US" sz="2400" dirty="0">
              <a:latin typeface="+mj-lt"/>
            </a:endParaRPr>
          </a:p>
          <a:p>
            <a:pPr marL="342900" indent="-342900">
              <a:buFont typeface="+mj-lt"/>
              <a:buAutoNum type="arabicPeriod"/>
            </a:pPr>
            <a:r>
              <a:rPr lang="en-US" sz="2400" dirty="0">
                <a:latin typeface="+mj-lt"/>
              </a:rPr>
              <a:t>Follow your own path</a:t>
            </a:r>
          </a:p>
          <a:p>
            <a:pPr marL="342900" indent="-342900">
              <a:buFont typeface="+mj-lt"/>
              <a:buAutoNum type="arabicPeriod"/>
            </a:pPr>
            <a:endParaRPr lang="en-US" sz="2400" dirty="0">
              <a:latin typeface="+mj-lt"/>
            </a:endParaRPr>
          </a:p>
          <a:p>
            <a:pPr marL="342900" indent="-342900">
              <a:buFont typeface="+mj-lt"/>
              <a:buAutoNum type="arabicPeriod"/>
            </a:pPr>
            <a:r>
              <a:rPr lang="en-US" sz="2400" dirty="0">
                <a:latin typeface="+mj-lt"/>
              </a:rPr>
              <a:t>Get your own brand of ‘cool’</a:t>
            </a:r>
          </a:p>
        </p:txBody>
      </p:sp>
      <p:sp>
        <p:nvSpPr>
          <p:cNvPr id="3" name="TextBox 2"/>
          <p:cNvSpPr txBox="1"/>
          <p:nvPr/>
        </p:nvSpPr>
        <p:spPr>
          <a:xfrm>
            <a:off x="4831977" y="3864169"/>
            <a:ext cx="6893857" cy="2677656"/>
          </a:xfrm>
          <a:prstGeom prst="rect">
            <a:avLst/>
          </a:prstGeom>
          <a:noFill/>
        </p:spPr>
        <p:txBody>
          <a:bodyPr wrap="square" rtlCol="0">
            <a:spAutoFit/>
          </a:bodyPr>
          <a:lstStyle/>
          <a:p>
            <a:r>
              <a:rPr lang="en-US" sz="2400" b="1" dirty="0">
                <a:solidFill>
                  <a:srgbClr val="FF8039"/>
                </a:solidFill>
                <a:latin typeface="+mj-lt"/>
              </a:rPr>
              <a:t>You also then have confidence to:</a:t>
            </a:r>
          </a:p>
          <a:p>
            <a:endParaRPr lang="en-US" sz="2400" b="1" dirty="0">
              <a:latin typeface="+mj-lt"/>
            </a:endParaRPr>
          </a:p>
          <a:p>
            <a:pPr marL="342900" indent="-342900">
              <a:buFont typeface="+mj-lt"/>
              <a:buAutoNum type="arabicPeriod"/>
            </a:pPr>
            <a:r>
              <a:rPr lang="en-US" sz="2400" dirty="0">
                <a:latin typeface="+mj-lt"/>
              </a:rPr>
              <a:t>Make friends with people who like you for YOU rather than try and be what they want you to be</a:t>
            </a:r>
          </a:p>
          <a:p>
            <a:pPr marL="342900" indent="-342900">
              <a:buFont typeface="+mj-lt"/>
              <a:buAutoNum type="arabicPeriod"/>
            </a:pPr>
            <a:endParaRPr lang="en-US" sz="2400" dirty="0">
              <a:latin typeface="+mj-lt"/>
            </a:endParaRPr>
          </a:p>
          <a:p>
            <a:pPr marL="342900" indent="-342900">
              <a:buFont typeface="+mj-lt"/>
              <a:buAutoNum type="arabicPeriod"/>
            </a:pPr>
            <a:r>
              <a:rPr lang="en-US" sz="2400" dirty="0">
                <a:latin typeface="+mj-lt"/>
              </a:rPr>
              <a:t>Make choices that feel right for you not choices that are made to impress others</a:t>
            </a:r>
          </a:p>
        </p:txBody>
      </p:sp>
    </p:spTree>
    <p:extLst>
      <p:ext uri="{BB962C8B-B14F-4D97-AF65-F5344CB8AC3E}">
        <p14:creationId xmlns:p14="http://schemas.microsoft.com/office/powerpoint/2010/main" val="1323693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64197" y="1510203"/>
            <a:ext cx="11327803" cy="1077218"/>
          </a:xfrm>
          <a:prstGeom prst="rect">
            <a:avLst/>
          </a:prstGeom>
          <a:noFill/>
        </p:spPr>
        <p:txBody>
          <a:bodyPr wrap="square" rtlCol="0">
            <a:spAutoFit/>
          </a:bodyPr>
          <a:lstStyle/>
          <a:p>
            <a:r>
              <a:rPr lang="en-US" sz="3200" dirty="0">
                <a:latin typeface="+mj-lt"/>
              </a:rPr>
              <a:t>Deciding to ignore what Kid Doubt is saying is the first step – </a:t>
            </a:r>
            <a:br>
              <a:rPr lang="en-US" sz="3200" dirty="0">
                <a:latin typeface="+mj-lt"/>
              </a:rPr>
            </a:br>
            <a:r>
              <a:rPr lang="en-US" sz="3200" dirty="0">
                <a:latin typeface="+mj-lt"/>
              </a:rPr>
              <a:t>but that doesn't mean he/she won’t try again!</a:t>
            </a:r>
          </a:p>
        </p:txBody>
      </p:sp>
      <p:sp>
        <p:nvSpPr>
          <p:cNvPr id="8" name="TextBox 7"/>
          <p:cNvSpPr txBox="1"/>
          <p:nvPr/>
        </p:nvSpPr>
        <p:spPr>
          <a:xfrm>
            <a:off x="5131398" y="2941732"/>
            <a:ext cx="6594437" cy="3015441"/>
          </a:xfrm>
          <a:prstGeom prst="rect">
            <a:avLst/>
          </a:prstGeom>
          <a:noFill/>
          <a:ln>
            <a:noFill/>
          </a:ln>
        </p:spPr>
        <p:txBody>
          <a:bodyPr wrap="square" rtlCol="0">
            <a:spAutoFit/>
          </a:bodyPr>
          <a:lstStyle/>
          <a:p>
            <a:pPr>
              <a:lnSpc>
                <a:spcPct val="114000"/>
              </a:lnSpc>
            </a:pPr>
            <a:r>
              <a:rPr lang="en-US" sz="2400" dirty="0">
                <a:latin typeface="+mj-lt"/>
              </a:rPr>
              <a:t>“Kid Doubt is a ‘hanger on’. I had vowed to ignore that grey and miserable face if I ever saw him again. But of course, I did see him again. Often. You name it, if there is a party, an exam, a competition, a play rehearsal or a school trip, he’ll be there trying to get an invite”.</a:t>
            </a:r>
          </a:p>
          <a:p>
            <a:pPr algn="r">
              <a:lnSpc>
                <a:spcPct val="114000"/>
              </a:lnSpc>
            </a:pPr>
            <a:r>
              <a:rPr lang="en-US" sz="2400" b="1" dirty="0">
                <a:solidFill>
                  <a:srgbClr val="FF8039"/>
                </a:solidFill>
                <a:latin typeface="+mj-lt"/>
              </a:rPr>
              <a:t>Page 17 ‘Dare to Be You’</a:t>
            </a:r>
          </a:p>
        </p:txBody>
      </p:sp>
      <p:pic>
        <p:nvPicPr>
          <p:cNvPr id="10" name="Picture 9" descr="A close up of a logo&#10;&#10;Description automatically generated">
            <a:extLst>
              <a:ext uri="{FF2B5EF4-FFF2-40B4-BE49-F238E27FC236}">
                <a16:creationId xmlns:a16="http://schemas.microsoft.com/office/drawing/2014/main" id="{D16FE7EB-BB40-C845-BA0D-71E01B45A38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03242" y="2548172"/>
            <a:ext cx="2187239" cy="2187239"/>
          </a:xfrm>
          <a:prstGeom prst="rect">
            <a:avLst/>
          </a:prstGeom>
        </p:spPr>
      </p:pic>
      <p:pic>
        <p:nvPicPr>
          <p:cNvPr id="12" name="Picture 11" descr="A close up of a logo&#10;&#10;Description automatically generated">
            <a:extLst>
              <a:ext uri="{FF2B5EF4-FFF2-40B4-BE49-F238E27FC236}">
                <a16:creationId xmlns:a16="http://schemas.microsoft.com/office/drawing/2014/main" id="{207D6AF6-83C0-3F48-A21E-1F294588D8E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52908" y="3735031"/>
            <a:ext cx="1612766" cy="1612766"/>
          </a:xfrm>
          <a:prstGeom prst="rect">
            <a:avLst/>
          </a:prstGeom>
        </p:spPr>
      </p:pic>
      <p:pic>
        <p:nvPicPr>
          <p:cNvPr id="14" name="Picture 13" descr="A close up of a logo&#10;&#10;Description automatically generated">
            <a:extLst>
              <a:ext uri="{FF2B5EF4-FFF2-40B4-BE49-F238E27FC236}">
                <a16:creationId xmlns:a16="http://schemas.microsoft.com/office/drawing/2014/main" id="{C83422E9-8F2E-E640-8929-55FDFDA2A99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6165" y="4761999"/>
            <a:ext cx="1833050" cy="1833050"/>
          </a:xfrm>
          <a:prstGeom prst="rect">
            <a:avLst/>
          </a:prstGeom>
        </p:spPr>
      </p:pic>
      <p:pic>
        <p:nvPicPr>
          <p:cNvPr id="16" name="Picture 15" descr="A close up of a logo&#10;&#10;Description automatically generated">
            <a:extLst>
              <a:ext uri="{FF2B5EF4-FFF2-40B4-BE49-F238E27FC236}">
                <a16:creationId xmlns:a16="http://schemas.microsoft.com/office/drawing/2014/main" id="{798BFA8E-A302-E446-88E1-9A3EBD2DC64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975502" y="2603500"/>
            <a:ext cx="1915760" cy="1915760"/>
          </a:xfrm>
          <a:prstGeom prst="rect">
            <a:avLst/>
          </a:prstGeom>
        </p:spPr>
      </p:pic>
      <p:pic>
        <p:nvPicPr>
          <p:cNvPr id="18" name="Picture 17" descr="A close up of a logo&#10;&#10;Description automatically generated">
            <a:extLst>
              <a:ext uri="{FF2B5EF4-FFF2-40B4-BE49-F238E27FC236}">
                <a16:creationId xmlns:a16="http://schemas.microsoft.com/office/drawing/2014/main" id="{4C67B564-4FBA-BF46-A123-E5BF971A687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164509" y="4897997"/>
            <a:ext cx="1537745" cy="1537745"/>
          </a:xfrm>
          <a:prstGeom prst="rect">
            <a:avLst/>
          </a:prstGeom>
        </p:spPr>
      </p:pic>
    </p:spTree>
    <p:extLst>
      <p:ext uri="{BB962C8B-B14F-4D97-AF65-F5344CB8AC3E}">
        <p14:creationId xmlns:p14="http://schemas.microsoft.com/office/powerpoint/2010/main" val="15723072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483532" y="2016272"/>
            <a:ext cx="4701092" cy="2825453"/>
          </a:xfrm>
          <a:prstGeom prst="rect">
            <a:avLst/>
          </a:prstGeom>
          <a:noFill/>
        </p:spPr>
        <p:txBody>
          <a:bodyPr wrap="square" rtlCol="0">
            <a:spAutoFit/>
          </a:bodyPr>
          <a:lstStyle/>
          <a:p>
            <a:pPr>
              <a:lnSpc>
                <a:spcPct val="114000"/>
              </a:lnSpc>
            </a:pPr>
            <a:r>
              <a:rPr lang="en-US" sz="2800" dirty="0">
                <a:latin typeface="+mj-lt"/>
              </a:rPr>
              <a:t>‘I needed to develop strategies to help build my confidence. To figure out how to refill my tank of resilience when Kid Doubt left it empty.’</a:t>
            </a:r>
          </a:p>
          <a:p>
            <a:pPr algn="r"/>
            <a:r>
              <a:rPr lang="en-US" b="1" dirty="0">
                <a:solidFill>
                  <a:srgbClr val="FF8039"/>
                </a:solidFill>
                <a:latin typeface="+mj-lt"/>
              </a:rPr>
              <a:t>Page 17 ‘Dare to Be You’</a:t>
            </a:r>
          </a:p>
        </p:txBody>
      </p:sp>
      <p:sp>
        <p:nvSpPr>
          <p:cNvPr id="5" name="TextBox 4"/>
          <p:cNvSpPr txBox="1"/>
          <p:nvPr/>
        </p:nvSpPr>
        <p:spPr>
          <a:xfrm>
            <a:off x="457051" y="6005328"/>
            <a:ext cx="11569998" cy="461665"/>
          </a:xfrm>
          <a:prstGeom prst="rect">
            <a:avLst/>
          </a:prstGeom>
          <a:noFill/>
        </p:spPr>
        <p:txBody>
          <a:bodyPr wrap="square" rtlCol="0">
            <a:spAutoFit/>
          </a:bodyPr>
          <a:lstStyle/>
          <a:p>
            <a:r>
              <a:rPr lang="en-US" sz="2400" b="1" dirty="0">
                <a:solidFill>
                  <a:srgbClr val="FF8039"/>
                </a:solidFill>
                <a:latin typeface="+mj-lt"/>
              </a:rPr>
              <a:t>How can we find strategies to help us overcome Kid Doubt and make a plan we can stick to?</a:t>
            </a:r>
          </a:p>
        </p:txBody>
      </p:sp>
      <p:pic>
        <p:nvPicPr>
          <p:cNvPr id="3" name="Picture 2" descr="A picture containing text&#10;&#10;Description automatically generated">
            <a:extLst>
              <a:ext uri="{FF2B5EF4-FFF2-40B4-BE49-F238E27FC236}">
                <a16:creationId xmlns:a16="http://schemas.microsoft.com/office/drawing/2014/main" id="{98A88174-8F42-8847-81C7-C704D1B8E01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57051" y="2016272"/>
            <a:ext cx="6038397" cy="2825453"/>
          </a:xfrm>
          <a:prstGeom prst="rect">
            <a:avLst/>
          </a:prstGeom>
        </p:spPr>
      </p:pic>
    </p:spTree>
    <p:extLst>
      <p:ext uri="{BB962C8B-B14F-4D97-AF65-F5344CB8AC3E}">
        <p14:creationId xmlns:p14="http://schemas.microsoft.com/office/powerpoint/2010/main" val="16558054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7265679" y="1316483"/>
            <a:ext cx="4926321" cy="5541517"/>
          </a:xfrm>
          <a:prstGeom prst="rect">
            <a:avLst/>
          </a:prstGeom>
          <a:noFill/>
        </p:spPr>
        <p:txBody>
          <a:bodyPr wrap="square" rtlCol="0">
            <a:spAutoFit/>
          </a:bodyPr>
          <a:lstStyle/>
          <a:p>
            <a:pPr>
              <a:lnSpc>
                <a:spcPct val="114000"/>
              </a:lnSpc>
            </a:pPr>
            <a:r>
              <a:rPr lang="en-US" sz="2400" dirty="0">
                <a:latin typeface="+mj-lt"/>
              </a:rPr>
              <a:t>In your workbook, circle or highlight which 2 of these 8 things you find the most difficult to do.</a:t>
            </a:r>
          </a:p>
          <a:p>
            <a:pPr>
              <a:lnSpc>
                <a:spcPct val="114000"/>
              </a:lnSpc>
            </a:pPr>
            <a:endParaRPr lang="en-US" sz="2400" dirty="0">
              <a:latin typeface="+mj-lt"/>
            </a:endParaRPr>
          </a:p>
          <a:p>
            <a:pPr>
              <a:lnSpc>
                <a:spcPct val="114000"/>
              </a:lnSpc>
            </a:pPr>
            <a:r>
              <a:rPr lang="en-US" sz="2400" dirty="0">
                <a:latin typeface="+mj-lt"/>
              </a:rPr>
              <a:t>What would you add to your own plan? </a:t>
            </a:r>
          </a:p>
          <a:p>
            <a:pPr>
              <a:lnSpc>
                <a:spcPct val="114000"/>
              </a:lnSpc>
            </a:pPr>
            <a:endParaRPr lang="en-US" sz="2400" dirty="0">
              <a:latin typeface="+mj-lt"/>
            </a:endParaRPr>
          </a:p>
          <a:p>
            <a:pPr>
              <a:lnSpc>
                <a:spcPct val="114000"/>
              </a:lnSpc>
            </a:pPr>
            <a:r>
              <a:rPr lang="en-US" sz="2400" dirty="0">
                <a:latin typeface="+mj-lt"/>
              </a:rPr>
              <a:t>How does Kid Doubt stop you from being YOU?</a:t>
            </a:r>
          </a:p>
          <a:p>
            <a:pPr>
              <a:lnSpc>
                <a:spcPct val="114000"/>
              </a:lnSpc>
            </a:pPr>
            <a:endParaRPr lang="en-US" sz="2400" dirty="0">
              <a:latin typeface="+mj-lt"/>
            </a:endParaRPr>
          </a:p>
          <a:p>
            <a:pPr>
              <a:lnSpc>
                <a:spcPct val="114000"/>
              </a:lnSpc>
            </a:pPr>
            <a:r>
              <a:rPr lang="en-US" sz="2400" dirty="0">
                <a:latin typeface="+mj-lt"/>
              </a:rPr>
              <a:t>There is room for you to write your own plan if you want to. </a:t>
            </a:r>
          </a:p>
          <a:p>
            <a:pPr>
              <a:lnSpc>
                <a:spcPct val="114000"/>
              </a:lnSpc>
            </a:pPr>
            <a:r>
              <a:rPr lang="en-US" sz="2400" dirty="0">
                <a:latin typeface="+mj-lt"/>
              </a:rPr>
              <a:t>(We will also come back to this!)</a:t>
            </a:r>
          </a:p>
        </p:txBody>
      </p:sp>
      <p:pic>
        <p:nvPicPr>
          <p:cNvPr id="6" name="Picture 5">
            <a:extLst>
              <a:ext uri="{FF2B5EF4-FFF2-40B4-BE49-F238E27FC236}">
                <a16:creationId xmlns:a16="http://schemas.microsoft.com/office/drawing/2014/main" id="{298E7E86-D3C5-F24C-A637-81FC0E53905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l="6331" t="9598" r="8602" b="12709"/>
          <a:stretch/>
        </p:blipFill>
        <p:spPr>
          <a:xfrm>
            <a:off x="609601" y="1615440"/>
            <a:ext cx="6367542" cy="4297680"/>
          </a:xfrm>
          <a:prstGeom prst="rect">
            <a:avLst/>
          </a:prstGeom>
        </p:spPr>
      </p:pic>
    </p:spTree>
    <p:extLst>
      <p:ext uri="{BB962C8B-B14F-4D97-AF65-F5344CB8AC3E}">
        <p14:creationId xmlns:p14="http://schemas.microsoft.com/office/powerpoint/2010/main" val="1443366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55610" y="3856885"/>
            <a:ext cx="6982116" cy="2185214"/>
          </a:xfrm>
          <a:prstGeom prst="rect">
            <a:avLst/>
          </a:prstGeom>
          <a:noFill/>
        </p:spPr>
        <p:txBody>
          <a:bodyPr wrap="square" rtlCol="0">
            <a:spAutoFit/>
          </a:bodyPr>
          <a:lstStyle/>
          <a:p>
            <a:pPr algn="ctr"/>
            <a:r>
              <a:rPr lang="en-US" sz="2800" dirty="0">
                <a:latin typeface="+mj-lt"/>
              </a:rPr>
              <a:t>“Kid Doubt has about 7,700,000,000 brothers and sisters. Every single person on the planet has their very own Kid Doubt. Even really famous and successful </a:t>
            </a:r>
            <a:r>
              <a:rPr lang="en-US" sz="2800">
                <a:latin typeface="+mj-lt"/>
              </a:rPr>
              <a:t>people”. </a:t>
            </a:r>
            <a:endParaRPr lang="en-US" sz="2800" dirty="0">
              <a:latin typeface="+mj-lt"/>
            </a:endParaRPr>
          </a:p>
          <a:p>
            <a:pPr algn="ctr"/>
            <a:r>
              <a:rPr lang="en-US" sz="2400" b="1" dirty="0">
                <a:solidFill>
                  <a:srgbClr val="FF8039"/>
                </a:solidFill>
              </a:rPr>
              <a:t>Page 20 ‘Dare to Be You’</a:t>
            </a:r>
          </a:p>
        </p:txBody>
      </p:sp>
      <p:sp>
        <p:nvSpPr>
          <p:cNvPr id="5" name="TextBox 4">
            <a:extLst>
              <a:ext uri="{FF2B5EF4-FFF2-40B4-BE49-F238E27FC236}">
                <a16:creationId xmlns:a16="http://schemas.microsoft.com/office/drawing/2014/main" id="{12C2A4C6-9B30-B944-B015-82F1F47305FE}"/>
              </a:ext>
            </a:extLst>
          </p:cNvPr>
          <p:cNvSpPr txBox="1"/>
          <p:nvPr/>
        </p:nvSpPr>
        <p:spPr>
          <a:xfrm>
            <a:off x="5207000" y="1687060"/>
            <a:ext cx="5515650" cy="1692771"/>
          </a:xfrm>
          <a:prstGeom prst="rect">
            <a:avLst/>
          </a:prstGeom>
          <a:noFill/>
        </p:spPr>
        <p:txBody>
          <a:bodyPr wrap="square" rtlCol="0">
            <a:spAutoFit/>
          </a:bodyPr>
          <a:lstStyle/>
          <a:p>
            <a:pPr algn="ctr"/>
            <a:r>
              <a:rPr lang="en-US" sz="2800" dirty="0">
                <a:latin typeface="+mj-lt"/>
              </a:rPr>
              <a:t>“I had to overcome the question, ‘am I good enough?’” </a:t>
            </a:r>
            <a:br>
              <a:rPr lang="en-US" sz="2800" dirty="0">
                <a:latin typeface="+mj-lt"/>
              </a:rPr>
            </a:br>
            <a:r>
              <a:rPr lang="en-US" sz="2400" b="1" i="1" dirty="0">
                <a:solidFill>
                  <a:srgbClr val="FF8039"/>
                </a:solidFill>
              </a:rPr>
              <a:t>– Michelle Obama, </a:t>
            </a:r>
          </a:p>
          <a:p>
            <a:pPr algn="ctr"/>
            <a:r>
              <a:rPr lang="en-US" sz="2400" b="1" i="1" dirty="0">
                <a:solidFill>
                  <a:srgbClr val="FF8039"/>
                </a:solidFill>
              </a:rPr>
              <a:t>Former First Lady of the USA</a:t>
            </a:r>
          </a:p>
        </p:txBody>
      </p:sp>
      <p:sp>
        <p:nvSpPr>
          <p:cNvPr id="6" name="TextBox 5">
            <a:extLst>
              <a:ext uri="{FF2B5EF4-FFF2-40B4-BE49-F238E27FC236}">
                <a16:creationId xmlns:a16="http://schemas.microsoft.com/office/drawing/2014/main" id="{F6E40C54-90D8-2F4F-9F61-B20210493BD6}"/>
              </a:ext>
            </a:extLst>
          </p:cNvPr>
          <p:cNvSpPr txBox="1"/>
          <p:nvPr/>
        </p:nvSpPr>
        <p:spPr>
          <a:xfrm>
            <a:off x="739484" y="1440839"/>
            <a:ext cx="3610650" cy="5262979"/>
          </a:xfrm>
          <a:prstGeom prst="rect">
            <a:avLst/>
          </a:prstGeom>
          <a:noFill/>
        </p:spPr>
        <p:txBody>
          <a:bodyPr wrap="square" rtlCol="0">
            <a:spAutoFit/>
          </a:bodyPr>
          <a:lstStyle/>
          <a:p>
            <a:pPr algn="ctr"/>
            <a:r>
              <a:rPr lang="en-US" sz="2800" dirty="0">
                <a:latin typeface="+mj-lt"/>
              </a:rPr>
              <a:t>“Any moment, someone’s going to find out that I’m a complete fraud, and that I don’t deserve any of what I’ve achieved. I can’t possibly live up to what everyone thinks I am and what everyone’s expectations of me are.”</a:t>
            </a:r>
            <a:br>
              <a:rPr lang="en-US" sz="2800" dirty="0">
                <a:latin typeface="+mj-lt"/>
              </a:rPr>
            </a:br>
            <a:r>
              <a:rPr lang="en-US" sz="2800" dirty="0">
                <a:solidFill>
                  <a:srgbClr val="FF8039"/>
                </a:solidFill>
                <a:latin typeface="+mj-lt"/>
              </a:rPr>
              <a:t> </a:t>
            </a:r>
            <a:r>
              <a:rPr lang="en-US" sz="2400" b="1" i="1" dirty="0">
                <a:solidFill>
                  <a:srgbClr val="FF8039"/>
                </a:solidFill>
              </a:rPr>
              <a:t>– Emma Watson, Actress</a:t>
            </a:r>
          </a:p>
        </p:txBody>
      </p:sp>
    </p:spTree>
    <p:extLst>
      <p:ext uri="{BB962C8B-B14F-4D97-AF65-F5344CB8AC3E}">
        <p14:creationId xmlns:p14="http://schemas.microsoft.com/office/powerpoint/2010/main" val="15681651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0B42B11-AFB8-914A-8982-AFB42B9EAD16}"/>
              </a:ext>
            </a:extLst>
          </p:cNvPr>
          <p:cNvSpPr txBox="1"/>
          <p:nvPr/>
        </p:nvSpPr>
        <p:spPr>
          <a:xfrm>
            <a:off x="1256245" y="2101850"/>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5" name="Picture 4" descr="A picture containing drawing, plate&#10;&#10;Description automatically generated">
            <a:extLst>
              <a:ext uri="{FF2B5EF4-FFF2-40B4-BE49-F238E27FC236}">
                <a16:creationId xmlns:a16="http://schemas.microsoft.com/office/drawing/2014/main" id="{DA92CAAB-9ABC-7B45-8ACB-5819D0833816}"/>
              </a:ext>
            </a:extLst>
          </p:cNvPr>
          <p:cNvPicPr>
            <a:picLocks noChangeAspect="1"/>
          </p:cNvPicPr>
          <p:nvPr/>
        </p:nvPicPr>
        <p:blipFill>
          <a:blip r:embed="rId2"/>
          <a:stretch>
            <a:fillRect/>
          </a:stretch>
        </p:blipFill>
        <p:spPr>
          <a:xfrm>
            <a:off x="389544" y="2841407"/>
            <a:ext cx="3962568" cy="1867662"/>
          </a:xfrm>
          <a:prstGeom prst="rect">
            <a:avLst/>
          </a:prstGeom>
        </p:spPr>
      </p:pic>
      <p:sp>
        <p:nvSpPr>
          <p:cNvPr id="6" name="TextBox 5">
            <a:extLst>
              <a:ext uri="{FF2B5EF4-FFF2-40B4-BE49-F238E27FC236}">
                <a16:creationId xmlns:a16="http://schemas.microsoft.com/office/drawing/2014/main" id="{039287D6-4614-564E-BD69-C60B0470E150}"/>
              </a:ext>
            </a:extLst>
          </p:cNvPr>
          <p:cNvSpPr txBox="1"/>
          <p:nvPr/>
        </p:nvSpPr>
        <p:spPr>
          <a:xfrm>
            <a:off x="4560541" y="5670783"/>
            <a:ext cx="7522577" cy="830997"/>
          </a:xfrm>
          <a:prstGeom prst="rect">
            <a:avLst/>
          </a:prstGeom>
          <a:noFill/>
        </p:spPr>
        <p:txBody>
          <a:bodyPr wrap="square" rtlCol="0">
            <a:spAutoFit/>
          </a:bodyPr>
          <a:lstStyle/>
          <a:p>
            <a:pPr algn="ctr"/>
            <a:r>
              <a:rPr lang="en-US" sz="2400" b="1">
                <a:solidFill>
                  <a:schemeClr val="tx1">
                    <a:lumMod val="75000"/>
                    <a:lumOff val="25000"/>
                  </a:schemeClr>
                </a:solidFill>
                <a:latin typeface="+mj-lt"/>
              </a:rPr>
              <a:t>The Doubts</a:t>
            </a:r>
            <a:endParaRPr lang="en-US" sz="2400" b="1" dirty="0">
              <a:solidFill>
                <a:schemeClr val="tx1">
                  <a:lumMod val="75000"/>
                  <a:lumOff val="25000"/>
                </a:schemeClr>
              </a:solidFill>
              <a:latin typeface="+mj-lt"/>
            </a:endParaRPr>
          </a:p>
          <a:p>
            <a:pPr algn="ctr"/>
            <a:r>
              <a:rPr lang="en-US" sz="2400" i="1" dirty="0">
                <a:solidFill>
                  <a:schemeClr val="tx1">
                    <a:lumMod val="75000"/>
                    <a:lumOff val="25000"/>
                  </a:schemeClr>
                </a:solidFill>
                <a:latin typeface="+mj-lt"/>
              </a:rPr>
              <a:t>Kathy Weeks</a:t>
            </a:r>
          </a:p>
        </p:txBody>
      </p:sp>
      <p:pic>
        <p:nvPicPr>
          <p:cNvPr id="3" name="Picture 2" descr="A person taking a selfie&#10;&#10;Description automatically generated">
            <a:hlinkClick r:id="rId3"/>
            <a:extLst>
              <a:ext uri="{FF2B5EF4-FFF2-40B4-BE49-F238E27FC236}">
                <a16:creationId xmlns:a16="http://schemas.microsoft.com/office/drawing/2014/main" id="{E12D5658-0D0A-824A-96BF-63367D92AED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13683" y="1583429"/>
            <a:ext cx="7119046" cy="3965793"/>
          </a:xfrm>
          <a:prstGeom prst="rect">
            <a:avLst/>
          </a:prstGeom>
          <a:solidFill>
            <a:schemeClr val="bg1"/>
          </a:solidFill>
        </p:spPr>
      </p:pic>
      <p:pic>
        <p:nvPicPr>
          <p:cNvPr id="7" name="Picture 6" descr="A close up of a logo&#10;&#10;Description automatically generated">
            <a:hlinkClick r:id="rId3"/>
            <a:extLst>
              <a:ext uri="{FF2B5EF4-FFF2-40B4-BE49-F238E27FC236}">
                <a16:creationId xmlns:a16="http://schemas.microsoft.com/office/drawing/2014/main" id="{1198E663-A0CF-D54A-BCF3-09C17DA0245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59779" y="2101850"/>
            <a:ext cx="2324100" cy="2654300"/>
          </a:xfrm>
          <a:prstGeom prst="rect">
            <a:avLst/>
          </a:prstGeom>
        </p:spPr>
      </p:pic>
    </p:spTree>
    <p:extLst>
      <p:ext uri="{BB962C8B-B14F-4D97-AF65-F5344CB8AC3E}">
        <p14:creationId xmlns:p14="http://schemas.microsoft.com/office/powerpoint/2010/main" val="1525977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516366" y="1473798"/>
            <a:ext cx="5701553" cy="1752403"/>
          </a:xfrm>
          <a:prstGeom prst="rect">
            <a:avLst/>
          </a:prstGeom>
          <a:noFill/>
        </p:spPr>
        <p:txBody>
          <a:bodyPr wrap="square" rtlCol="0">
            <a:spAutoFit/>
          </a:bodyPr>
          <a:lstStyle/>
          <a:p>
            <a:pPr>
              <a:lnSpc>
                <a:spcPct val="114000"/>
              </a:lnSpc>
            </a:pPr>
            <a:r>
              <a:rPr lang="en-US" sz="2400" dirty="0">
                <a:latin typeface="+mj-lt"/>
              </a:rPr>
              <a:t>Everyone’s Kid Doubt looks different and says different things to get you down, but what they all have in common is that they hold us back.</a:t>
            </a:r>
          </a:p>
        </p:txBody>
      </p:sp>
      <p:sp>
        <p:nvSpPr>
          <p:cNvPr id="8" name="TextBox 7"/>
          <p:cNvSpPr txBox="1"/>
          <p:nvPr/>
        </p:nvSpPr>
        <p:spPr>
          <a:xfrm>
            <a:off x="516364" y="5677732"/>
            <a:ext cx="6680499" cy="830997"/>
          </a:xfrm>
          <a:prstGeom prst="rect">
            <a:avLst/>
          </a:prstGeom>
          <a:noFill/>
        </p:spPr>
        <p:txBody>
          <a:bodyPr wrap="square" rtlCol="0">
            <a:spAutoFit/>
          </a:bodyPr>
          <a:lstStyle/>
          <a:p>
            <a:r>
              <a:rPr lang="en-US" sz="2400" dirty="0">
                <a:solidFill>
                  <a:schemeClr val="tx1">
                    <a:lumMod val="75000"/>
                    <a:lumOff val="25000"/>
                  </a:schemeClr>
                </a:solidFill>
                <a:latin typeface="+mj-lt"/>
              </a:rPr>
              <a:t>What are the kind of things you worry about? </a:t>
            </a:r>
            <a:br>
              <a:rPr lang="en-US" sz="2400" dirty="0">
                <a:solidFill>
                  <a:schemeClr val="tx1">
                    <a:lumMod val="75000"/>
                    <a:lumOff val="25000"/>
                  </a:schemeClr>
                </a:solidFill>
                <a:latin typeface="+mj-lt"/>
              </a:rPr>
            </a:br>
            <a:r>
              <a:rPr lang="en-US" sz="2400" dirty="0">
                <a:solidFill>
                  <a:schemeClr val="tx1">
                    <a:lumMod val="75000"/>
                    <a:lumOff val="25000"/>
                  </a:schemeClr>
                </a:solidFill>
                <a:latin typeface="+mj-lt"/>
              </a:rPr>
              <a:t>Write them in your workbook.</a:t>
            </a:r>
          </a:p>
        </p:txBody>
      </p:sp>
      <p:sp>
        <p:nvSpPr>
          <p:cNvPr id="9" name="TextBox 8">
            <a:extLst>
              <a:ext uri="{FF2B5EF4-FFF2-40B4-BE49-F238E27FC236}">
                <a16:creationId xmlns:a16="http://schemas.microsoft.com/office/drawing/2014/main" id="{B7AF82CC-52CF-2345-BCEE-2C271D8AC112}"/>
              </a:ext>
            </a:extLst>
          </p:cNvPr>
          <p:cNvSpPr txBox="1"/>
          <p:nvPr/>
        </p:nvSpPr>
        <p:spPr>
          <a:xfrm>
            <a:off x="516366" y="3646842"/>
            <a:ext cx="6680499" cy="1569660"/>
          </a:xfrm>
          <a:prstGeom prst="rect">
            <a:avLst/>
          </a:prstGeom>
          <a:solidFill>
            <a:schemeClr val="bg2"/>
          </a:solidFill>
          <a:ln>
            <a:solidFill>
              <a:schemeClr val="tx1"/>
            </a:solidFill>
          </a:ln>
        </p:spPr>
        <p:txBody>
          <a:bodyPr wrap="square" rtlCol="0">
            <a:spAutoFit/>
          </a:bodyPr>
          <a:lstStyle/>
          <a:p>
            <a:r>
              <a:rPr lang="en-US" sz="2400" b="1" dirty="0">
                <a:latin typeface="+mj-lt"/>
              </a:rPr>
              <a:t>Did you know?</a:t>
            </a:r>
          </a:p>
          <a:p>
            <a:r>
              <a:rPr lang="en-US" sz="2400" dirty="0">
                <a:latin typeface="+mj-lt"/>
              </a:rPr>
              <a:t>A piece of research by 72 Point suggests that people spend nearly 2 hours worrying, EVERY SINGLE DAY. That’s 28 days a year!</a:t>
            </a:r>
          </a:p>
        </p:txBody>
      </p:sp>
      <p:pic>
        <p:nvPicPr>
          <p:cNvPr id="6" name="Picture 5" descr="A picture containing shirt&#10;&#10;Description automatically generated">
            <a:extLst>
              <a:ext uri="{FF2B5EF4-FFF2-40B4-BE49-F238E27FC236}">
                <a16:creationId xmlns:a16="http://schemas.microsoft.com/office/drawing/2014/main" id="{DEE6A8E2-9463-FF44-8CCA-E9094E64782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8070574" y="1523050"/>
            <a:ext cx="3203110" cy="5075058"/>
          </a:xfrm>
          <a:prstGeom prst="rect">
            <a:avLst/>
          </a:prstGeom>
        </p:spPr>
      </p:pic>
    </p:spTree>
    <p:extLst>
      <p:ext uri="{BB962C8B-B14F-4D97-AF65-F5344CB8AC3E}">
        <p14:creationId xmlns:p14="http://schemas.microsoft.com/office/powerpoint/2010/main" val="733558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53332" y="1770932"/>
            <a:ext cx="11489167" cy="1077218"/>
          </a:xfrm>
          <a:prstGeom prst="rect">
            <a:avLst/>
          </a:prstGeom>
          <a:noFill/>
        </p:spPr>
        <p:txBody>
          <a:bodyPr wrap="square" rtlCol="0">
            <a:spAutoFit/>
          </a:bodyPr>
          <a:lstStyle/>
          <a:p>
            <a:r>
              <a:rPr lang="en-US" sz="3200" b="1" dirty="0">
                <a:latin typeface="+mj-lt"/>
              </a:rPr>
              <a:t>One of the main things Kid Doubt shouts is: </a:t>
            </a:r>
          </a:p>
          <a:p>
            <a:r>
              <a:rPr lang="en-US" sz="3200" b="1" dirty="0">
                <a:latin typeface="+mj-lt"/>
              </a:rPr>
              <a:t>‘You’re not normal!’</a:t>
            </a:r>
          </a:p>
        </p:txBody>
      </p:sp>
      <p:sp>
        <p:nvSpPr>
          <p:cNvPr id="4" name="TextBox 3"/>
          <p:cNvSpPr txBox="1"/>
          <p:nvPr/>
        </p:nvSpPr>
        <p:spPr>
          <a:xfrm>
            <a:off x="805417" y="3459311"/>
            <a:ext cx="6431023" cy="2243628"/>
          </a:xfrm>
          <a:prstGeom prst="rect">
            <a:avLst/>
          </a:prstGeom>
          <a:noFill/>
        </p:spPr>
        <p:txBody>
          <a:bodyPr wrap="square" rtlCol="0">
            <a:spAutoFit/>
          </a:bodyPr>
          <a:lstStyle/>
          <a:p>
            <a:pPr marL="285750" marR="0" lvl="0" indent="-285750" defTabSz="914400" eaLnBrk="1" fontAlgn="auto" latinLnBrk="0" hangingPunct="1">
              <a:lnSpc>
                <a:spcPct val="114000"/>
              </a:lnSpc>
              <a:spcBef>
                <a:spcPts val="0"/>
              </a:spcBef>
              <a:spcAft>
                <a:spcPts val="0"/>
              </a:spcAft>
              <a:buClrTx/>
              <a:buSzTx/>
              <a:buFont typeface="Arial" charset="0"/>
              <a:buNone/>
              <a:tabLst/>
              <a:defRPr/>
            </a:pPr>
            <a:r>
              <a:rPr lang="en-US" sz="2800" dirty="0">
                <a:latin typeface="+mj-lt"/>
              </a:rPr>
              <a:t>	</a:t>
            </a:r>
            <a:r>
              <a:rPr lang="en-US" sz="2400" dirty="0">
                <a:latin typeface="+mj-lt"/>
              </a:rPr>
              <a:t>There is good news though – ‘normal’ doesn’t even exist. The best ideas come from those who think differently. </a:t>
            </a:r>
          </a:p>
          <a:p>
            <a:pPr marL="285750" marR="0" lvl="0" indent="-285750" defTabSz="914400" eaLnBrk="1" fontAlgn="auto" latinLnBrk="0" hangingPunct="1">
              <a:lnSpc>
                <a:spcPct val="114000"/>
              </a:lnSpc>
              <a:spcBef>
                <a:spcPts val="0"/>
              </a:spcBef>
              <a:spcAft>
                <a:spcPts val="0"/>
              </a:spcAft>
              <a:buClrTx/>
              <a:buSzTx/>
              <a:buFont typeface="Arial" charset="0"/>
              <a:buNone/>
              <a:tabLst/>
              <a:defRPr/>
            </a:pPr>
            <a:endParaRPr lang="en-US" sz="2400" dirty="0">
              <a:latin typeface="+mj-lt"/>
            </a:endParaRPr>
          </a:p>
          <a:p>
            <a:pPr marL="285750" marR="0" lvl="0" indent="-285750" defTabSz="914400" eaLnBrk="1" fontAlgn="auto" latinLnBrk="0" hangingPunct="1">
              <a:lnSpc>
                <a:spcPct val="114000"/>
              </a:lnSpc>
              <a:spcBef>
                <a:spcPts val="0"/>
              </a:spcBef>
              <a:spcAft>
                <a:spcPts val="0"/>
              </a:spcAft>
              <a:buClrTx/>
              <a:buSzTx/>
              <a:buFont typeface="Arial" charset="0"/>
              <a:buNone/>
              <a:tabLst/>
              <a:defRPr/>
            </a:pPr>
            <a:r>
              <a:rPr lang="en-US" sz="2400">
                <a:latin typeface="+mj-lt"/>
              </a:rPr>
              <a:t>    More </a:t>
            </a:r>
            <a:r>
              <a:rPr lang="en-US" sz="2400" dirty="0">
                <a:latin typeface="+mj-lt"/>
              </a:rPr>
              <a:t>of this in the next session!</a:t>
            </a:r>
          </a:p>
        </p:txBody>
      </p:sp>
      <p:pic>
        <p:nvPicPr>
          <p:cNvPr id="6" name="Picture 5" descr="A close up of a logo&#10;&#10;Description automatically generated">
            <a:extLst>
              <a:ext uri="{FF2B5EF4-FFF2-40B4-BE49-F238E27FC236}">
                <a16:creationId xmlns:a16="http://schemas.microsoft.com/office/drawing/2014/main" id="{E850FB81-351C-BB43-A551-A7092CC36437}"/>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236440" y="2159279"/>
            <a:ext cx="3701143" cy="3701143"/>
          </a:xfrm>
          <a:prstGeom prst="rect">
            <a:avLst/>
          </a:prstGeom>
        </p:spPr>
      </p:pic>
    </p:spTree>
    <p:extLst>
      <p:ext uri="{BB962C8B-B14F-4D97-AF65-F5344CB8AC3E}">
        <p14:creationId xmlns:p14="http://schemas.microsoft.com/office/powerpoint/2010/main" val="904390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256245" y="2101850"/>
            <a:ext cx="2334410" cy="830997"/>
          </a:xfrm>
          <a:prstGeom prst="rect">
            <a:avLst/>
          </a:prstGeom>
          <a:noFill/>
        </p:spPr>
        <p:txBody>
          <a:bodyPr wrap="square" rtlCol="0">
            <a:spAutoFit/>
          </a:bodyPr>
          <a:lstStyle/>
          <a:p>
            <a:r>
              <a:rPr lang="en-US" sz="4800" b="1" dirty="0">
                <a:solidFill>
                  <a:srgbClr val="FF8039"/>
                </a:solidFill>
              </a:rPr>
              <a:t>Real life </a:t>
            </a:r>
          </a:p>
        </p:txBody>
      </p:sp>
      <p:pic>
        <p:nvPicPr>
          <p:cNvPr id="3" name="Picture 2" descr="A picture containing drawing, plate&#10;&#10;Description automatically generated">
            <a:extLst>
              <a:ext uri="{FF2B5EF4-FFF2-40B4-BE49-F238E27FC236}">
                <a16:creationId xmlns:a16="http://schemas.microsoft.com/office/drawing/2014/main" id="{A8C9CD61-4A34-4244-B608-F30CF71C662B}"/>
              </a:ext>
            </a:extLst>
          </p:cNvPr>
          <p:cNvPicPr>
            <a:picLocks noChangeAspect="1"/>
          </p:cNvPicPr>
          <p:nvPr/>
        </p:nvPicPr>
        <p:blipFill>
          <a:blip r:embed="rId2"/>
          <a:stretch>
            <a:fillRect/>
          </a:stretch>
        </p:blipFill>
        <p:spPr>
          <a:xfrm>
            <a:off x="389544" y="2841407"/>
            <a:ext cx="3962568" cy="1867662"/>
          </a:xfrm>
          <a:prstGeom prst="rect">
            <a:avLst/>
          </a:prstGeom>
        </p:spPr>
      </p:pic>
      <p:pic>
        <p:nvPicPr>
          <p:cNvPr id="4" name="Picture 3" descr="A person posing for the camera&#10;&#10;Description automatically generated">
            <a:hlinkClick r:id="rId3"/>
            <a:extLst>
              <a:ext uri="{FF2B5EF4-FFF2-40B4-BE49-F238E27FC236}">
                <a16:creationId xmlns:a16="http://schemas.microsoft.com/office/drawing/2014/main" id="{A3DE6F7E-6A40-C04E-94D3-5547B4C1EAF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747080" y="1615509"/>
            <a:ext cx="6852954" cy="3848031"/>
          </a:xfrm>
          <a:prstGeom prst="rect">
            <a:avLst/>
          </a:prstGeom>
        </p:spPr>
      </p:pic>
      <p:pic>
        <p:nvPicPr>
          <p:cNvPr id="7" name="Picture 6" descr="A close up of a logo&#10;&#10;Description automatically generated">
            <a:hlinkClick r:id="rId3"/>
            <a:extLst>
              <a:ext uri="{FF2B5EF4-FFF2-40B4-BE49-F238E27FC236}">
                <a16:creationId xmlns:a16="http://schemas.microsoft.com/office/drawing/2014/main" id="{E80E3F6E-215C-B647-8486-F8F3B66EF2E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76875" y="2101850"/>
            <a:ext cx="2324100" cy="2654300"/>
          </a:xfrm>
          <a:prstGeom prst="rect">
            <a:avLst/>
          </a:prstGeom>
        </p:spPr>
      </p:pic>
      <p:sp>
        <p:nvSpPr>
          <p:cNvPr id="8" name="TextBox 7">
            <a:extLst>
              <a:ext uri="{FF2B5EF4-FFF2-40B4-BE49-F238E27FC236}">
                <a16:creationId xmlns:a16="http://schemas.microsoft.com/office/drawing/2014/main" id="{C2B7869E-5DF6-AB4A-A496-AC3F08A61BCD}"/>
              </a:ext>
            </a:extLst>
          </p:cNvPr>
          <p:cNvSpPr txBox="1"/>
          <p:nvPr/>
        </p:nvSpPr>
        <p:spPr>
          <a:xfrm>
            <a:off x="4560541" y="5670783"/>
            <a:ext cx="7522577" cy="830997"/>
          </a:xfrm>
          <a:prstGeom prst="rect">
            <a:avLst/>
          </a:prstGeom>
          <a:noFill/>
        </p:spPr>
        <p:txBody>
          <a:bodyPr wrap="square" rtlCol="0">
            <a:spAutoFit/>
          </a:bodyPr>
          <a:lstStyle/>
          <a:p>
            <a:pPr algn="ctr"/>
            <a:r>
              <a:rPr lang="en-US" sz="2400" b="1" dirty="0">
                <a:solidFill>
                  <a:schemeClr val="tx1">
                    <a:lumMod val="75000"/>
                    <a:lumOff val="25000"/>
                  </a:schemeClr>
                </a:solidFill>
                <a:latin typeface="+mj-lt"/>
              </a:rPr>
              <a:t>The Doubts </a:t>
            </a:r>
          </a:p>
          <a:p>
            <a:pPr algn="ctr"/>
            <a:r>
              <a:rPr lang="en-US" sz="2400" i="1" dirty="0">
                <a:solidFill>
                  <a:schemeClr val="tx1">
                    <a:lumMod val="75000"/>
                    <a:lumOff val="25000"/>
                  </a:schemeClr>
                </a:solidFill>
                <a:latin typeface="+mj-lt"/>
              </a:rPr>
              <a:t>Jaz </a:t>
            </a:r>
            <a:r>
              <a:rPr lang="en-US" sz="2400" i="1" dirty="0" err="1">
                <a:solidFill>
                  <a:schemeClr val="tx1">
                    <a:lumMod val="75000"/>
                    <a:lumOff val="25000"/>
                  </a:schemeClr>
                </a:solidFill>
                <a:latin typeface="+mj-lt"/>
              </a:rPr>
              <a:t>Ampaw</a:t>
            </a:r>
            <a:r>
              <a:rPr lang="en-US" sz="2400" i="1" dirty="0">
                <a:solidFill>
                  <a:schemeClr val="tx1">
                    <a:lumMod val="75000"/>
                    <a:lumOff val="25000"/>
                  </a:schemeClr>
                </a:solidFill>
                <a:latin typeface="+mj-lt"/>
              </a:rPr>
              <a:t>-Farr</a:t>
            </a:r>
          </a:p>
        </p:txBody>
      </p:sp>
    </p:spTree>
    <p:extLst>
      <p:ext uri="{BB962C8B-B14F-4D97-AF65-F5344CB8AC3E}">
        <p14:creationId xmlns:p14="http://schemas.microsoft.com/office/powerpoint/2010/main" val="15707985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422BDA7-9C24-EC46-B68C-A5F6F98C8961}"/>
              </a:ext>
            </a:extLst>
          </p:cNvPr>
          <p:cNvSpPr/>
          <p:nvPr/>
        </p:nvSpPr>
        <p:spPr>
          <a:xfrm>
            <a:off x="4741302" y="3660476"/>
            <a:ext cx="2709395" cy="261610"/>
          </a:xfrm>
          <a:prstGeom prst="rect">
            <a:avLst/>
          </a:prstGeom>
        </p:spPr>
        <p:txBody>
          <a:bodyPr wrap="none">
            <a:spAutoFit/>
          </a:bodyPr>
          <a:lstStyle/>
          <a:p>
            <a:pPr lvl="0" algn="ctr">
              <a:defRPr/>
            </a:pPr>
            <a:r>
              <a:rPr lang="en-GB" sz="1100" b="1" dirty="0">
                <a:latin typeface="Calibri" panose="020F0502020204030204" pitchFamily="34" charset="0"/>
                <a:cs typeface="Calibri" panose="020F0502020204030204" pitchFamily="34" charset="0"/>
              </a:rPr>
              <a:t>© 2020 The </a:t>
            </a:r>
            <a:r>
              <a:rPr lang="en-GB" sz="1100" b="1" dirty="0" err="1">
                <a:latin typeface="Calibri" panose="020F0502020204030204" pitchFamily="34" charset="0"/>
                <a:cs typeface="Calibri" panose="020F0502020204030204" pitchFamily="34" charset="0"/>
              </a:rPr>
              <a:t>PiXL</a:t>
            </a:r>
            <a:r>
              <a:rPr lang="en-GB" sz="1100" b="1" dirty="0">
                <a:latin typeface="Calibri" panose="020F0502020204030204" pitchFamily="34" charset="0"/>
                <a:cs typeface="Calibri" panose="020F0502020204030204" pitchFamily="34" charset="0"/>
              </a:rPr>
              <a:t> Club Ltd and Hachette UK</a:t>
            </a:r>
            <a:endParaRPr kumimoji="0" lang="en-US" sz="1100" b="1" u="none" strike="noStrike" kern="1200" cap="none" spc="0" normalizeH="0" baseline="0" noProof="0" dirty="0">
              <a:ln>
                <a:noFill/>
              </a:ln>
              <a:solidFill>
                <a:prstClr val="black"/>
              </a:solidFill>
              <a:effectLst/>
              <a:uLnTx/>
              <a:uFillTx/>
              <a:latin typeface="Calibri" panose="020F050202020403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3EC8939-60FF-534A-95E4-94A9D85C9B8F}"/>
              </a:ext>
            </a:extLst>
          </p:cNvPr>
          <p:cNvSpPr txBox="1"/>
          <p:nvPr/>
        </p:nvSpPr>
        <p:spPr>
          <a:xfrm>
            <a:off x="2944978" y="4066590"/>
            <a:ext cx="6576094" cy="1988237"/>
          </a:xfrm>
          <a:prstGeom prst="rect">
            <a:avLst/>
          </a:prstGeom>
          <a:noFill/>
          <a:ln w="53975" cap="sq" cmpd="dbl">
            <a:solidFill>
              <a:schemeClr val="bg1">
                <a:lumMod val="50000"/>
              </a:schemeClr>
            </a:solidFill>
            <a:prstDash val="solid"/>
            <a:miter lim="800000"/>
          </a:ln>
        </p:spPr>
        <p:txBody>
          <a:bodyPr wrap="square" rtlCol="0">
            <a:spAutoFit/>
          </a:bodyPr>
          <a:lstStyle/>
          <a:p>
            <a:pPr>
              <a:lnSpc>
                <a:spcPct val="120000"/>
              </a:lnSpc>
            </a:pPr>
            <a:endParaRPr lang="en-GB" sz="1000" dirty="0">
              <a:latin typeface="Calibri" panose="020F0502020204030204" pitchFamily="34" charset="0"/>
              <a:cs typeface="Calibri" panose="020F0502020204030204" pitchFamily="34" charset="0"/>
            </a:endParaRPr>
          </a:p>
          <a:p>
            <a:r>
              <a:rPr lang="en-GB" sz="1000" dirty="0">
                <a:solidFill>
                  <a:srgbClr val="222222"/>
                </a:solidFill>
                <a:latin typeface="Calibri" panose="020F0502020204030204" pitchFamily="34" charset="0"/>
                <a:cs typeface="Calibri" panose="020F0502020204030204" pitchFamily="34" charset="0"/>
              </a:rPr>
              <a:t>This resource may be shared with any school in its current form, and parts thereof, to enhance your work with students.  All opinions and contributions are those of the authors. The contents of this resource are not connected with, or endorsed by, any other company, organisation or institution. </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If there are any inadvertent omissions or errors in the acknowledgements or usage, this is unintended and we will remedy these on written notification.</a:t>
            </a:r>
          </a:p>
          <a:p>
            <a:r>
              <a:rPr lang="en-GB" sz="1000" dirty="0">
                <a:solidFill>
                  <a:srgbClr val="222222"/>
                </a:solidFill>
                <a:latin typeface="Calibri" panose="020F0502020204030204" pitchFamily="34" charset="0"/>
                <a:cs typeface="Calibri" panose="020F0502020204030204" pitchFamily="34" charset="0"/>
              </a:rPr>
              <a:t> </a:t>
            </a:r>
          </a:p>
          <a:p>
            <a:r>
              <a:rPr lang="en-GB" sz="1000" dirty="0">
                <a:solidFill>
                  <a:srgbClr val="222222"/>
                </a:solidFill>
                <a:latin typeface="Calibri" panose="020F0502020204030204" pitchFamily="34" charset="0"/>
                <a:cs typeface="Calibri" panose="020F0502020204030204" pitchFamily="34" charset="0"/>
              </a:rPr>
              <a:t>Hachette UK own 'Dare to Be You' by Matthew Syed, which may be purchased by individuals and schools, should they wish to do so to enhance these resources for students. Illustrations copyright © Toby Triumph. </a:t>
            </a:r>
          </a:p>
          <a:p>
            <a:r>
              <a:rPr lang="en-GB" sz="1000" dirty="0">
                <a:solidFill>
                  <a:srgbClr val="222222"/>
                </a:solidFill>
                <a:latin typeface="Calibri" panose="020F0502020204030204" pitchFamily="34" charset="0"/>
                <a:cs typeface="Calibri" panose="020F0502020204030204" pitchFamily="34" charset="0"/>
              </a:rPr>
              <a:t> </a:t>
            </a:r>
          </a:p>
          <a:p>
            <a:pPr>
              <a:lnSpc>
                <a:spcPct val="120000"/>
              </a:lnSpc>
            </a:pPr>
            <a:r>
              <a:rPr lang="en-GB" sz="1000"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2859269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630</TotalTime>
  <Words>1107</Words>
  <Application>Microsoft Macintosh PowerPoint</Application>
  <PresentationFormat>Widescreen</PresentationFormat>
  <Paragraphs>106</Paragraphs>
  <Slides>18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18</vt:i4>
      </vt:variant>
    </vt:vector>
  </HeadingPairs>
  <TitlesOfParts>
    <vt:vector size="22" baseType="lpstr">
      <vt:lpstr>Arial</vt:lpstr>
      <vt:lpstr>Calibri</vt:lpstr>
      <vt:lpstr>Calibri Light</vt:lpstr>
      <vt:lpstr>Office Theme</vt:lpstr>
      <vt:lpstr>Session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Katie Davies</dc:creator>
  <cp:lastModifiedBy>Jenny Byrne</cp:lastModifiedBy>
  <cp:revision>81</cp:revision>
  <dcterms:created xsi:type="dcterms:W3CDTF">2020-06-22T13:49:07Z</dcterms:created>
  <dcterms:modified xsi:type="dcterms:W3CDTF">2020-08-24T19:55:19Z</dcterms:modified>
</cp:coreProperties>
</file>