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61" r:id="rId3"/>
    <p:sldId id="284" r:id="rId4"/>
    <p:sldId id="285" r:id="rId5"/>
    <p:sldId id="286" r:id="rId6"/>
    <p:sldId id="287" r:id="rId7"/>
    <p:sldId id="288" r:id="rId8"/>
    <p:sldId id="289" r:id="rId9"/>
    <p:sldId id="290" r:id="rId10"/>
    <p:sldId id="283" r:id="rId11"/>
    <p:sldId id="291" r:id="rId12"/>
    <p:sldId id="293" r:id="rId13"/>
    <p:sldId id="294" r:id="rId14"/>
    <p:sldId id="292"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80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5511"/>
    <p:restoredTop sz="92924"/>
  </p:normalViewPr>
  <p:slideViewPr>
    <p:cSldViewPr snapToGrid="0" snapToObjects="1">
      <p:cViewPr varScale="1">
        <p:scale>
          <a:sx n="71" d="100"/>
          <a:sy n="71" d="100"/>
        </p:scale>
        <p:origin x="184" y="4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708E18-7EBA-1844-B954-BA221F29267F}" type="datetimeFigureOut">
              <a:rPr lang="en-US" smtClean="0"/>
              <a:t>7/17/20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EE40C8-A820-474D-AE2A-64569B25CF4C}" type="slidenum">
              <a:rPr lang="en-US" smtClean="0"/>
              <a:t>‹#›</a:t>
            </a:fld>
            <a:endParaRPr lang="en-US"/>
          </a:p>
        </p:txBody>
      </p:sp>
    </p:spTree>
    <p:extLst>
      <p:ext uri="{BB962C8B-B14F-4D97-AF65-F5344CB8AC3E}">
        <p14:creationId xmlns:p14="http://schemas.microsoft.com/office/powerpoint/2010/main" val="21086029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CAF61-A58A-764B-B651-A736B9AB208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F310CC91-7079-8C43-8943-32F010ACBA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F35DDEF9-32F2-FC43-A06A-E57EF7ADE070}"/>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5" name="Footer Placeholder 4">
            <a:extLst>
              <a:ext uri="{FF2B5EF4-FFF2-40B4-BE49-F238E27FC236}">
                <a16:creationId xmlns:a16="http://schemas.microsoft.com/office/drawing/2014/main" id="{BDCC6C45-F8A3-6F43-A1D7-2BE8CFCF40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5FE35-63D7-DB42-9797-C51BA41B812E}"/>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281630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7A738-4F03-AC4C-93DB-85E32062C23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DC662DD-CFBD-204C-BDA7-BD463B4E826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FA7E7BD-B7B6-1D40-B873-6DDA782A1B79}"/>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5" name="Footer Placeholder 4">
            <a:extLst>
              <a:ext uri="{FF2B5EF4-FFF2-40B4-BE49-F238E27FC236}">
                <a16:creationId xmlns:a16="http://schemas.microsoft.com/office/drawing/2014/main" id="{B09D2503-17B9-564F-9290-E07BA4B231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66F43D-D6C2-AD48-807C-FEF1CC03FB1C}"/>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556525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E80F-4A73-DA48-9E29-E262A6D0A78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43A102D2-DBF8-E44C-BA3B-E28B5A3434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AED13A0-5999-CB43-BF23-AACF56A3A0BF}"/>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5" name="Footer Placeholder 4">
            <a:extLst>
              <a:ext uri="{FF2B5EF4-FFF2-40B4-BE49-F238E27FC236}">
                <a16:creationId xmlns:a16="http://schemas.microsoft.com/office/drawing/2014/main" id="{05037A30-FCE4-9648-9AFF-6F3B185EE7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B48323-313B-7941-8778-EEA80E9F49C2}"/>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943800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51B21-BB6B-314B-8798-A266C8F5ABF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D034722-1BA9-1441-BCEF-98A7E0A9828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13CBA2D-CB28-354C-BC4A-56C8193D03A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A3AEE626-3756-7E4A-9149-E34F9DDD5021}"/>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6" name="Footer Placeholder 5">
            <a:extLst>
              <a:ext uri="{FF2B5EF4-FFF2-40B4-BE49-F238E27FC236}">
                <a16:creationId xmlns:a16="http://schemas.microsoft.com/office/drawing/2014/main" id="{32619501-3B0D-5A42-9642-BCD070E277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AEFC23-808C-F249-B437-F1F50581BCA2}"/>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8178844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0AC62-2BE3-7744-A89B-B01D4808D5A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FDB22D7-749A-9C45-A1AF-2F746D248E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00E3F3DE-FC3B-6341-B805-0BF2C061C80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58020744-9E7F-0D47-8363-D458D6273C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D3ACE82-09D9-F241-AB29-CBBB92C81FE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59610D83-D5D5-3343-BA92-1F52720FDB28}"/>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8" name="Footer Placeholder 7">
            <a:extLst>
              <a:ext uri="{FF2B5EF4-FFF2-40B4-BE49-F238E27FC236}">
                <a16:creationId xmlns:a16="http://schemas.microsoft.com/office/drawing/2014/main" id="{6C7A2070-BD35-1C49-A63C-C7C6B007BEB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E0C5E3F-2861-7747-9B17-EAA6A7086CB0}"/>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1724808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10D99-37C2-7B4F-A539-0050580CC756}"/>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4BF46254-FFE6-764B-9C77-E1866E18D7AA}"/>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4" name="Footer Placeholder 3">
            <a:extLst>
              <a:ext uri="{FF2B5EF4-FFF2-40B4-BE49-F238E27FC236}">
                <a16:creationId xmlns:a16="http://schemas.microsoft.com/office/drawing/2014/main" id="{0700BA4F-A746-9242-880C-A5675B92A9A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784391C-93B7-F14C-B882-6DC2EE896972}"/>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86452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C88C8A-891F-9440-83EC-A89B497ECF6B}"/>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3" name="Footer Placeholder 2">
            <a:extLst>
              <a:ext uri="{FF2B5EF4-FFF2-40B4-BE49-F238E27FC236}">
                <a16:creationId xmlns:a16="http://schemas.microsoft.com/office/drawing/2014/main" id="{23D5030D-CD90-D642-B0D8-E55B27B279D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6BCAAC-299B-6D4B-AF7F-4B869946D994}"/>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496260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AE1CB-2E58-4A4A-B214-50EBAD37485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17860B5F-B38D-BB43-AB23-E7E66058C25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B88B2B7-460F-5440-A612-421CD6009F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037CABE-2061-FE44-89FE-4575FC92E324}"/>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6" name="Footer Placeholder 5">
            <a:extLst>
              <a:ext uri="{FF2B5EF4-FFF2-40B4-BE49-F238E27FC236}">
                <a16:creationId xmlns:a16="http://schemas.microsoft.com/office/drawing/2014/main" id="{7C4B78B8-4A32-C547-98A6-AEFC62A179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7188DB-2E8B-6042-A8B5-FAAD6398833C}"/>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755771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EF106-C34E-154E-95D6-6C90E6D33A6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C845E41-A502-5E43-950B-B8E364C44D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2CDBCBF-108D-9742-8118-C6E45C3F9C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761D1C5-96D0-8C47-B317-AAA38C1A0E1D}"/>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6" name="Footer Placeholder 5">
            <a:extLst>
              <a:ext uri="{FF2B5EF4-FFF2-40B4-BE49-F238E27FC236}">
                <a16:creationId xmlns:a16="http://schemas.microsoft.com/office/drawing/2014/main" id="{F6959128-C866-BE49-A946-EF6C017F56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677291-3069-D94E-BF80-4122F67FCC45}"/>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1592479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3BCD4-35A3-C64A-A07F-CEC16A4D335F}"/>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D71C15D-B81B-9C47-B9F1-046FA0B35FF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49E4084-E0D8-8D42-B7E0-A54958A35AE3}"/>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5" name="Footer Placeholder 4">
            <a:extLst>
              <a:ext uri="{FF2B5EF4-FFF2-40B4-BE49-F238E27FC236}">
                <a16:creationId xmlns:a16="http://schemas.microsoft.com/office/drawing/2014/main" id="{2F4D9A99-BED9-8741-9119-227F16EBA3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FFEC05-4E17-DB48-B0CC-11DFEE0CB398}"/>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26897993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D869A3D-79E4-5F42-B804-7761FE8E092B}"/>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0F64A90-21E4-5F49-BB67-18163C5AC63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55A868F-BB70-7A40-82AB-A61881742906}"/>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5" name="Footer Placeholder 4">
            <a:extLst>
              <a:ext uri="{FF2B5EF4-FFF2-40B4-BE49-F238E27FC236}">
                <a16:creationId xmlns:a16="http://schemas.microsoft.com/office/drawing/2014/main" id="{C0877711-F3EF-4B4D-A39F-54387BFFA4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E43E51-B012-BB45-8E11-A078A0721D4C}"/>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2538045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266A640-B629-A14B-B7AD-E95175DD37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64B7069C-47A1-7646-A175-E95C45B06B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70D5C70-7D5E-794B-A096-01CFE30D2C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7FE8E9-6DD6-7E40-BB06-5F18C8C2A0E3}" type="datetimeFigureOut">
              <a:rPr lang="en-US" smtClean="0"/>
              <a:t>7/17/20</a:t>
            </a:fld>
            <a:endParaRPr lang="en-US"/>
          </a:p>
        </p:txBody>
      </p:sp>
      <p:sp>
        <p:nvSpPr>
          <p:cNvPr id="5" name="Footer Placeholder 4">
            <a:extLst>
              <a:ext uri="{FF2B5EF4-FFF2-40B4-BE49-F238E27FC236}">
                <a16:creationId xmlns:a16="http://schemas.microsoft.com/office/drawing/2014/main" id="{3235DEF2-B0B4-B340-8A24-6A14E7ED89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ACA1E80-BD43-0A43-8A56-BA9ED5170D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A1C77D-5BD0-764F-8726-834B681B3D18}" type="slidenum">
              <a:rPr lang="en-US" smtClean="0"/>
              <a:t>‹#›</a:t>
            </a:fld>
            <a:endParaRPr lang="en-US"/>
          </a:p>
        </p:txBody>
      </p:sp>
      <p:pic>
        <p:nvPicPr>
          <p:cNvPr id="9" name="Picture 8" descr="A screenshot of a cell phone&#10;&#10;Description automatically generated">
            <a:extLst>
              <a:ext uri="{FF2B5EF4-FFF2-40B4-BE49-F238E27FC236}">
                <a16:creationId xmlns:a16="http://schemas.microsoft.com/office/drawing/2014/main" id="{A756ADB5-3422-B14F-9BAC-8DA8A0A87570}"/>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20782" y="-41564"/>
            <a:ext cx="12192000" cy="7067044"/>
          </a:xfrm>
          <a:prstGeom prst="rect">
            <a:avLst/>
          </a:prstGeom>
        </p:spPr>
      </p:pic>
    </p:spTree>
    <p:extLst>
      <p:ext uri="{BB962C8B-B14F-4D97-AF65-F5344CB8AC3E}">
        <p14:creationId xmlns:p14="http://schemas.microsoft.com/office/powerpoint/2010/main" val="6013397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vimeo.com/433547239" TargetMode="External"/><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jpeg"/><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png"/><Relationship Id="rId10" Type="http://schemas.openxmlformats.org/officeDocument/2006/relationships/image" Target="../media/image23.jpeg"/><Relationship Id="rId4" Type="http://schemas.openxmlformats.org/officeDocument/2006/relationships/image" Target="../media/image17.jpeg"/><Relationship Id="rId9"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hyperlink" Target="https://vimeo.com/438588769/ac18d937f4" TargetMode="External"/><Relationship Id="rId2" Type="http://schemas.openxmlformats.org/officeDocument/2006/relationships/image" Target="../media/image15.jpe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E4530-9F38-9C42-A308-E3BFB85AB218}"/>
              </a:ext>
            </a:extLst>
          </p:cNvPr>
          <p:cNvSpPr>
            <a:spLocks noGrp="1"/>
          </p:cNvSpPr>
          <p:nvPr>
            <p:ph type="ctrTitle"/>
          </p:nvPr>
        </p:nvSpPr>
        <p:spPr>
          <a:xfrm>
            <a:off x="2269860" y="3903405"/>
            <a:ext cx="7652273" cy="1341138"/>
          </a:xfrm>
        </p:spPr>
        <p:txBody>
          <a:bodyPr/>
          <a:lstStyle/>
          <a:p>
            <a:r>
              <a:rPr lang="en-US" b="1" dirty="0">
                <a:solidFill>
                  <a:schemeClr val="tx1">
                    <a:lumMod val="75000"/>
                    <a:lumOff val="25000"/>
                  </a:schemeClr>
                </a:solidFill>
              </a:rPr>
              <a:t>Session 12</a:t>
            </a:r>
          </a:p>
        </p:txBody>
      </p:sp>
      <p:sp>
        <p:nvSpPr>
          <p:cNvPr id="6" name="Title 1">
            <a:extLst>
              <a:ext uri="{FF2B5EF4-FFF2-40B4-BE49-F238E27FC236}">
                <a16:creationId xmlns:a16="http://schemas.microsoft.com/office/drawing/2014/main" id="{69FE4530-9F38-9C42-A308-E3BFB85AB218}"/>
              </a:ext>
            </a:extLst>
          </p:cNvPr>
          <p:cNvSpPr txBox="1">
            <a:spLocks/>
          </p:cNvSpPr>
          <p:nvPr/>
        </p:nvSpPr>
        <p:spPr>
          <a:xfrm>
            <a:off x="2269860" y="4832340"/>
            <a:ext cx="7652273" cy="134113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a:solidFill>
                  <a:srgbClr val="FF8037"/>
                </a:solidFill>
              </a:rPr>
              <a:t>BE Change Makers</a:t>
            </a:r>
          </a:p>
        </p:txBody>
      </p:sp>
      <p:pic>
        <p:nvPicPr>
          <p:cNvPr id="8" name="Picture 7" descr="A picture containing drawing, plate&#10;&#10;Description automatically generated">
            <a:extLst>
              <a:ext uri="{FF2B5EF4-FFF2-40B4-BE49-F238E27FC236}">
                <a16:creationId xmlns:a16="http://schemas.microsoft.com/office/drawing/2014/main" id="{CC1AACAD-AC17-DE46-A464-D7A490C78FBE}"/>
              </a:ext>
            </a:extLst>
          </p:cNvPr>
          <p:cNvPicPr>
            <a:picLocks noChangeAspect="1"/>
          </p:cNvPicPr>
          <p:nvPr/>
        </p:nvPicPr>
        <p:blipFill>
          <a:blip r:embed="rId2"/>
          <a:stretch>
            <a:fillRect/>
          </a:stretch>
        </p:blipFill>
        <p:spPr>
          <a:xfrm>
            <a:off x="3896145" y="2140059"/>
            <a:ext cx="4399705" cy="2073696"/>
          </a:xfrm>
          <a:prstGeom prst="rect">
            <a:avLst/>
          </a:prstGeom>
        </p:spPr>
      </p:pic>
      <p:pic>
        <p:nvPicPr>
          <p:cNvPr id="5" name="Picture 4">
            <a:extLst>
              <a:ext uri="{FF2B5EF4-FFF2-40B4-BE49-F238E27FC236}">
                <a16:creationId xmlns:a16="http://schemas.microsoft.com/office/drawing/2014/main" id="{E1E39170-7CC4-3C40-9006-5CD796B7F4B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0998906">
            <a:off x="765936" y="4542062"/>
            <a:ext cx="1345532" cy="1938919"/>
          </a:xfrm>
          <a:prstGeom prst="rect">
            <a:avLst/>
          </a:prstGeom>
          <a:ln>
            <a:solidFill>
              <a:schemeClr val="tx1"/>
            </a:solidFill>
          </a:ln>
        </p:spPr>
      </p:pic>
    </p:spTree>
    <p:extLst>
      <p:ext uri="{BB962C8B-B14F-4D97-AF65-F5344CB8AC3E}">
        <p14:creationId xmlns:p14="http://schemas.microsoft.com/office/powerpoint/2010/main" val="40382001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82477" y="1701110"/>
            <a:ext cx="7200312" cy="1077218"/>
          </a:xfrm>
          <a:prstGeom prst="rect">
            <a:avLst/>
          </a:prstGeom>
          <a:noFill/>
        </p:spPr>
        <p:txBody>
          <a:bodyPr wrap="square" rtlCol="0">
            <a:spAutoFit/>
          </a:bodyPr>
          <a:lstStyle/>
          <a:p>
            <a:r>
              <a:rPr lang="en-US" sz="3200" dirty="0">
                <a:latin typeface="+mj-lt"/>
              </a:rPr>
              <a:t>After 11 sessions, we have reached the final stage of ‘</a:t>
            </a:r>
            <a:r>
              <a:rPr lang="en-US" sz="3200" dirty="0" err="1">
                <a:latin typeface="+mj-lt"/>
              </a:rPr>
              <a:t>PiXL</a:t>
            </a:r>
            <a:r>
              <a:rPr lang="en-US" sz="3200" dirty="0">
                <a:latin typeface="+mj-lt"/>
              </a:rPr>
              <a:t> Change Makers’.</a:t>
            </a:r>
            <a:endParaRPr lang="en-US" sz="2400" dirty="0">
              <a:latin typeface="+mj-lt"/>
            </a:endParaRPr>
          </a:p>
        </p:txBody>
      </p:sp>
      <p:sp>
        <p:nvSpPr>
          <p:cNvPr id="9" name="TextBox 8"/>
          <p:cNvSpPr txBox="1"/>
          <p:nvPr/>
        </p:nvSpPr>
        <p:spPr>
          <a:xfrm>
            <a:off x="982477" y="3294843"/>
            <a:ext cx="6632526" cy="1569660"/>
          </a:xfrm>
          <a:prstGeom prst="rect">
            <a:avLst/>
          </a:prstGeom>
          <a:noFill/>
        </p:spPr>
        <p:txBody>
          <a:bodyPr wrap="square" rtlCol="0">
            <a:spAutoFit/>
          </a:bodyPr>
          <a:lstStyle/>
          <a:p>
            <a:r>
              <a:rPr lang="en-US" sz="3200" dirty="0">
                <a:latin typeface="+mj-lt"/>
              </a:rPr>
              <a:t>We hope that you have started to think about who you are going to be and the changes you are going to make.</a:t>
            </a:r>
            <a:endParaRPr lang="en-US" sz="2400" dirty="0">
              <a:latin typeface="+mj-lt"/>
            </a:endParaRPr>
          </a:p>
        </p:txBody>
      </p:sp>
      <p:pic>
        <p:nvPicPr>
          <p:cNvPr id="5" name="Picture 4">
            <a:extLst>
              <a:ext uri="{FF2B5EF4-FFF2-40B4-BE49-F238E27FC236}">
                <a16:creationId xmlns:a16="http://schemas.microsoft.com/office/drawing/2014/main" id="{B3B0E0B1-1E85-0D45-9B77-F79B13F73A2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057683" y="1701110"/>
            <a:ext cx="2886902" cy="4160043"/>
          </a:xfrm>
          <a:prstGeom prst="rect">
            <a:avLst/>
          </a:prstGeom>
          <a:ln>
            <a:solidFill>
              <a:schemeClr val="tx1"/>
            </a:solidFill>
          </a:ln>
        </p:spPr>
      </p:pic>
    </p:spTree>
    <p:extLst>
      <p:ext uri="{BB962C8B-B14F-4D97-AF65-F5344CB8AC3E}">
        <p14:creationId xmlns:p14="http://schemas.microsoft.com/office/powerpoint/2010/main" val="15768200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57137" y="1260914"/>
            <a:ext cx="6117405" cy="584775"/>
          </a:xfrm>
          <a:prstGeom prst="rect">
            <a:avLst/>
          </a:prstGeom>
          <a:noFill/>
        </p:spPr>
        <p:txBody>
          <a:bodyPr wrap="square" rtlCol="0">
            <a:spAutoFit/>
          </a:bodyPr>
          <a:lstStyle/>
          <a:p>
            <a:r>
              <a:rPr lang="en-US" sz="3200" b="1" dirty="0">
                <a:latin typeface="+mj-lt"/>
              </a:rPr>
              <a:t>We have covered A LOT:</a:t>
            </a:r>
          </a:p>
        </p:txBody>
      </p:sp>
      <p:sp>
        <p:nvSpPr>
          <p:cNvPr id="4" name="TextBox 3"/>
          <p:cNvSpPr txBox="1"/>
          <p:nvPr/>
        </p:nvSpPr>
        <p:spPr>
          <a:xfrm>
            <a:off x="6650115" y="2267707"/>
            <a:ext cx="3324446" cy="3903504"/>
          </a:xfrm>
          <a:prstGeom prst="rect">
            <a:avLst/>
          </a:prstGeom>
          <a:noFill/>
          <a:ln>
            <a:noFill/>
          </a:ln>
        </p:spPr>
        <p:txBody>
          <a:bodyPr wrap="square" rtlCol="0">
            <a:spAutoFit/>
          </a:bodyPr>
          <a:lstStyle/>
          <a:p>
            <a:pPr algn="ctr">
              <a:lnSpc>
                <a:spcPct val="150000"/>
              </a:lnSpc>
            </a:pPr>
            <a:r>
              <a:rPr lang="en-US" sz="2800" dirty="0">
                <a:latin typeface="+mj-lt"/>
              </a:rPr>
              <a:t>Be Determined</a:t>
            </a:r>
          </a:p>
          <a:p>
            <a:pPr algn="ctr">
              <a:lnSpc>
                <a:spcPct val="150000"/>
              </a:lnSpc>
            </a:pPr>
            <a:r>
              <a:rPr lang="en-US" sz="2800" dirty="0">
                <a:latin typeface="+mj-lt"/>
              </a:rPr>
              <a:t>Be a Do-</a:t>
            </a:r>
            <a:r>
              <a:rPr lang="en-US" sz="2800" dirty="0" err="1">
                <a:latin typeface="+mj-lt"/>
              </a:rPr>
              <a:t>er</a:t>
            </a:r>
            <a:endParaRPr lang="en-US" sz="2800" dirty="0">
              <a:latin typeface="+mj-lt"/>
            </a:endParaRPr>
          </a:p>
          <a:p>
            <a:pPr algn="ctr">
              <a:lnSpc>
                <a:spcPct val="150000"/>
              </a:lnSpc>
            </a:pPr>
            <a:r>
              <a:rPr lang="en-US" sz="2800" dirty="0">
                <a:latin typeface="+mj-lt"/>
              </a:rPr>
              <a:t>Be Decent</a:t>
            </a:r>
          </a:p>
          <a:p>
            <a:pPr algn="ctr">
              <a:lnSpc>
                <a:spcPct val="150000"/>
              </a:lnSpc>
            </a:pPr>
            <a:r>
              <a:rPr lang="en-US" sz="2800" dirty="0">
                <a:latin typeface="+mj-lt"/>
              </a:rPr>
              <a:t>Be Deliberate</a:t>
            </a:r>
          </a:p>
          <a:p>
            <a:pPr algn="ctr">
              <a:lnSpc>
                <a:spcPct val="150000"/>
              </a:lnSpc>
            </a:pPr>
            <a:r>
              <a:rPr lang="en-US" sz="2800" dirty="0">
                <a:latin typeface="+mj-lt"/>
              </a:rPr>
              <a:t>Be Dedicated</a:t>
            </a:r>
          </a:p>
          <a:p>
            <a:pPr algn="ctr">
              <a:lnSpc>
                <a:spcPct val="150000"/>
              </a:lnSpc>
            </a:pPr>
            <a:r>
              <a:rPr lang="en-US" sz="2800" dirty="0">
                <a:latin typeface="+mj-lt"/>
              </a:rPr>
              <a:t>Be Change Makers</a:t>
            </a:r>
          </a:p>
        </p:txBody>
      </p:sp>
      <p:sp>
        <p:nvSpPr>
          <p:cNvPr id="18" name="TextBox 17">
            <a:extLst>
              <a:ext uri="{FF2B5EF4-FFF2-40B4-BE49-F238E27FC236}">
                <a16:creationId xmlns:a16="http://schemas.microsoft.com/office/drawing/2014/main" id="{F23800EA-683B-0E46-959B-9DC9F27E521C}"/>
              </a:ext>
            </a:extLst>
          </p:cNvPr>
          <p:cNvSpPr txBox="1"/>
          <p:nvPr/>
        </p:nvSpPr>
        <p:spPr>
          <a:xfrm>
            <a:off x="1838272" y="2483150"/>
            <a:ext cx="3324446" cy="3688061"/>
          </a:xfrm>
          <a:prstGeom prst="rect">
            <a:avLst/>
          </a:prstGeom>
          <a:noFill/>
          <a:ln>
            <a:noFill/>
          </a:ln>
        </p:spPr>
        <p:txBody>
          <a:bodyPr wrap="square" rtlCol="0">
            <a:spAutoFit/>
          </a:bodyPr>
          <a:lstStyle/>
          <a:p>
            <a:pPr algn="ctr"/>
            <a:r>
              <a:rPr lang="en-US" sz="2800" dirty="0">
                <a:latin typeface="+mj-lt"/>
              </a:rPr>
              <a:t>Why Change Makers?</a:t>
            </a:r>
          </a:p>
          <a:p>
            <a:pPr algn="ctr">
              <a:lnSpc>
                <a:spcPct val="150000"/>
              </a:lnSpc>
            </a:pPr>
            <a:r>
              <a:rPr lang="en-US" sz="2800" dirty="0">
                <a:latin typeface="+mj-lt"/>
              </a:rPr>
              <a:t>The Doubts</a:t>
            </a:r>
          </a:p>
          <a:p>
            <a:pPr algn="ctr">
              <a:lnSpc>
                <a:spcPct val="150000"/>
              </a:lnSpc>
            </a:pPr>
            <a:r>
              <a:rPr lang="en-US" sz="2800" dirty="0">
                <a:latin typeface="+mj-lt"/>
              </a:rPr>
              <a:t>The Difference</a:t>
            </a:r>
          </a:p>
          <a:p>
            <a:pPr algn="ctr">
              <a:lnSpc>
                <a:spcPct val="150000"/>
              </a:lnSpc>
            </a:pPr>
            <a:r>
              <a:rPr lang="en-US" sz="2800" dirty="0">
                <a:latin typeface="+mj-lt"/>
              </a:rPr>
              <a:t>Be Daring</a:t>
            </a:r>
          </a:p>
          <a:p>
            <a:pPr algn="ctr">
              <a:lnSpc>
                <a:spcPct val="150000"/>
              </a:lnSpc>
            </a:pPr>
            <a:r>
              <a:rPr lang="en-US" sz="2800" dirty="0">
                <a:latin typeface="+mj-lt"/>
              </a:rPr>
              <a:t>Be Distinctive</a:t>
            </a:r>
          </a:p>
          <a:p>
            <a:pPr algn="ctr">
              <a:lnSpc>
                <a:spcPct val="150000"/>
              </a:lnSpc>
            </a:pPr>
            <a:r>
              <a:rPr lang="en-US" sz="2800" dirty="0">
                <a:latin typeface="+mj-lt"/>
              </a:rPr>
              <a:t>Be Decisive</a:t>
            </a:r>
          </a:p>
        </p:txBody>
      </p:sp>
    </p:spTree>
    <p:extLst>
      <p:ext uri="{BB962C8B-B14F-4D97-AF65-F5344CB8AC3E}">
        <p14:creationId xmlns:p14="http://schemas.microsoft.com/office/powerpoint/2010/main" val="2065708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62748" y="2269790"/>
            <a:ext cx="6138530" cy="3046988"/>
          </a:xfrm>
          <a:prstGeom prst="rect">
            <a:avLst/>
          </a:prstGeom>
          <a:noFill/>
        </p:spPr>
        <p:txBody>
          <a:bodyPr wrap="square" rtlCol="0">
            <a:spAutoFit/>
          </a:bodyPr>
          <a:lstStyle/>
          <a:p>
            <a:r>
              <a:rPr lang="en-GB" sz="3200" dirty="0">
                <a:latin typeface="+mj-lt"/>
              </a:rPr>
              <a:t>We have said goodbye to Kid Doubt.</a:t>
            </a:r>
          </a:p>
          <a:p>
            <a:endParaRPr lang="en-GB" sz="3200" dirty="0">
              <a:latin typeface="+mj-lt"/>
            </a:endParaRPr>
          </a:p>
          <a:p>
            <a:r>
              <a:rPr lang="en-GB" sz="3200" dirty="0">
                <a:latin typeface="+mj-lt"/>
              </a:rPr>
              <a:t>You have started to think about what it means to be ‘YOU’.</a:t>
            </a:r>
          </a:p>
          <a:p>
            <a:endParaRPr lang="en-GB" sz="3200" b="1" dirty="0">
              <a:latin typeface="+mj-lt"/>
            </a:endParaRPr>
          </a:p>
          <a:p>
            <a:endParaRPr lang="en-GB" sz="3200" b="1" dirty="0">
              <a:latin typeface="+mj-lt"/>
            </a:endParaRPr>
          </a:p>
        </p:txBody>
      </p:sp>
      <p:pic>
        <p:nvPicPr>
          <p:cNvPr id="3" name="Content Placeholder 4">
            <a:extLst>
              <a:ext uri="{FF2B5EF4-FFF2-40B4-BE49-F238E27FC236}">
                <a16:creationId xmlns:a16="http://schemas.microsoft.com/office/drawing/2014/main" id="{E51738B6-CEBF-664C-81AB-825CCF424CF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6916" t="5014" r="12154" b="6155"/>
          <a:stretch/>
        </p:blipFill>
        <p:spPr>
          <a:xfrm>
            <a:off x="7510943" y="1304144"/>
            <a:ext cx="3511492" cy="5115382"/>
          </a:xfrm>
          <a:prstGeom prst="rect">
            <a:avLst/>
          </a:prstGeom>
        </p:spPr>
      </p:pic>
    </p:spTree>
    <p:extLst>
      <p:ext uri="{BB962C8B-B14F-4D97-AF65-F5344CB8AC3E}">
        <p14:creationId xmlns:p14="http://schemas.microsoft.com/office/powerpoint/2010/main" val="5802497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lose up of a sign&#10;&#10;Description automatically generated">
            <a:extLst>
              <a:ext uri="{FF2B5EF4-FFF2-40B4-BE49-F238E27FC236}">
                <a16:creationId xmlns:a16="http://schemas.microsoft.com/office/drawing/2014/main" id="{3A4F7F7D-2C5A-8848-8511-ECD44F5E2DA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94167" y="1343942"/>
            <a:ext cx="3738363" cy="5283784"/>
          </a:xfrm>
          <a:prstGeom prst="rect">
            <a:avLst/>
          </a:prstGeom>
        </p:spPr>
      </p:pic>
      <p:sp>
        <p:nvSpPr>
          <p:cNvPr id="3" name="TextBox 2"/>
          <p:cNvSpPr txBox="1"/>
          <p:nvPr/>
        </p:nvSpPr>
        <p:spPr>
          <a:xfrm>
            <a:off x="4476307" y="1190847"/>
            <a:ext cx="6858000" cy="4832092"/>
          </a:xfrm>
          <a:prstGeom prst="rect">
            <a:avLst/>
          </a:prstGeom>
          <a:noFill/>
        </p:spPr>
        <p:txBody>
          <a:bodyPr wrap="square" rtlCol="0">
            <a:spAutoFit/>
          </a:bodyPr>
          <a:lstStyle/>
          <a:p>
            <a:r>
              <a:rPr lang="en-US" sz="2800" dirty="0">
                <a:latin typeface="+mj-lt"/>
              </a:rPr>
              <a:t>If you want to see change in your own life, then you need to dare to be you.</a:t>
            </a:r>
          </a:p>
          <a:p>
            <a:endParaRPr lang="en-US" sz="2800" dirty="0">
              <a:latin typeface="+mj-lt"/>
            </a:endParaRPr>
          </a:p>
          <a:p>
            <a:r>
              <a:rPr lang="en-US" sz="2800" dirty="0">
                <a:latin typeface="+mj-lt"/>
              </a:rPr>
              <a:t>This world needs people who are:</a:t>
            </a:r>
          </a:p>
          <a:p>
            <a:pPr marL="457200" indent="-457200">
              <a:buFont typeface="Arial" charset="0"/>
              <a:buChar char="•"/>
            </a:pPr>
            <a:r>
              <a:rPr lang="en-US" sz="2800" dirty="0">
                <a:latin typeface="+mj-lt"/>
              </a:rPr>
              <a:t>Determined</a:t>
            </a:r>
          </a:p>
          <a:p>
            <a:pPr marL="457200" indent="-457200">
              <a:buFont typeface="Arial" charset="0"/>
              <a:buChar char="•"/>
            </a:pPr>
            <a:r>
              <a:rPr lang="en-US" sz="2800" dirty="0">
                <a:latin typeface="+mj-lt"/>
              </a:rPr>
              <a:t>Kind-hearted</a:t>
            </a:r>
          </a:p>
          <a:p>
            <a:pPr marL="457200" indent="-457200">
              <a:buFont typeface="Arial" charset="0"/>
              <a:buChar char="•"/>
            </a:pPr>
            <a:r>
              <a:rPr lang="en-US" sz="2800" dirty="0">
                <a:latin typeface="+mj-lt"/>
              </a:rPr>
              <a:t>Motivated</a:t>
            </a:r>
          </a:p>
          <a:p>
            <a:pPr marL="457200" indent="-457200">
              <a:buFont typeface="Arial" charset="0"/>
              <a:buChar char="•"/>
            </a:pPr>
            <a:r>
              <a:rPr lang="en-US" sz="2800" dirty="0">
                <a:latin typeface="+mj-lt"/>
              </a:rPr>
              <a:t>Compassionate to others</a:t>
            </a:r>
          </a:p>
          <a:p>
            <a:pPr marL="457200" indent="-457200">
              <a:buFont typeface="Arial" charset="0"/>
              <a:buChar char="•"/>
            </a:pPr>
            <a:r>
              <a:rPr lang="en-US" sz="2800" dirty="0">
                <a:latin typeface="+mj-lt"/>
              </a:rPr>
              <a:t>Kind to themselves</a:t>
            </a:r>
          </a:p>
          <a:p>
            <a:pPr marL="457200" indent="-457200">
              <a:buFont typeface="Arial" charset="0"/>
              <a:buChar char="•"/>
            </a:pPr>
            <a:r>
              <a:rPr lang="en-US" sz="2800" dirty="0">
                <a:latin typeface="+mj-lt"/>
              </a:rPr>
              <a:t>Kind to others</a:t>
            </a:r>
          </a:p>
          <a:p>
            <a:pPr marL="457200" indent="-457200">
              <a:buFont typeface="Arial" charset="0"/>
              <a:buChar char="•"/>
            </a:pPr>
            <a:r>
              <a:rPr lang="en-US" sz="2800" dirty="0">
                <a:latin typeface="+mj-lt"/>
              </a:rPr>
              <a:t>Comfortable embracing difference</a:t>
            </a:r>
          </a:p>
        </p:txBody>
      </p:sp>
      <p:sp>
        <p:nvSpPr>
          <p:cNvPr id="4" name="TextBox 3"/>
          <p:cNvSpPr txBox="1"/>
          <p:nvPr/>
        </p:nvSpPr>
        <p:spPr>
          <a:xfrm>
            <a:off x="4032530" y="6134986"/>
            <a:ext cx="7421526" cy="523220"/>
          </a:xfrm>
          <a:prstGeom prst="rect">
            <a:avLst/>
          </a:prstGeom>
          <a:noFill/>
          <a:ln>
            <a:noFill/>
          </a:ln>
        </p:spPr>
        <p:txBody>
          <a:bodyPr wrap="square" rtlCol="0">
            <a:spAutoFit/>
          </a:bodyPr>
          <a:lstStyle/>
          <a:p>
            <a:pPr algn="r"/>
            <a:r>
              <a:rPr lang="en-US" sz="2800" b="1" dirty="0">
                <a:solidFill>
                  <a:srgbClr val="FF8037"/>
                </a:solidFill>
                <a:latin typeface="+mj-lt"/>
              </a:rPr>
              <a:t>The world NEEDS people like that!</a:t>
            </a:r>
          </a:p>
        </p:txBody>
      </p:sp>
    </p:spTree>
    <p:extLst>
      <p:ext uri="{BB962C8B-B14F-4D97-AF65-F5344CB8AC3E}">
        <p14:creationId xmlns:p14="http://schemas.microsoft.com/office/powerpoint/2010/main" val="7364560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lamp, kite&#10;&#10;Description automatically generated">
            <a:extLst>
              <a:ext uri="{FF2B5EF4-FFF2-40B4-BE49-F238E27FC236}">
                <a16:creationId xmlns:a16="http://schemas.microsoft.com/office/drawing/2014/main" id="{A63154BD-0167-8143-8C41-A7547587E1A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225476" y="1474200"/>
            <a:ext cx="4855079" cy="5504484"/>
          </a:xfrm>
          <a:prstGeom prst="rect">
            <a:avLst/>
          </a:prstGeom>
        </p:spPr>
      </p:pic>
      <p:sp>
        <p:nvSpPr>
          <p:cNvPr id="3" name="TextBox 2"/>
          <p:cNvSpPr txBox="1"/>
          <p:nvPr/>
        </p:nvSpPr>
        <p:spPr>
          <a:xfrm>
            <a:off x="367476" y="1605517"/>
            <a:ext cx="8617036" cy="2677656"/>
          </a:xfrm>
          <a:prstGeom prst="rect">
            <a:avLst/>
          </a:prstGeom>
          <a:noFill/>
        </p:spPr>
        <p:txBody>
          <a:bodyPr wrap="square" rtlCol="0">
            <a:spAutoFit/>
          </a:bodyPr>
          <a:lstStyle/>
          <a:p>
            <a:endParaRPr lang="en-US" sz="2800" dirty="0">
              <a:latin typeface="+mj-lt"/>
            </a:endParaRPr>
          </a:p>
          <a:p>
            <a:r>
              <a:rPr lang="en-US" sz="2800" dirty="0">
                <a:latin typeface="+mj-lt"/>
              </a:rPr>
              <a:t>Change makers SEE the change that needs to happen.</a:t>
            </a:r>
          </a:p>
          <a:p>
            <a:endParaRPr lang="en-US" sz="2800" dirty="0">
              <a:latin typeface="+mj-lt"/>
            </a:endParaRPr>
          </a:p>
          <a:p>
            <a:r>
              <a:rPr lang="en-US" sz="2800" dirty="0">
                <a:latin typeface="+mj-lt"/>
              </a:rPr>
              <a:t>Change makers MAKE it happen.</a:t>
            </a:r>
          </a:p>
          <a:p>
            <a:endParaRPr lang="en-US" sz="2800" dirty="0">
              <a:latin typeface="+mj-lt"/>
            </a:endParaRPr>
          </a:p>
          <a:p>
            <a:r>
              <a:rPr lang="en-US" sz="2800" dirty="0">
                <a:latin typeface="+mj-lt"/>
              </a:rPr>
              <a:t>And it starts with </a:t>
            </a:r>
            <a:r>
              <a:rPr lang="en-US" sz="2800" b="1" dirty="0">
                <a:latin typeface="+mj-lt"/>
              </a:rPr>
              <a:t>YOU.</a:t>
            </a:r>
          </a:p>
        </p:txBody>
      </p:sp>
    </p:spTree>
    <p:extLst>
      <p:ext uri="{BB962C8B-B14F-4D97-AF65-F5344CB8AC3E}">
        <p14:creationId xmlns:p14="http://schemas.microsoft.com/office/powerpoint/2010/main" val="9702201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a:extLst>
              <a:ext uri="{FF2B5EF4-FFF2-40B4-BE49-F238E27FC236}">
                <a16:creationId xmlns:a16="http://schemas.microsoft.com/office/drawing/2014/main" id="{C525516F-612B-1949-B2B7-9C658C1C158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8681" t="7856" r="9714" b="5752"/>
          <a:stretch/>
        </p:blipFill>
        <p:spPr>
          <a:xfrm>
            <a:off x="6824809" y="1323072"/>
            <a:ext cx="3790934" cy="5326500"/>
          </a:xfrm>
          <a:prstGeom prst="rect">
            <a:avLst/>
          </a:prstGeom>
        </p:spPr>
      </p:pic>
      <p:sp>
        <p:nvSpPr>
          <p:cNvPr id="3" name="TextBox 2"/>
          <p:cNvSpPr txBox="1"/>
          <p:nvPr/>
        </p:nvSpPr>
        <p:spPr>
          <a:xfrm>
            <a:off x="1576257" y="1377661"/>
            <a:ext cx="6798868" cy="3293209"/>
          </a:xfrm>
          <a:prstGeom prst="rect">
            <a:avLst/>
          </a:prstGeom>
          <a:noFill/>
        </p:spPr>
        <p:txBody>
          <a:bodyPr wrap="square" rtlCol="0">
            <a:spAutoFit/>
          </a:bodyPr>
          <a:lstStyle/>
          <a:p>
            <a:endParaRPr lang="en-US" sz="2800" dirty="0">
              <a:latin typeface="+mj-lt"/>
            </a:endParaRPr>
          </a:p>
          <a:p>
            <a:r>
              <a:rPr lang="en-US" sz="3600" b="1" dirty="0">
                <a:latin typeface="+mj-lt"/>
              </a:rPr>
              <a:t>NORMAL does NOT exist</a:t>
            </a:r>
            <a:r>
              <a:rPr lang="en-US" sz="3600" dirty="0">
                <a:latin typeface="+mj-lt"/>
              </a:rPr>
              <a:t>.</a:t>
            </a:r>
          </a:p>
          <a:p>
            <a:endParaRPr lang="en-US" sz="3600" b="1" dirty="0">
              <a:latin typeface="+mj-lt"/>
            </a:endParaRPr>
          </a:p>
          <a:p>
            <a:r>
              <a:rPr lang="en-US" sz="3600" dirty="0">
                <a:latin typeface="+mj-lt"/>
              </a:rPr>
              <a:t>You are unique.</a:t>
            </a:r>
          </a:p>
          <a:p>
            <a:endParaRPr lang="en-US" sz="3600" dirty="0">
              <a:latin typeface="+mj-lt"/>
            </a:endParaRPr>
          </a:p>
          <a:p>
            <a:endParaRPr lang="en-US" sz="3600" dirty="0">
              <a:latin typeface="+mj-lt"/>
            </a:endParaRPr>
          </a:p>
        </p:txBody>
      </p:sp>
    </p:spTree>
    <p:extLst>
      <p:ext uri="{BB962C8B-B14F-4D97-AF65-F5344CB8AC3E}">
        <p14:creationId xmlns:p14="http://schemas.microsoft.com/office/powerpoint/2010/main" val="31105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descr="A close up of a camera&#10;&#10;Description automatically generated">
            <a:extLst>
              <a:ext uri="{FF2B5EF4-FFF2-40B4-BE49-F238E27FC236}">
                <a16:creationId xmlns:a16="http://schemas.microsoft.com/office/drawing/2014/main" id="{D05A5135-D610-3144-9761-D100D38B904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767627" y="3050499"/>
            <a:ext cx="4924538" cy="3440241"/>
          </a:xfrm>
          <a:prstGeom prst="rect">
            <a:avLst/>
          </a:prstGeom>
        </p:spPr>
      </p:pic>
      <p:sp>
        <p:nvSpPr>
          <p:cNvPr id="3" name="TextBox 2"/>
          <p:cNvSpPr txBox="1"/>
          <p:nvPr/>
        </p:nvSpPr>
        <p:spPr>
          <a:xfrm>
            <a:off x="645042" y="1168918"/>
            <a:ext cx="11546958" cy="5509200"/>
          </a:xfrm>
          <a:prstGeom prst="rect">
            <a:avLst/>
          </a:prstGeom>
          <a:noFill/>
        </p:spPr>
        <p:txBody>
          <a:bodyPr wrap="square" rtlCol="0">
            <a:spAutoFit/>
          </a:bodyPr>
          <a:lstStyle/>
          <a:p>
            <a:endParaRPr lang="en-US" sz="2800" dirty="0">
              <a:latin typeface="+mj-lt"/>
            </a:endParaRPr>
          </a:p>
          <a:p>
            <a:r>
              <a:rPr lang="en-US" sz="3600" b="1" dirty="0">
                <a:latin typeface="+mj-lt"/>
              </a:rPr>
              <a:t>There will be times when people don’t understand you</a:t>
            </a:r>
            <a:r>
              <a:rPr lang="en-US" sz="3600" dirty="0">
                <a:latin typeface="+mj-lt"/>
              </a:rPr>
              <a:t>.</a:t>
            </a:r>
          </a:p>
          <a:p>
            <a:endParaRPr lang="en-US" sz="3600" b="1" dirty="0">
              <a:latin typeface="+mj-lt"/>
            </a:endParaRPr>
          </a:p>
          <a:p>
            <a:r>
              <a:rPr lang="en-US" sz="3600" dirty="0">
                <a:latin typeface="+mj-lt"/>
              </a:rPr>
              <a:t>When Kid Doubt starts </a:t>
            </a:r>
          </a:p>
          <a:p>
            <a:r>
              <a:rPr lang="en-US" sz="3600" dirty="0">
                <a:latin typeface="+mj-lt"/>
              </a:rPr>
              <a:t>to speak.</a:t>
            </a:r>
          </a:p>
          <a:p>
            <a:endParaRPr lang="en-US" sz="3600" dirty="0">
              <a:latin typeface="+mj-lt"/>
            </a:endParaRPr>
          </a:p>
          <a:p>
            <a:r>
              <a:rPr lang="en-US" sz="3600" dirty="0">
                <a:latin typeface="+mj-lt"/>
              </a:rPr>
              <a:t>If you know who YOU want to be, </a:t>
            </a:r>
            <a:br>
              <a:rPr lang="en-US" sz="3600" dirty="0">
                <a:latin typeface="+mj-lt"/>
              </a:rPr>
            </a:br>
            <a:r>
              <a:rPr lang="en-US" sz="3600" dirty="0">
                <a:latin typeface="+mj-lt"/>
              </a:rPr>
              <a:t>then you can walk that path. </a:t>
            </a:r>
          </a:p>
          <a:p>
            <a:endParaRPr lang="en-US" sz="3600" dirty="0">
              <a:latin typeface="+mj-lt"/>
            </a:endParaRPr>
          </a:p>
          <a:p>
            <a:endParaRPr lang="en-US" sz="3600" dirty="0">
              <a:latin typeface="+mj-lt"/>
            </a:endParaRPr>
          </a:p>
        </p:txBody>
      </p:sp>
    </p:spTree>
    <p:extLst>
      <p:ext uri="{BB962C8B-B14F-4D97-AF65-F5344CB8AC3E}">
        <p14:creationId xmlns:p14="http://schemas.microsoft.com/office/powerpoint/2010/main" val="3991123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6517" y="-104932"/>
            <a:ext cx="8082517" cy="8082517"/>
          </a:xfrm>
          <a:prstGeom prst="rect">
            <a:avLst/>
          </a:prstGeom>
        </p:spPr>
      </p:pic>
      <p:sp>
        <p:nvSpPr>
          <p:cNvPr id="3" name="TextBox 2"/>
          <p:cNvSpPr txBox="1"/>
          <p:nvPr/>
        </p:nvSpPr>
        <p:spPr>
          <a:xfrm>
            <a:off x="3689497" y="1180214"/>
            <a:ext cx="8374912" cy="5107809"/>
          </a:xfrm>
          <a:prstGeom prst="rect">
            <a:avLst/>
          </a:prstGeom>
          <a:noFill/>
        </p:spPr>
        <p:txBody>
          <a:bodyPr wrap="square" rtlCol="0">
            <a:spAutoFit/>
          </a:bodyPr>
          <a:lstStyle/>
          <a:p>
            <a:endParaRPr lang="en-US" sz="2800" b="1" dirty="0">
              <a:latin typeface="+mj-lt"/>
            </a:endParaRPr>
          </a:p>
          <a:p>
            <a:r>
              <a:rPr lang="en-US" sz="3200" b="1" dirty="0">
                <a:latin typeface="+mj-lt"/>
              </a:rPr>
              <a:t>WHO do you want to BE?</a:t>
            </a:r>
          </a:p>
          <a:p>
            <a:endParaRPr lang="en-US" sz="2800" dirty="0">
              <a:latin typeface="+mj-lt"/>
            </a:endParaRPr>
          </a:p>
          <a:p>
            <a:r>
              <a:rPr lang="en-US" sz="2800" dirty="0">
                <a:latin typeface="+mj-lt"/>
              </a:rPr>
              <a:t>It’s time to commit and dare to be you.</a:t>
            </a:r>
          </a:p>
          <a:p>
            <a:endParaRPr lang="en-US" sz="2800" dirty="0">
              <a:latin typeface="+mj-lt"/>
            </a:endParaRPr>
          </a:p>
          <a:p>
            <a:pPr>
              <a:lnSpc>
                <a:spcPct val="114000"/>
              </a:lnSpc>
            </a:pPr>
            <a:r>
              <a:rPr lang="en-US" sz="2800" dirty="0">
                <a:latin typeface="+mj-lt"/>
              </a:rPr>
              <a:t>Have a go at writing your thoughts in your workbook:</a:t>
            </a:r>
          </a:p>
          <a:p>
            <a:pPr>
              <a:lnSpc>
                <a:spcPct val="114000"/>
              </a:lnSpc>
            </a:pPr>
            <a:endParaRPr lang="en-US" sz="2800" dirty="0">
              <a:latin typeface="+mj-lt"/>
            </a:endParaRPr>
          </a:p>
          <a:p>
            <a:pPr marL="457200" indent="-457200">
              <a:lnSpc>
                <a:spcPct val="114000"/>
              </a:lnSpc>
              <a:buFont typeface="Arial" charset="0"/>
              <a:buChar char="•"/>
            </a:pPr>
            <a:r>
              <a:rPr lang="en-US" sz="2400" dirty="0">
                <a:latin typeface="+mj-lt"/>
              </a:rPr>
              <a:t>What 3 words do you hope people will use to describe you?</a:t>
            </a:r>
          </a:p>
          <a:p>
            <a:pPr marL="457200" indent="-457200">
              <a:lnSpc>
                <a:spcPct val="114000"/>
              </a:lnSpc>
              <a:buFont typeface="Arial" charset="0"/>
              <a:buChar char="•"/>
            </a:pPr>
            <a:r>
              <a:rPr lang="en-US" sz="2400" dirty="0">
                <a:latin typeface="+mj-lt"/>
              </a:rPr>
              <a:t>When people are around you, how do you want them to feel?</a:t>
            </a:r>
          </a:p>
          <a:p>
            <a:pPr marL="457200" indent="-457200">
              <a:lnSpc>
                <a:spcPct val="114000"/>
              </a:lnSpc>
              <a:buFont typeface="Arial" charset="0"/>
              <a:buChar char="•"/>
            </a:pPr>
            <a:r>
              <a:rPr lang="en-US" sz="2400" dirty="0">
                <a:latin typeface="+mj-lt"/>
              </a:rPr>
              <a:t>How kind are you to those who are different to you?</a:t>
            </a:r>
          </a:p>
          <a:p>
            <a:endParaRPr lang="en-US" sz="3600" dirty="0">
              <a:latin typeface="+mj-lt"/>
            </a:endParaRPr>
          </a:p>
        </p:txBody>
      </p:sp>
    </p:spTree>
    <p:extLst>
      <p:ext uri="{BB962C8B-B14F-4D97-AF65-F5344CB8AC3E}">
        <p14:creationId xmlns:p14="http://schemas.microsoft.com/office/powerpoint/2010/main" val="19375541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4069" y="1495081"/>
            <a:ext cx="7223052" cy="4401205"/>
          </a:xfrm>
          <a:prstGeom prst="rect">
            <a:avLst/>
          </a:prstGeom>
          <a:noFill/>
        </p:spPr>
        <p:txBody>
          <a:bodyPr wrap="square" rtlCol="0">
            <a:spAutoFit/>
          </a:bodyPr>
          <a:lstStyle/>
          <a:p>
            <a:r>
              <a:rPr lang="en-GB" sz="2800" dirty="0">
                <a:latin typeface="+mj-lt"/>
              </a:rPr>
              <a:t>If we all play our part, then THIS generation can be a force for change. You can be:</a:t>
            </a:r>
          </a:p>
          <a:p>
            <a:endParaRPr lang="en-GB" sz="2800" dirty="0">
              <a:latin typeface="+mj-lt"/>
            </a:endParaRPr>
          </a:p>
          <a:p>
            <a:pPr marL="457200" indent="-457200">
              <a:buFont typeface="Arial" charset="0"/>
              <a:buChar char="•"/>
            </a:pPr>
            <a:r>
              <a:rPr lang="en-GB" sz="2800" dirty="0">
                <a:latin typeface="+mj-lt"/>
              </a:rPr>
              <a:t>Kind</a:t>
            </a:r>
          </a:p>
          <a:p>
            <a:pPr marL="457200" indent="-457200">
              <a:buFont typeface="Arial" charset="0"/>
              <a:buChar char="•"/>
            </a:pPr>
            <a:r>
              <a:rPr lang="en-GB" sz="2800" dirty="0">
                <a:latin typeface="+mj-lt"/>
              </a:rPr>
              <a:t>Resilient</a:t>
            </a:r>
          </a:p>
          <a:p>
            <a:pPr marL="457200" indent="-457200">
              <a:buFont typeface="Arial" charset="0"/>
              <a:buChar char="•"/>
            </a:pPr>
            <a:r>
              <a:rPr lang="en-GB" sz="2800" dirty="0">
                <a:latin typeface="+mj-lt"/>
              </a:rPr>
              <a:t>Determined</a:t>
            </a:r>
          </a:p>
          <a:p>
            <a:pPr marL="457200" indent="-457200">
              <a:buFont typeface="Arial" charset="0"/>
              <a:buChar char="•"/>
            </a:pPr>
            <a:r>
              <a:rPr lang="en-GB" sz="2800" dirty="0">
                <a:latin typeface="+mj-lt"/>
              </a:rPr>
              <a:t>Compassionate</a:t>
            </a:r>
          </a:p>
          <a:p>
            <a:pPr marL="457200" indent="-457200">
              <a:buFont typeface="Arial" charset="0"/>
              <a:buChar char="•"/>
            </a:pPr>
            <a:r>
              <a:rPr lang="en-GB" sz="2800" dirty="0">
                <a:latin typeface="+mj-lt"/>
              </a:rPr>
              <a:t>Deliberate</a:t>
            </a:r>
          </a:p>
          <a:p>
            <a:pPr marL="457200" indent="-457200">
              <a:buFont typeface="Arial" charset="0"/>
              <a:buChar char="•"/>
            </a:pPr>
            <a:r>
              <a:rPr lang="en-GB" sz="2800" dirty="0">
                <a:latin typeface="+mj-lt"/>
              </a:rPr>
              <a:t>Confident</a:t>
            </a:r>
          </a:p>
          <a:p>
            <a:pPr marL="457200" indent="-457200">
              <a:buFont typeface="Arial" charset="0"/>
              <a:buChar char="•"/>
            </a:pPr>
            <a:r>
              <a:rPr lang="en-GB" sz="2800" dirty="0">
                <a:latin typeface="+mj-lt"/>
              </a:rPr>
              <a:t>Understanding  </a:t>
            </a:r>
          </a:p>
        </p:txBody>
      </p:sp>
      <p:pic>
        <p:nvPicPr>
          <p:cNvPr id="10" name="Content Placeholder 4">
            <a:extLst>
              <a:ext uri="{FF2B5EF4-FFF2-40B4-BE49-F238E27FC236}">
                <a16:creationId xmlns:a16="http://schemas.microsoft.com/office/drawing/2014/main" id="{8479AFD8-C5AF-3240-9CB6-E9864BCD927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8132" t="7273" r="10403" b="6009"/>
          <a:stretch/>
        </p:blipFill>
        <p:spPr>
          <a:xfrm>
            <a:off x="7870533" y="1495081"/>
            <a:ext cx="3536981" cy="4997015"/>
          </a:xfrm>
          <a:prstGeom prst="rect">
            <a:avLst/>
          </a:prstGeom>
        </p:spPr>
      </p:pic>
    </p:spTree>
    <p:extLst>
      <p:ext uri="{BB962C8B-B14F-4D97-AF65-F5344CB8AC3E}">
        <p14:creationId xmlns:p14="http://schemas.microsoft.com/office/powerpoint/2010/main" val="20612574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8067" y="1295926"/>
            <a:ext cx="5258086" cy="5467779"/>
          </a:xfrm>
          <a:prstGeom prst="rect">
            <a:avLst/>
          </a:prstGeom>
          <a:noFill/>
        </p:spPr>
        <p:txBody>
          <a:bodyPr wrap="square" rtlCol="0">
            <a:spAutoFit/>
          </a:bodyPr>
          <a:lstStyle/>
          <a:p>
            <a:pPr>
              <a:lnSpc>
                <a:spcPct val="114000"/>
              </a:lnSpc>
            </a:pPr>
            <a:r>
              <a:rPr lang="en-US" sz="2800" dirty="0">
                <a:latin typeface="+mj-lt"/>
              </a:rPr>
              <a:t>Remember, </a:t>
            </a:r>
          </a:p>
          <a:p>
            <a:pPr>
              <a:lnSpc>
                <a:spcPct val="114000"/>
              </a:lnSpc>
            </a:pPr>
            <a:r>
              <a:rPr lang="en-US" sz="2800" dirty="0">
                <a:latin typeface="+mj-lt"/>
              </a:rPr>
              <a:t>YOU can change the world.</a:t>
            </a:r>
          </a:p>
          <a:p>
            <a:pPr>
              <a:lnSpc>
                <a:spcPct val="114000"/>
              </a:lnSpc>
            </a:pPr>
            <a:r>
              <a:rPr lang="en-US" sz="2800" dirty="0">
                <a:latin typeface="+mj-lt"/>
              </a:rPr>
              <a:t>Your world.</a:t>
            </a:r>
          </a:p>
          <a:p>
            <a:pPr>
              <a:lnSpc>
                <a:spcPct val="114000"/>
              </a:lnSpc>
            </a:pPr>
            <a:r>
              <a:rPr lang="en-US" sz="2800" dirty="0">
                <a:latin typeface="+mj-lt"/>
              </a:rPr>
              <a:t>The worlds of others.</a:t>
            </a:r>
          </a:p>
          <a:p>
            <a:pPr>
              <a:lnSpc>
                <a:spcPct val="114000"/>
              </a:lnSpc>
            </a:pPr>
            <a:r>
              <a:rPr lang="en-US" sz="2800" dirty="0">
                <a:latin typeface="+mj-lt"/>
              </a:rPr>
              <a:t>If you dare to be you and commit to starting your journey as a Change Maker.</a:t>
            </a:r>
          </a:p>
          <a:p>
            <a:pPr>
              <a:lnSpc>
                <a:spcPct val="114000"/>
              </a:lnSpc>
            </a:pPr>
            <a:endParaRPr lang="en-US" sz="2800" dirty="0">
              <a:latin typeface="+mj-lt"/>
            </a:endParaRPr>
          </a:p>
          <a:p>
            <a:pPr>
              <a:lnSpc>
                <a:spcPct val="114000"/>
              </a:lnSpc>
            </a:pPr>
            <a:endParaRPr lang="en-US" sz="2800" dirty="0">
              <a:latin typeface="+mj-lt"/>
            </a:endParaRPr>
          </a:p>
          <a:p>
            <a:pPr>
              <a:lnSpc>
                <a:spcPct val="114000"/>
              </a:lnSpc>
            </a:pPr>
            <a:endParaRPr lang="en-US" sz="2800" dirty="0">
              <a:latin typeface="+mj-lt"/>
            </a:endParaRPr>
          </a:p>
          <a:p>
            <a:pPr>
              <a:lnSpc>
                <a:spcPct val="114000"/>
              </a:lnSpc>
            </a:pPr>
            <a:r>
              <a:rPr lang="en-US" sz="2800" dirty="0">
                <a:latin typeface="+mj-lt"/>
              </a:rPr>
              <a:t>PRACTICE MAKES AWESOME! </a:t>
            </a:r>
          </a:p>
        </p:txBody>
      </p:sp>
      <p:pic>
        <p:nvPicPr>
          <p:cNvPr id="5" name="Picture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795947" y="3854395"/>
            <a:ext cx="2300053" cy="2422134"/>
          </a:xfrm>
          <a:prstGeom prst="rect">
            <a:avLst/>
          </a:prstGeom>
        </p:spPr>
      </p:pic>
      <p:pic>
        <p:nvPicPr>
          <p:cNvPr id="6" name="Picture 5" descr="A screenshot of a computer screen&#10;&#10;Description automatically generated">
            <a:hlinkClick r:id="rId3"/>
            <a:extLst>
              <a:ext uri="{FF2B5EF4-FFF2-40B4-BE49-F238E27FC236}">
                <a16:creationId xmlns:a16="http://schemas.microsoft.com/office/drawing/2014/main" id="{FB8CBD09-373C-3E49-AD00-CF8D2397DDB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95974" y="3135918"/>
            <a:ext cx="6017959" cy="3371318"/>
          </a:xfrm>
          <a:prstGeom prst="rect">
            <a:avLst/>
          </a:prstGeom>
        </p:spPr>
      </p:pic>
      <p:pic>
        <p:nvPicPr>
          <p:cNvPr id="8" name="Picture 7" descr="A picture containing clock&#10;&#10;Description automatically generated">
            <a:hlinkClick r:id="rId3"/>
            <a:extLst>
              <a:ext uri="{FF2B5EF4-FFF2-40B4-BE49-F238E27FC236}">
                <a16:creationId xmlns:a16="http://schemas.microsoft.com/office/drawing/2014/main" id="{D05E966C-7F13-E044-8E6E-A4191B19219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925155" y="3365473"/>
            <a:ext cx="2324100" cy="2654300"/>
          </a:xfrm>
          <a:prstGeom prst="rect">
            <a:avLst/>
          </a:prstGeom>
        </p:spPr>
      </p:pic>
    </p:spTree>
    <p:extLst>
      <p:ext uri="{BB962C8B-B14F-4D97-AF65-F5344CB8AC3E}">
        <p14:creationId xmlns:p14="http://schemas.microsoft.com/office/powerpoint/2010/main" val="723907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FC87D1A-87DF-744B-83D6-A0248B60280E}"/>
              </a:ext>
            </a:extLst>
          </p:cNvPr>
          <p:cNvGrpSpPr/>
          <p:nvPr/>
        </p:nvGrpSpPr>
        <p:grpSpPr>
          <a:xfrm>
            <a:off x="355845" y="4200990"/>
            <a:ext cx="3329218" cy="2657010"/>
            <a:chOff x="292518" y="2961612"/>
            <a:chExt cx="3329218" cy="2657010"/>
          </a:xfrm>
        </p:grpSpPr>
        <p:pic>
          <p:nvPicPr>
            <p:cNvPr id="4" name="Picture 3" descr="A picture containing drawing&#10;&#10;Description automatically generated">
              <a:extLst>
                <a:ext uri="{FF2B5EF4-FFF2-40B4-BE49-F238E27FC236}">
                  <a16:creationId xmlns:a16="http://schemas.microsoft.com/office/drawing/2014/main" id="{A8812564-A769-8B4A-A33E-6808D28D203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92518" y="3177153"/>
              <a:ext cx="3329218" cy="2441469"/>
            </a:xfrm>
            <a:prstGeom prst="rect">
              <a:avLst/>
            </a:prstGeom>
          </p:spPr>
        </p:pic>
        <p:sp>
          <p:nvSpPr>
            <p:cNvPr id="6" name="TextBox 5"/>
            <p:cNvSpPr txBox="1"/>
            <p:nvPr/>
          </p:nvSpPr>
          <p:spPr>
            <a:xfrm>
              <a:off x="432353" y="2961612"/>
              <a:ext cx="2518555" cy="830997"/>
            </a:xfrm>
            <a:prstGeom prst="rect">
              <a:avLst/>
            </a:prstGeom>
            <a:noFill/>
          </p:spPr>
          <p:txBody>
            <a:bodyPr wrap="square" rtlCol="0">
              <a:spAutoFit/>
            </a:bodyPr>
            <a:lstStyle/>
            <a:p>
              <a:r>
                <a:rPr lang="en-US" sz="4800" b="1" dirty="0">
                  <a:solidFill>
                    <a:srgbClr val="FF8037"/>
                  </a:solidFill>
                </a:rPr>
                <a:t>Real life </a:t>
              </a:r>
            </a:p>
          </p:txBody>
        </p:sp>
      </p:grpSp>
      <p:sp>
        <p:nvSpPr>
          <p:cNvPr id="13" name="TextBox 12"/>
          <p:cNvSpPr txBox="1"/>
          <p:nvPr/>
        </p:nvSpPr>
        <p:spPr>
          <a:xfrm>
            <a:off x="9745190" y="4416531"/>
            <a:ext cx="1690576" cy="1477328"/>
          </a:xfrm>
          <a:prstGeom prst="rect">
            <a:avLst/>
          </a:prstGeom>
          <a:solidFill>
            <a:schemeClr val="bg2"/>
          </a:solidFill>
          <a:ln>
            <a:solidFill>
              <a:schemeClr val="tx1"/>
            </a:solidFill>
          </a:ln>
        </p:spPr>
        <p:txBody>
          <a:bodyPr wrap="square" rtlCol="0">
            <a:spAutoFit/>
          </a:bodyPr>
          <a:lstStyle/>
          <a:p>
            <a:endParaRPr lang="en-US" dirty="0"/>
          </a:p>
          <a:p>
            <a:endParaRPr lang="en-US" dirty="0"/>
          </a:p>
          <a:p>
            <a:endParaRPr lang="en-US" dirty="0"/>
          </a:p>
          <a:p>
            <a:endParaRPr lang="en-US" dirty="0"/>
          </a:p>
          <a:p>
            <a:endParaRPr lang="en-US" dirty="0"/>
          </a:p>
        </p:txBody>
      </p:sp>
      <p:pic>
        <p:nvPicPr>
          <p:cNvPr id="14" name="Picture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214689" y="4414380"/>
            <a:ext cx="1481631" cy="1481631"/>
          </a:xfrm>
          <a:prstGeom prst="rect">
            <a:avLst/>
          </a:prstGeom>
        </p:spPr>
      </p:pic>
      <p:sp>
        <p:nvSpPr>
          <p:cNvPr id="15" name="TextBox 14"/>
          <p:cNvSpPr txBox="1"/>
          <p:nvPr/>
        </p:nvSpPr>
        <p:spPr>
          <a:xfrm>
            <a:off x="10005688" y="5027750"/>
            <a:ext cx="584790" cy="369332"/>
          </a:xfrm>
          <a:prstGeom prst="rect">
            <a:avLst/>
          </a:prstGeom>
          <a:noFill/>
        </p:spPr>
        <p:txBody>
          <a:bodyPr wrap="square" rtlCol="0">
            <a:spAutoFit/>
          </a:bodyPr>
          <a:lstStyle/>
          <a:p>
            <a:r>
              <a:rPr lang="en-US" dirty="0"/>
              <a:t>YOU</a:t>
            </a:r>
          </a:p>
        </p:txBody>
      </p:sp>
      <p:sp>
        <p:nvSpPr>
          <p:cNvPr id="16" name="TextBox 15"/>
          <p:cNvSpPr txBox="1"/>
          <p:nvPr/>
        </p:nvSpPr>
        <p:spPr>
          <a:xfrm>
            <a:off x="2983540" y="3290025"/>
            <a:ext cx="2568577" cy="830997"/>
          </a:xfrm>
          <a:prstGeom prst="rect">
            <a:avLst/>
          </a:prstGeom>
          <a:noFill/>
        </p:spPr>
        <p:txBody>
          <a:bodyPr wrap="square" rtlCol="0">
            <a:spAutoFit/>
          </a:bodyPr>
          <a:lstStyle/>
          <a:p>
            <a:pPr algn="ctr"/>
            <a:r>
              <a:rPr lang="en-US" sz="1600" dirty="0">
                <a:solidFill>
                  <a:schemeClr val="tx1">
                    <a:lumMod val="75000"/>
                    <a:lumOff val="25000"/>
                  </a:schemeClr>
                </a:solidFill>
              </a:rPr>
              <a:t>Matthew Syed Author and Broadcaster, Author of ‘Dare </a:t>
            </a:r>
            <a:r>
              <a:rPr lang="en-US" sz="1600">
                <a:solidFill>
                  <a:schemeClr val="tx1">
                    <a:lumMod val="75000"/>
                    <a:lumOff val="25000"/>
                  </a:schemeClr>
                </a:solidFill>
              </a:rPr>
              <a:t>to Be </a:t>
            </a:r>
            <a:r>
              <a:rPr lang="en-US" sz="1600" dirty="0">
                <a:solidFill>
                  <a:schemeClr val="tx1">
                    <a:lumMod val="75000"/>
                    <a:lumOff val="25000"/>
                  </a:schemeClr>
                </a:solidFill>
              </a:rPr>
              <a:t>You’</a:t>
            </a:r>
          </a:p>
        </p:txBody>
      </p:sp>
      <p:sp>
        <p:nvSpPr>
          <p:cNvPr id="17" name="TextBox 16"/>
          <p:cNvSpPr txBox="1"/>
          <p:nvPr/>
        </p:nvSpPr>
        <p:spPr>
          <a:xfrm>
            <a:off x="5570140" y="3286384"/>
            <a:ext cx="1690576" cy="830997"/>
          </a:xfrm>
          <a:prstGeom prst="rect">
            <a:avLst/>
          </a:prstGeom>
          <a:noFill/>
        </p:spPr>
        <p:txBody>
          <a:bodyPr wrap="square" rtlCol="0">
            <a:spAutoFit/>
          </a:bodyPr>
          <a:lstStyle/>
          <a:p>
            <a:pPr algn="ctr"/>
            <a:r>
              <a:rPr lang="en-US" sz="1600" dirty="0">
                <a:solidFill>
                  <a:schemeClr val="tx1">
                    <a:lumMod val="75000"/>
                    <a:lumOff val="25000"/>
                  </a:schemeClr>
                </a:solidFill>
              </a:rPr>
              <a:t>Gemma Oaten Actress and TV star</a:t>
            </a:r>
          </a:p>
        </p:txBody>
      </p:sp>
      <p:sp>
        <p:nvSpPr>
          <p:cNvPr id="18" name="TextBox 17"/>
          <p:cNvSpPr txBox="1"/>
          <p:nvPr/>
        </p:nvSpPr>
        <p:spPr>
          <a:xfrm>
            <a:off x="7562754" y="3318930"/>
            <a:ext cx="1690576" cy="584775"/>
          </a:xfrm>
          <a:prstGeom prst="rect">
            <a:avLst/>
          </a:prstGeom>
          <a:noFill/>
        </p:spPr>
        <p:txBody>
          <a:bodyPr wrap="square" rtlCol="0">
            <a:spAutoFit/>
          </a:bodyPr>
          <a:lstStyle/>
          <a:p>
            <a:pPr algn="ctr"/>
            <a:r>
              <a:rPr lang="en-US" sz="1600" dirty="0">
                <a:solidFill>
                  <a:schemeClr val="tx1">
                    <a:lumMod val="75000"/>
                    <a:lumOff val="25000"/>
                  </a:schemeClr>
                </a:solidFill>
              </a:rPr>
              <a:t>Jaz </a:t>
            </a:r>
            <a:r>
              <a:rPr lang="en-US" sz="1600" dirty="0" err="1">
                <a:solidFill>
                  <a:schemeClr val="tx1">
                    <a:lumMod val="75000"/>
                    <a:lumOff val="25000"/>
                  </a:schemeClr>
                </a:solidFill>
              </a:rPr>
              <a:t>Ampaw</a:t>
            </a:r>
            <a:r>
              <a:rPr lang="en-US" sz="1600" dirty="0">
                <a:solidFill>
                  <a:schemeClr val="tx1">
                    <a:lumMod val="75000"/>
                    <a:lumOff val="25000"/>
                  </a:schemeClr>
                </a:solidFill>
              </a:rPr>
              <a:t>-Farr</a:t>
            </a:r>
          </a:p>
          <a:p>
            <a:pPr algn="ctr"/>
            <a:r>
              <a:rPr lang="en-US" sz="1600" dirty="0">
                <a:solidFill>
                  <a:schemeClr val="tx1">
                    <a:lumMod val="75000"/>
                    <a:lumOff val="25000"/>
                  </a:schemeClr>
                </a:solidFill>
              </a:rPr>
              <a:t>Resilience ninja!</a:t>
            </a:r>
          </a:p>
        </p:txBody>
      </p:sp>
      <p:sp>
        <p:nvSpPr>
          <p:cNvPr id="19" name="TextBox 18"/>
          <p:cNvSpPr txBox="1"/>
          <p:nvPr/>
        </p:nvSpPr>
        <p:spPr>
          <a:xfrm>
            <a:off x="9745190" y="3358030"/>
            <a:ext cx="1690576" cy="830997"/>
          </a:xfrm>
          <a:prstGeom prst="rect">
            <a:avLst/>
          </a:prstGeom>
          <a:noFill/>
        </p:spPr>
        <p:txBody>
          <a:bodyPr wrap="square" rtlCol="0">
            <a:spAutoFit/>
          </a:bodyPr>
          <a:lstStyle/>
          <a:p>
            <a:pPr algn="ctr"/>
            <a:r>
              <a:rPr lang="en-US" sz="1600" dirty="0" err="1">
                <a:solidFill>
                  <a:schemeClr val="tx1">
                    <a:lumMod val="75000"/>
                    <a:lumOff val="25000"/>
                  </a:schemeClr>
                </a:solidFill>
              </a:rPr>
              <a:t>Mr</a:t>
            </a:r>
            <a:r>
              <a:rPr lang="en-US" sz="1600" dirty="0">
                <a:solidFill>
                  <a:schemeClr val="tx1">
                    <a:lumMod val="75000"/>
                    <a:lumOff val="25000"/>
                  </a:schemeClr>
                </a:solidFill>
              </a:rPr>
              <a:t> </a:t>
            </a:r>
            <a:r>
              <a:rPr lang="en-US" sz="1600" dirty="0" err="1">
                <a:solidFill>
                  <a:schemeClr val="tx1">
                    <a:lumMod val="75000"/>
                    <a:lumOff val="25000"/>
                  </a:schemeClr>
                </a:solidFill>
              </a:rPr>
              <a:t>Beezy</a:t>
            </a:r>
            <a:endParaRPr lang="en-US" sz="1600" dirty="0">
              <a:solidFill>
                <a:schemeClr val="tx1">
                  <a:lumMod val="75000"/>
                  <a:lumOff val="25000"/>
                </a:schemeClr>
              </a:solidFill>
            </a:endParaRPr>
          </a:p>
          <a:p>
            <a:pPr algn="ctr"/>
            <a:r>
              <a:rPr lang="en-US" sz="1600" dirty="0">
                <a:solidFill>
                  <a:schemeClr val="tx1">
                    <a:lumMod val="75000"/>
                    <a:lumOff val="25000"/>
                  </a:schemeClr>
                </a:solidFill>
              </a:rPr>
              <a:t>Motivational speaker</a:t>
            </a:r>
          </a:p>
        </p:txBody>
      </p:sp>
      <p:sp>
        <p:nvSpPr>
          <p:cNvPr id="20" name="TextBox 19"/>
          <p:cNvSpPr txBox="1"/>
          <p:nvPr/>
        </p:nvSpPr>
        <p:spPr>
          <a:xfrm>
            <a:off x="7657665" y="5969472"/>
            <a:ext cx="1690576" cy="830997"/>
          </a:xfrm>
          <a:prstGeom prst="rect">
            <a:avLst/>
          </a:prstGeom>
          <a:noFill/>
        </p:spPr>
        <p:txBody>
          <a:bodyPr wrap="square" rtlCol="0">
            <a:spAutoFit/>
          </a:bodyPr>
          <a:lstStyle/>
          <a:p>
            <a:pPr algn="ctr"/>
            <a:r>
              <a:rPr lang="en-US" sz="1600" dirty="0">
                <a:solidFill>
                  <a:schemeClr val="tx1">
                    <a:lumMod val="75000"/>
                    <a:lumOff val="25000"/>
                  </a:schemeClr>
                </a:solidFill>
              </a:rPr>
              <a:t>Cameron Parker</a:t>
            </a:r>
          </a:p>
          <a:p>
            <a:pPr algn="ctr"/>
            <a:r>
              <a:rPr lang="en-US" sz="1600" dirty="0">
                <a:solidFill>
                  <a:schemeClr val="tx1">
                    <a:lumMod val="75000"/>
                    <a:lumOff val="25000"/>
                  </a:schemeClr>
                </a:solidFill>
              </a:rPr>
              <a:t>Motivational speaker</a:t>
            </a:r>
          </a:p>
        </p:txBody>
      </p:sp>
      <p:sp>
        <p:nvSpPr>
          <p:cNvPr id="21" name="TextBox 20"/>
          <p:cNvSpPr txBox="1"/>
          <p:nvPr/>
        </p:nvSpPr>
        <p:spPr>
          <a:xfrm>
            <a:off x="9892603" y="6078580"/>
            <a:ext cx="1690576" cy="338554"/>
          </a:xfrm>
          <a:prstGeom prst="rect">
            <a:avLst/>
          </a:prstGeom>
          <a:noFill/>
        </p:spPr>
        <p:txBody>
          <a:bodyPr wrap="square" rtlCol="0">
            <a:spAutoFit/>
          </a:bodyPr>
          <a:lstStyle/>
          <a:p>
            <a:pPr algn="ctr"/>
            <a:r>
              <a:rPr lang="en-US" sz="1600" dirty="0">
                <a:solidFill>
                  <a:schemeClr val="tx1">
                    <a:lumMod val="75000"/>
                    <a:lumOff val="25000"/>
                  </a:schemeClr>
                </a:solidFill>
              </a:rPr>
              <a:t>And YOU?</a:t>
            </a:r>
          </a:p>
        </p:txBody>
      </p:sp>
      <p:sp>
        <p:nvSpPr>
          <p:cNvPr id="22" name="TextBox 21"/>
          <p:cNvSpPr txBox="1"/>
          <p:nvPr/>
        </p:nvSpPr>
        <p:spPr>
          <a:xfrm>
            <a:off x="3384137" y="5919702"/>
            <a:ext cx="1690576" cy="830997"/>
          </a:xfrm>
          <a:prstGeom prst="rect">
            <a:avLst/>
          </a:prstGeom>
          <a:noFill/>
        </p:spPr>
        <p:txBody>
          <a:bodyPr wrap="square" rtlCol="0">
            <a:spAutoFit/>
          </a:bodyPr>
          <a:lstStyle/>
          <a:p>
            <a:pPr algn="ctr"/>
            <a:r>
              <a:rPr lang="en-US" sz="1600" dirty="0">
                <a:solidFill>
                  <a:schemeClr val="tx1">
                    <a:lumMod val="75000"/>
                    <a:lumOff val="25000"/>
                  </a:schemeClr>
                </a:solidFill>
              </a:rPr>
              <a:t>Kathy Weeks</a:t>
            </a:r>
          </a:p>
          <a:p>
            <a:pPr algn="ctr"/>
            <a:r>
              <a:rPr lang="en-US" sz="1600" dirty="0">
                <a:solidFill>
                  <a:schemeClr val="tx1">
                    <a:lumMod val="75000"/>
                    <a:lumOff val="25000"/>
                  </a:schemeClr>
                </a:solidFill>
              </a:rPr>
              <a:t>‘Dare to Be You’ Team</a:t>
            </a:r>
          </a:p>
        </p:txBody>
      </p:sp>
      <p:sp>
        <p:nvSpPr>
          <p:cNvPr id="23" name="TextBox 22"/>
          <p:cNvSpPr txBox="1"/>
          <p:nvPr/>
        </p:nvSpPr>
        <p:spPr>
          <a:xfrm>
            <a:off x="5570140" y="5964121"/>
            <a:ext cx="1690576" cy="830997"/>
          </a:xfrm>
          <a:prstGeom prst="rect">
            <a:avLst/>
          </a:prstGeom>
          <a:noFill/>
        </p:spPr>
        <p:txBody>
          <a:bodyPr wrap="square" rtlCol="0">
            <a:spAutoFit/>
          </a:bodyPr>
          <a:lstStyle/>
          <a:p>
            <a:pPr algn="ctr"/>
            <a:r>
              <a:rPr lang="en-US" sz="1600" dirty="0">
                <a:solidFill>
                  <a:schemeClr val="tx1">
                    <a:lumMod val="75000"/>
                    <a:lumOff val="25000"/>
                  </a:schemeClr>
                </a:solidFill>
              </a:rPr>
              <a:t>Rachel Johnson</a:t>
            </a:r>
          </a:p>
          <a:p>
            <a:pPr algn="ctr"/>
            <a:r>
              <a:rPr lang="en-US" sz="1600" dirty="0">
                <a:solidFill>
                  <a:schemeClr val="tx1">
                    <a:lumMod val="75000"/>
                    <a:lumOff val="25000"/>
                  </a:schemeClr>
                </a:solidFill>
              </a:rPr>
              <a:t>Writer of Change Makers</a:t>
            </a:r>
          </a:p>
        </p:txBody>
      </p:sp>
      <p:pic>
        <p:nvPicPr>
          <p:cNvPr id="26" name="Picture 25" descr="A person looking at the camera&#10;&#10;Description automatically generated">
            <a:extLst>
              <a:ext uri="{FF2B5EF4-FFF2-40B4-BE49-F238E27FC236}">
                <a16:creationId xmlns:a16="http://schemas.microsoft.com/office/drawing/2014/main" id="{3F7654F3-BCA6-034D-B4E5-5BE2EF50027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01442" y="1438888"/>
            <a:ext cx="1205326" cy="1833494"/>
          </a:xfrm>
          <a:prstGeom prst="rect">
            <a:avLst/>
          </a:prstGeom>
        </p:spPr>
      </p:pic>
      <p:pic>
        <p:nvPicPr>
          <p:cNvPr id="3" name="Picture 2" descr="A person standing on a stage&#10;&#10;Description automatically generated">
            <a:extLst>
              <a:ext uri="{FF2B5EF4-FFF2-40B4-BE49-F238E27FC236}">
                <a16:creationId xmlns:a16="http://schemas.microsoft.com/office/drawing/2014/main" id="{7C03A56B-D46A-FE41-8DE2-F36D0B3A037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852143" y="1490207"/>
            <a:ext cx="1082417" cy="1796177"/>
          </a:xfrm>
          <a:prstGeom prst="rect">
            <a:avLst/>
          </a:prstGeom>
        </p:spPr>
      </p:pic>
      <p:pic>
        <p:nvPicPr>
          <p:cNvPr id="7" name="Picture 6" descr="A group of people standing in front of a body of water&#10;&#10;Description automatically generated">
            <a:extLst>
              <a:ext uri="{FF2B5EF4-FFF2-40B4-BE49-F238E27FC236}">
                <a16:creationId xmlns:a16="http://schemas.microsoft.com/office/drawing/2014/main" id="{B9321F68-9003-CE40-90A5-F3B5374FE17B}"/>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760477" y="4117381"/>
            <a:ext cx="1411381" cy="1802321"/>
          </a:xfrm>
          <a:prstGeom prst="rect">
            <a:avLst/>
          </a:prstGeom>
        </p:spPr>
      </p:pic>
      <p:pic>
        <p:nvPicPr>
          <p:cNvPr id="27" name="Picture 26" descr="A person wearing a black shirt&#10;&#10;Description automatically generated">
            <a:extLst>
              <a:ext uri="{FF2B5EF4-FFF2-40B4-BE49-F238E27FC236}">
                <a16:creationId xmlns:a16="http://schemas.microsoft.com/office/drawing/2014/main" id="{4E58A44C-1231-9E49-837F-500BFB83B79D}"/>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9799412" y="1441403"/>
            <a:ext cx="1582132" cy="1893783"/>
          </a:xfrm>
          <a:prstGeom prst="rect">
            <a:avLst/>
          </a:prstGeom>
        </p:spPr>
      </p:pic>
      <p:pic>
        <p:nvPicPr>
          <p:cNvPr id="8" name="Picture 7" descr="A person wearing glasses and smiling at the camera&#10;&#10;Description automatically generated">
            <a:extLst>
              <a:ext uri="{FF2B5EF4-FFF2-40B4-BE49-F238E27FC236}">
                <a16:creationId xmlns:a16="http://schemas.microsoft.com/office/drawing/2014/main" id="{B5F79EB3-B4ED-4D4D-A9CF-D6D42A00EEC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679742" y="4131383"/>
            <a:ext cx="1488721" cy="1736841"/>
          </a:xfrm>
          <a:prstGeom prst="rect">
            <a:avLst/>
          </a:prstGeom>
        </p:spPr>
      </p:pic>
      <p:pic>
        <p:nvPicPr>
          <p:cNvPr id="9" name="Picture 8" descr="A person who is smiling and looking at the camera&#10;&#10;Description automatically generated">
            <a:extLst>
              <a:ext uri="{FF2B5EF4-FFF2-40B4-BE49-F238E27FC236}">
                <a16:creationId xmlns:a16="http://schemas.microsoft.com/office/drawing/2014/main" id="{6EBDC388-864D-3943-90E9-541B4C16B0C0}"/>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10281" t="4" r="12751" b="-5"/>
          <a:stretch/>
        </p:blipFill>
        <p:spPr>
          <a:xfrm>
            <a:off x="3606249" y="4102282"/>
            <a:ext cx="1228205" cy="1792800"/>
          </a:xfrm>
          <a:prstGeom prst="rect">
            <a:avLst/>
          </a:prstGeom>
        </p:spPr>
      </p:pic>
      <p:sp>
        <p:nvSpPr>
          <p:cNvPr id="24" name="TextBox 23">
            <a:extLst>
              <a:ext uri="{FF2B5EF4-FFF2-40B4-BE49-F238E27FC236}">
                <a16:creationId xmlns:a16="http://schemas.microsoft.com/office/drawing/2014/main" id="{79D3A54A-DAB9-BA40-90D8-1635E6B2843F}"/>
              </a:ext>
            </a:extLst>
          </p:cNvPr>
          <p:cNvSpPr txBox="1"/>
          <p:nvPr/>
        </p:nvSpPr>
        <p:spPr>
          <a:xfrm>
            <a:off x="239711" y="1830249"/>
            <a:ext cx="2759026" cy="1384995"/>
          </a:xfrm>
          <a:prstGeom prst="rect">
            <a:avLst/>
          </a:prstGeom>
          <a:noFill/>
        </p:spPr>
        <p:txBody>
          <a:bodyPr wrap="square" rtlCol="0">
            <a:spAutoFit/>
          </a:bodyPr>
          <a:lstStyle/>
          <a:p>
            <a:pPr algn="ctr"/>
            <a:r>
              <a:rPr lang="en-US" sz="2800" dirty="0">
                <a:latin typeface="+mj-lt"/>
              </a:rPr>
              <a:t>Good luck from us, as you dare to be YOU.</a:t>
            </a:r>
            <a:r>
              <a:rPr lang="en-US" sz="2800" dirty="0"/>
              <a:t> </a:t>
            </a:r>
          </a:p>
        </p:txBody>
      </p:sp>
      <p:pic>
        <p:nvPicPr>
          <p:cNvPr id="28" name="Picture 27" descr="A person wearing a suit and tie&#10;&#10;Description automatically generated">
            <a:extLst>
              <a:ext uri="{FF2B5EF4-FFF2-40B4-BE49-F238E27FC236}">
                <a16:creationId xmlns:a16="http://schemas.microsoft.com/office/drawing/2014/main" id="{F5DD9E11-987B-1645-B4F1-067C5E94D292}"/>
              </a:ext>
            </a:extLst>
          </p:cNvPr>
          <p:cNvPicPr>
            <a:picLocks noChangeAspect="1"/>
          </p:cNvPicPr>
          <p:nvPr/>
        </p:nvPicPr>
        <p:blipFill>
          <a:blip r:embed="rId10"/>
          <a:stretch>
            <a:fillRect/>
          </a:stretch>
        </p:blipFill>
        <p:spPr>
          <a:xfrm>
            <a:off x="3571607" y="1486901"/>
            <a:ext cx="1205327" cy="1807991"/>
          </a:xfrm>
          <a:prstGeom prst="rect">
            <a:avLst/>
          </a:prstGeom>
        </p:spPr>
      </p:pic>
    </p:spTree>
    <p:extLst>
      <p:ext uri="{BB962C8B-B14F-4D97-AF65-F5344CB8AC3E}">
        <p14:creationId xmlns:p14="http://schemas.microsoft.com/office/powerpoint/2010/main" val="38189783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E014F9F-B798-AB45-823C-310886F46D54}"/>
              </a:ext>
            </a:extLst>
          </p:cNvPr>
          <p:cNvGrpSpPr/>
          <p:nvPr/>
        </p:nvGrpSpPr>
        <p:grpSpPr>
          <a:xfrm>
            <a:off x="744008" y="2372190"/>
            <a:ext cx="3892539" cy="3106590"/>
            <a:chOff x="292518" y="2961612"/>
            <a:chExt cx="3329218" cy="2657010"/>
          </a:xfrm>
        </p:grpSpPr>
        <p:pic>
          <p:nvPicPr>
            <p:cNvPr id="10" name="Picture 9" descr="A picture containing drawing&#10;&#10;Description automatically generated">
              <a:extLst>
                <a:ext uri="{FF2B5EF4-FFF2-40B4-BE49-F238E27FC236}">
                  <a16:creationId xmlns:a16="http://schemas.microsoft.com/office/drawing/2014/main" id="{2C6574E9-2F6A-4947-86AD-BA5908A6678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92518" y="3177153"/>
              <a:ext cx="3329218" cy="2441469"/>
            </a:xfrm>
            <a:prstGeom prst="rect">
              <a:avLst/>
            </a:prstGeom>
          </p:spPr>
        </p:pic>
        <p:sp>
          <p:nvSpPr>
            <p:cNvPr id="11" name="TextBox 10">
              <a:extLst>
                <a:ext uri="{FF2B5EF4-FFF2-40B4-BE49-F238E27FC236}">
                  <a16:creationId xmlns:a16="http://schemas.microsoft.com/office/drawing/2014/main" id="{299506AF-D4A1-6B49-83DA-2B74FED78631}"/>
                </a:ext>
              </a:extLst>
            </p:cNvPr>
            <p:cNvSpPr txBox="1"/>
            <p:nvPr/>
          </p:nvSpPr>
          <p:spPr>
            <a:xfrm>
              <a:off x="614836" y="2961612"/>
              <a:ext cx="2518555" cy="830997"/>
            </a:xfrm>
            <a:prstGeom prst="rect">
              <a:avLst/>
            </a:prstGeom>
            <a:noFill/>
          </p:spPr>
          <p:txBody>
            <a:bodyPr wrap="square" rtlCol="0">
              <a:spAutoFit/>
            </a:bodyPr>
            <a:lstStyle/>
            <a:p>
              <a:r>
                <a:rPr lang="en-US" sz="4800" b="1" dirty="0">
                  <a:solidFill>
                    <a:srgbClr val="FF8037"/>
                  </a:solidFill>
                </a:rPr>
                <a:t>Real life </a:t>
              </a:r>
            </a:p>
          </p:txBody>
        </p:sp>
      </p:grpSp>
      <p:pic>
        <p:nvPicPr>
          <p:cNvPr id="6" name="Picture 5" descr="A person posing for the camera&#10;&#10;Description automatically generated">
            <a:hlinkClick r:id="rId3"/>
            <a:extLst>
              <a:ext uri="{FF2B5EF4-FFF2-40B4-BE49-F238E27FC236}">
                <a16:creationId xmlns:a16="http://schemas.microsoft.com/office/drawing/2014/main" id="{99E1E3B4-461C-3241-AB66-27B99DCAA64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54618" y="1615440"/>
            <a:ext cx="7314472" cy="4107180"/>
          </a:xfrm>
          <a:prstGeom prst="rect">
            <a:avLst/>
          </a:prstGeom>
        </p:spPr>
      </p:pic>
      <p:sp>
        <p:nvSpPr>
          <p:cNvPr id="12" name="TextBox 11">
            <a:extLst>
              <a:ext uri="{FF2B5EF4-FFF2-40B4-BE49-F238E27FC236}">
                <a16:creationId xmlns:a16="http://schemas.microsoft.com/office/drawing/2014/main" id="{DA3567EE-3EA9-3A40-86CE-FB61E125DA30}"/>
              </a:ext>
            </a:extLst>
          </p:cNvPr>
          <p:cNvSpPr txBox="1"/>
          <p:nvPr/>
        </p:nvSpPr>
        <p:spPr>
          <a:xfrm>
            <a:off x="4116462" y="5897880"/>
            <a:ext cx="7522577" cy="830997"/>
          </a:xfrm>
          <a:prstGeom prst="rect">
            <a:avLst/>
          </a:prstGeom>
          <a:noFill/>
        </p:spPr>
        <p:txBody>
          <a:bodyPr wrap="square" rtlCol="0">
            <a:spAutoFit/>
          </a:bodyPr>
          <a:lstStyle/>
          <a:p>
            <a:pPr algn="ctr"/>
            <a:r>
              <a:rPr lang="en-US" sz="2400" b="1" dirty="0">
                <a:solidFill>
                  <a:schemeClr val="tx1">
                    <a:lumMod val="75000"/>
                    <a:lumOff val="25000"/>
                  </a:schemeClr>
                </a:solidFill>
                <a:latin typeface="+mj-lt"/>
              </a:rPr>
              <a:t>Be Change Makers</a:t>
            </a:r>
          </a:p>
          <a:p>
            <a:pPr algn="ctr"/>
            <a:r>
              <a:rPr lang="en-US" sz="2400" i="1" dirty="0">
                <a:solidFill>
                  <a:schemeClr val="tx1">
                    <a:lumMod val="75000"/>
                    <a:lumOff val="25000"/>
                  </a:schemeClr>
                </a:solidFill>
                <a:latin typeface="+mj-lt"/>
              </a:rPr>
              <a:t>Jaz </a:t>
            </a:r>
            <a:r>
              <a:rPr lang="en-US" sz="2400" i="1" dirty="0" err="1">
                <a:solidFill>
                  <a:schemeClr val="tx1">
                    <a:lumMod val="75000"/>
                    <a:lumOff val="25000"/>
                  </a:schemeClr>
                </a:solidFill>
                <a:latin typeface="+mj-lt"/>
              </a:rPr>
              <a:t>Ampaw</a:t>
            </a:r>
            <a:r>
              <a:rPr lang="en-US" sz="2400" i="1" dirty="0">
                <a:solidFill>
                  <a:schemeClr val="tx1">
                    <a:lumMod val="75000"/>
                    <a:lumOff val="25000"/>
                  </a:schemeClr>
                </a:solidFill>
                <a:latin typeface="+mj-lt"/>
              </a:rPr>
              <a:t>-Farr</a:t>
            </a:r>
          </a:p>
        </p:txBody>
      </p:sp>
      <p:pic>
        <p:nvPicPr>
          <p:cNvPr id="13" name="Picture 12" descr="A close up of a logo&#10;&#10;Description automatically generated">
            <a:hlinkClick r:id="rId3"/>
            <a:extLst>
              <a:ext uri="{FF2B5EF4-FFF2-40B4-BE49-F238E27FC236}">
                <a16:creationId xmlns:a16="http://schemas.microsoft.com/office/drawing/2014/main" id="{C49A3560-FE77-A14F-A099-837207FD439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41250" y="1924050"/>
            <a:ext cx="2323137" cy="2653200"/>
          </a:xfrm>
          <a:prstGeom prst="rect">
            <a:avLst/>
          </a:prstGeom>
        </p:spPr>
      </p:pic>
    </p:spTree>
    <p:extLst>
      <p:ext uri="{BB962C8B-B14F-4D97-AF65-F5344CB8AC3E}">
        <p14:creationId xmlns:p14="http://schemas.microsoft.com/office/powerpoint/2010/main" val="25077373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422BDA7-9C24-EC46-B68C-A5F6F98C8961}"/>
              </a:ext>
            </a:extLst>
          </p:cNvPr>
          <p:cNvSpPr/>
          <p:nvPr/>
        </p:nvSpPr>
        <p:spPr>
          <a:xfrm>
            <a:off x="4741302" y="3660476"/>
            <a:ext cx="2709395" cy="261610"/>
          </a:xfrm>
          <a:prstGeom prst="rect">
            <a:avLst/>
          </a:prstGeom>
        </p:spPr>
        <p:txBody>
          <a:bodyPr wrap="none">
            <a:spAutoFit/>
          </a:bodyPr>
          <a:lstStyle/>
          <a:p>
            <a:pPr lvl="0" algn="ctr">
              <a:defRPr/>
            </a:pPr>
            <a:r>
              <a:rPr lang="en-GB" sz="1100" b="1" dirty="0">
                <a:latin typeface="Calibri" panose="020F0502020204030204" pitchFamily="34" charset="0"/>
                <a:cs typeface="Calibri" panose="020F0502020204030204" pitchFamily="34" charset="0"/>
              </a:rPr>
              <a:t>© 2020 The </a:t>
            </a:r>
            <a:r>
              <a:rPr lang="en-GB" sz="1100" b="1" dirty="0" err="1">
                <a:latin typeface="Calibri" panose="020F0502020204030204" pitchFamily="34" charset="0"/>
                <a:cs typeface="Calibri" panose="020F0502020204030204" pitchFamily="34" charset="0"/>
              </a:rPr>
              <a:t>PiXL</a:t>
            </a:r>
            <a:r>
              <a:rPr lang="en-GB" sz="1100" b="1" dirty="0">
                <a:latin typeface="Calibri" panose="020F0502020204030204" pitchFamily="34" charset="0"/>
                <a:cs typeface="Calibri" panose="020F0502020204030204" pitchFamily="34" charset="0"/>
              </a:rPr>
              <a:t> Club Ltd and Hachette UK</a:t>
            </a:r>
            <a:endParaRPr kumimoji="0" lang="en-US" sz="1100" b="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03EC8939-60FF-534A-95E4-94A9D85C9B8F}"/>
              </a:ext>
            </a:extLst>
          </p:cNvPr>
          <p:cNvSpPr txBox="1"/>
          <p:nvPr/>
        </p:nvSpPr>
        <p:spPr>
          <a:xfrm>
            <a:off x="2944978" y="4066590"/>
            <a:ext cx="6576094" cy="1988237"/>
          </a:xfrm>
          <a:prstGeom prst="rect">
            <a:avLst/>
          </a:prstGeom>
          <a:noFill/>
          <a:ln w="53975" cap="sq" cmpd="dbl">
            <a:solidFill>
              <a:schemeClr val="bg1">
                <a:lumMod val="50000"/>
              </a:schemeClr>
            </a:solidFill>
            <a:prstDash val="solid"/>
            <a:miter lim="800000"/>
          </a:ln>
        </p:spPr>
        <p:txBody>
          <a:bodyPr wrap="square" rtlCol="0">
            <a:spAutoFit/>
          </a:bodyPr>
          <a:lstStyle/>
          <a:p>
            <a:pPr>
              <a:lnSpc>
                <a:spcPct val="120000"/>
              </a:lnSpc>
            </a:pPr>
            <a:endParaRPr lang="en-GB" sz="1000" dirty="0">
              <a:latin typeface="Calibri" panose="020F0502020204030204" pitchFamily="34" charset="0"/>
              <a:cs typeface="Calibri" panose="020F0502020204030204" pitchFamily="34" charset="0"/>
            </a:endParaRPr>
          </a:p>
          <a:p>
            <a:r>
              <a:rPr lang="en-GB" sz="1000" dirty="0">
                <a:solidFill>
                  <a:srgbClr val="222222"/>
                </a:solidFill>
                <a:latin typeface="Calibri" panose="020F0502020204030204" pitchFamily="34" charset="0"/>
                <a:cs typeface="Calibri" panose="020F0502020204030204" pitchFamily="34" charset="0"/>
              </a:rPr>
              <a:t>This resource may be shared with any school in its current form, and parts thereof, to enhance your work with students.  All opinions and contributions are those of the authors. The contents of this resource are not connected with, or endorsed by, any other company, organisation or institution. </a:t>
            </a:r>
          </a:p>
          <a:p>
            <a:r>
              <a:rPr lang="en-GB" sz="1000" dirty="0">
                <a:solidFill>
                  <a:srgbClr val="222222"/>
                </a:solidFill>
                <a:latin typeface="Calibri" panose="020F0502020204030204" pitchFamily="34" charset="0"/>
                <a:cs typeface="Calibri" panose="020F0502020204030204" pitchFamily="34" charset="0"/>
              </a:rPr>
              <a:t> </a:t>
            </a:r>
          </a:p>
          <a:p>
            <a:r>
              <a:rPr lang="en-GB" sz="1000" dirty="0">
                <a:solidFill>
                  <a:srgbClr val="222222"/>
                </a:solidFill>
                <a:latin typeface="Calibri" panose="020F0502020204030204" pitchFamily="34" charset="0"/>
                <a:cs typeface="Calibri" panose="020F0502020204030204" pitchFamily="34" charset="0"/>
              </a:rPr>
              <a:t>If there are any inadvertent omissions or errors in the acknowledgements or usage, this is unintended and we will remedy these on written notification.</a:t>
            </a:r>
          </a:p>
          <a:p>
            <a:r>
              <a:rPr lang="en-GB" sz="1000" dirty="0">
                <a:solidFill>
                  <a:srgbClr val="222222"/>
                </a:solidFill>
                <a:latin typeface="Calibri" panose="020F0502020204030204" pitchFamily="34" charset="0"/>
                <a:cs typeface="Calibri" panose="020F0502020204030204" pitchFamily="34" charset="0"/>
              </a:rPr>
              <a:t> </a:t>
            </a:r>
          </a:p>
          <a:p>
            <a:r>
              <a:rPr lang="en-GB" sz="1000" dirty="0">
                <a:solidFill>
                  <a:srgbClr val="222222"/>
                </a:solidFill>
                <a:latin typeface="Calibri" panose="020F0502020204030204" pitchFamily="34" charset="0"/>
                <a:cs typeface="Calibri" panose="020F0502020204030204" pitchFamily="34" charset="0"/>
              </a:rPr>
              <a:t>Hachette UK own 'Dare to Be You' by Matthew Syed, which may be purchased by individuals and schools, should they wish to do so to enhance these resources for students. Illustrations copyright © Toby Triumph. </a:t>
            </a:r>
          </a:p>
          <a:p>
            <a:r>
              <a:rPr lang="en-GB" sz="1000" dirty="0">
                <a:solidFill>
                  <a:srgbClr val="222222"/>
                </a:solidFill>
                <a:latin typeface="Calibri" panose="020F0502020204030204" pitchFamily="34" charset="0"/>
                <a:cs typeface="Calibri" panose="020F0502020204030204" pitchFamily="34" charset="0"/>
              </a:rPr>
              <a:t> </a:t>
            </a:r>
          </a:p>
          <a:p>
            <a:pPr>
              <a:lnSpc>
                <a:spcPct val="120000"/>
              </a:lnSpc>
            </a:pPr>
            <a:r>
              <a:rPr lang="en-GB" sz="1000" dirty="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19092865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11249</TotalTime>
  <Words>555</Words>
  <Application>Microsoft Macintosh PowerPoint</Application>
  <PresentationFormat>Widescreen</PresentationFormat>
  <Paragraphs>107</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Session 12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Katie Davies</dc:creator>
  <cp:lastModifiedBy>Katie Davies</cp:lastModifiedBy>
  <cp:revision>212</cp:revision>
  <dcterms:created xsi:type="dcterms:W3CDTF">2020-06-22T13:49:07Z</dcterms:created>
  <dcterms:modified xsi:type="dcterms:W3CDTF">2020-07-17T09:05:01Z</dcterms:modified>
</cp:coreProperties>
</file>