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61" r:id="rId3"/>
    <p:sldId id="288" r:id="rId4"/>
    <p:sldId id="273" r:id="rId5"/>
    <p:sldId id="275" r:id="rId6"/>
    <p:sldId id="276" r:id="rId7"/>
    <p:sldId id="277" r:id="rId8"/>
    <p:sldId id="296" r:id="rId9"/>
    <p:sldId id="278" r:id="rId10"/>
    <p:sldId id="279" r:id="rId11"/>
    <p:sldId id="282" r:id="rId12"/>
    <p:sldId id="280" r:id="rId13"/>
    <p:sldId id="281" r:id="rId14"/>
    <p:sldId id="283" r:id="rId15"/>
    <p:sldId id="270" r:id="rId16"/>
    <p:sldId id="28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80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5511"/>
    <p:restoredTop sz="92924"/>
  </p:normalViewPr>
  <p:slideViewPr>
    <p:cSldViewPr snapToGrid="0" snapToObjects="1">
      <p:cViewPr varScale="1">
        <p:scale>
          <a:sx n="71" d="100"/>
          <a:sy n="71" d="100"/>
        </p:scale>
        <p:origin x="184" y="4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7/17/20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pic>
        <p:nvPicPr>
          <p:cNvPr id="8" name="Picture 7" descr="A screenshot of a cell phone&#10;&#10;Description automatically generated">
            <a:extLst>
              <a:ext uri="{FF2B5EF4-FFF2-40B4-BE49-F238E27FC236}">
                <a16:creationId xmlns:a16="http://schemas.microsoft.com/office/drawing/2014/main" id="{268B98AA-8B9D-C14A-874C-BA0CC6E389B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82" y="-41564"/>
            <a:ext cx="12192000" cy="7067044"/>
          </a:xfrm>
          <a:prstGeom prst="rect">
            <a:avLst/>
          </a:prstGeom>
        </p:spPr>
      </p:pic>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7/17/20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3602D61C-65DE-8D40-82B8-DA7AC3F7E2C9}"/>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vimeo.com/438881609/742c985c7d"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vimeo.com/438891399/4bfdba7b09"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vimeo.com/438599432/be8f79ae31" TargetMode="External"/><Relationship Id="rId2" Type="http://schemas.openxmlformats.org/officeDocument/2006/relationships/image" Target="../media/image24.jpe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3" y="3794031"/>
            <a:ext cx="7652273" cy="1341138"/>
          </a:xfrm>
        </p:spPr>
        <p:txBody>
          <a:bodyPr/>
          <a:lstStyle/>
          <a:p>
            <a:r>
              <a:rPr lang="en-US" b="1" dirty="0">
                <a:solidFill>
                  <a:schemeClr val="tx1">
                    <a:lumMod val="75000"/>
                    <a:lumOff val="25000"/>
                  </a:schemeClr>
                </a:solidFill>
              </a:rPr>
              <a:t>Session 11</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2269863" y="4647283"/>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7"/>
                </a:solidFill>
              </a:rPr>
              <a:t>Be Dedicated</a:t>
            </a:r>
          </a:p>
        </p:txBody>
      </p:sp>
      <p:pic>
        <p:nvPicPr>
          <p:cNvPr id="8" name="Picture 7" descr="A picture containing drawing, plate&#10;&#10;Description automatically generated">
            <a:extLst>
              <a:ext uri="{FF2B5EF4-FFF2-40B4-BE49-F238E27FC236}">
                <a16:creationId xmlns:a16="http://schemas.microsoft.com/office/drawing/2014/main" id="{E6920DCA-DCDD-AC4D-8709-139EFE453FC6}"/>
              </a:ext>
            </a:extLst>
          </p:cNvPr>
          <p:cNvPicPr>
            <a:picLocks noChangeAspect="1"/>
          </p:cNvPicPr>
          <p:nvPr/>
        </p:nvPicPr>
        <p:blipFill>
          <a:blip r:embed="rId2"/>
          <a:stretch>
            <a:fillRect/>
          </a:stretch>
        </p:blipFill>
        <p:spPr>
          <a:xfrm>
            <a:off x="3896145" y="2140059"/>
            <a:ext cx="4399705" cy="2073696"/>
          </a:xfrm>
          <a:prstGeom prst="rect">
            <a:avLst/>
          </a:prstGeom>
        </p:spPr>
      </p:pic>
      <p:pic>
        <p:nvPicPr>
          <p:cNvPr id="5" name="Picture 4">
            <a:extLst>
              <a:ext uri="{FF2B5EF4-FFF2-40B4-BE49-F238E27FC236}">
                <a16:creationId xmlns:a16="http://schemas.microsoft.com/office/drawing/2014/main" id="{E69B3ACA-9F10-D347-8599-4DA3F523E4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1895" y="2076765"/>
            <a:ext cx="6858120" cy="3014095"/>
          </a:xfrm>
          <a:prstGeom prst="rect">
            <a:avLst/>
          </a:prstGeom>
          <a:noFill/>
        </p:spPr>
        <p:txBody>
          <a:bodyPr wrap="square" rtlCol="0">
            <a:spAutoFit/>
          </a:bodyPr>
          <a:lstStyle/>
          <a:p>
            <a:r>
              <a:rPr lang="en-US" sz="3200" dirty="0">
                <a:latin typeface="+mj-lt"/>
              </a:rPr>
              <a:t>In the last session we looked at:</a:t>
            </a:r>
          </a:p>
          <a:p>
            <a:endParaRPr lang="en-US" sz="3200" dirty="0">
              <a:latin typeface="+mj-lt"/>
            </a:endParaRPr>
          </a:p>
          <a:p>
            <a:pPr marL="342900" indent="-342900">
              <a:lnSpc>
                <a:spcPct val="114000"/>
              </a:lnSpc>
              <a:buFont typeface="Arial" charset="0"/>
              <a:buChar char="•"/>
            </a:pPr>
            <a:r>
              <a:rPr lang="en-US" sz="2800" dirty="0">
                <a:latin typeface="+mj-lt"/>
              </a:rPr>
              <a:t>Why we need to be deliberate about our intentions</a:t>
            </a:r>
          </a:p>
          <a:p>
            <a:pPr marL="342900" indent="-342900">
              <a:lnSpc>
                <a:spcPct val="114000"/>
              </a:lnSpc>
              <a:buFont typeface="Arial" charset="0"/>
              <a:buChar char="•"/>
            </a:pPr>
            <a:r>
              <a:rPr lang="en-US" sz="2800" dirty="0">
                <a:latin typeface="+mj-lt"/>
              </a:rPr>
              <a:t>How kindness benefits all of us</a:t>
            </a:r>
          </a:p>
          <a:p>
            <a:pPr marL="342900" indent="-342900">
              <a:lnSpc>
                <a:spcPct val="114000"/>
              </a:lnSpc>
              <a:buFont typeface="Arial" charset="0"/>
              <a:buChar char="•"/>
            </a:pPr>
            <a:r>
              <a:rPr lang="en-US" sz="2800" dirty="0">
                <a:latin typeface="+mj-lt"/>
              </a:rPr>
              <a:t>How we need to be kind to ourselves too</a:t>
            </a:r>
          </a:p>
        </p:txBody>
      </p:sp>
      <p:pic>
        <p:nvPicPr>
          <p:cNvPr id="4" name="Picture 3">
            <a:extLst>
              <a:ext uri="{FF2B5EF4-FFF2-40B4-BE49-F238E27FC236}">
                <a16:creationId xmlns:a16="http://schemas.microsoft.com/office/drawing/2014/main" id="{A73D8344-7FEF-314B-8D8C-4869AA1C11B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57683" y="1701110"/>
            <a:ext cx="2886902" cy="4160043"/>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281544" y="3453205"/>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10" name="TextBox 9">
            <a:extLst>
              <a:ext uri="{FF2B5EF4-FFF2-40B4-BE49-F238E27FC236}">
                <a16:creationId xmlns:a16="http://schemas.microsoft.com/office/drawing/2014/main" id="{B7BDDAEB-3869-8944-843D-8AB2E28B0666}"/>
              </a:ext>
            </a:extLst>
          </p:cNvPr>
          <p:cNvSpPr txBox="1"/>
          <p:nvPr/>
        </p:nvSpPr>
        <p:spPr>
          <a:xfrm>
            <a:off x="738690" y="1540907"/>
            <a:ext cx="10714619" cy="584775"/>
          </a:xfrm>
          <a:prstGeom prst="rect">
            <a:avLst/>
          </a:prstGeom>
          <a:noFill/>
          <a:ln>
            <a:noFill/>
          </a:ln>
        </p:spPr>
        <p:txBody>
          <a:bodyPr wrap="square" rtlCol="0">
            <a:spAutoFit/>
          </a:bodyPr>
          <a:lstStyle/>
          <a:p>
            <a:r>
              <a:rPr lang="en-US" sz="3200" dirty="0">
                <a:latin typeface="+mj-lt"/>
              </a:rPr>
              <a:t>Today we have two people to help us explore ‘Be Dedicated’.</a:t>
            </a:r>
          </a:p>
        </p:txBody>
      </p:sp>
      <p:pic>
        <p:nvPicPr>
          <p:cNvPr id="8" name="Picture 7" descr="A person wearing a black shirt&#10;&#10;Description automatically generated">
            <a:extLst>
              <a:ext uri="{FF2B5EF4-FFF2-40B4-BE49-F238E27FC236}">
                <a16:creationId xmlns:a16="http://schemas.microsoft.com/office/drawing/2014/main" id="{6ECDE8A9-ADAA-A645-9663-8E3DAD3517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09290" y="2560319"/>
            <a:ext cx="2276411" cy="2724822"/>
          </a:xfrm>
          <a:prstGeom prst="rect">
            <a:avLst/>
          </a:prstGeom>
        </p:spPr>
      </p:pic>
      <p:sp>
        <p:nvSpPr>
          <p:cNvPr id="13" name="TextBox 12">
            <a:extLst>
              <a:ext uri="{FF2B5EF4-FFF2-40B4-BE49-F238E27FC236}">
                <a16:creationId xmlns:a16="http://schemas.microsoft.com/office/drawing/2014/main" id="{EC5C9C90-E408-3843-93A6-E1E9894F929C}"/>
              </a:ext>
            </a:extLst>
          </p:cNvPr>
          <p:cNvSpPr txBox="1"/>
          <p:nvPr/>
        </p:nvSpPr>
        <p:spPr>
          <a:xfrm>
            <a:off x="1539594" y="5415387"/>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to be You’</a:t>
            </a:r>
          </a:p>
        </p:txBody>
      </p:sp>
      <p:sp>
        <p:nvSpPr>
          <p:cNvPr id="14" name="TextBox 13">
            <a:extLst>
              <a:ext uri="{FF2B5EF4-FFF2-40B4-BE49-F238E27FC236}">
                <a16:creationId xmlns:a16="http://schemas.microsoft.com/office/drawing/2014/main" id="{48CF6D02-E514-F746-B8E7-FE571C3C702C}"/>
              </a:ext>
            </a:extLst>
          </p:cNvPr>
          <p:cNvSpPr txBox="1"/>
          <p:nvPr/>
        </p:nvSpPr>
        <p:spPr>
          <a:xfrm>
            <a:off x="6502207" y="5397028"/>
            <a:ext cx="1690576" cy="830997"/>
          </a:xfrm>
          <a:prstGeom prst="rect">
            <a:avLst/>
          </a:prstGeom>
          <a:noFill/>
        </p:spPr>
        <p:txBody>
          <a:bodyPr wrap="square" rtlCol="0">
            <a:spAutoFit/>
          </a:bodyPr>
          <a:lstStyle/>
          <a:p>
            <a:pPr algn="ctr"/>
            <a:r>
              <a:rPr lang="en-US" sz="1600" dirty="0" err="1">
                <a:solidFill>
                  <a:schemeClr val="tx1">
                    <a:lumMod val="75000"/>
                    <a:lumOff val="25000"/>
                  </a:schemeClr>
                </a:solidFill>
              </a:rPr>
              <a:t>Mr</a:t>
            </a:r>
            <a:r>
              <a:rPr lang="en-US" sz="1600" dirty="0">
                <a:solidFill>
                  <a:schemeClr val="tx1">
                    <a:lumMod val="75000"/>
                    <a:lumOff val="25000"/>
                  </a:schemeClr>
                </a:solidFill>
              </a:rPr>
              <a:t> </a:t>
            </a:r>
            <a:r>
              <a:rPr lang="en-US" sz="1600" dirty="0" err="1">
                <a:solidFill>
                  <a:schemeClr val="tx1">
                    <a:lumMod val="75000"/>
                    <a:lumOff val="25000"/>
                  </a:schemeClr>
                </a:solidFill>
              </a:rPr>
              <a:t>Beezy</a:t>
            </a:r>
            <a:endParaRPr lang="en-US" sz="1600" dirty="0">
              <a:solidFill>
                <a:schemeClr val="tx1">
                  <a:lumMod val="75000"/>
                  <a:lumOff val="25000"/>
                </a:schemeClr>
              </a:solidFill>
            </a:endParaRPr>
          </a:p>
          <a:p>
            <a:pPr algn="ctr"/>
            <a:r>
              <a:rPr lang="en-US" sz="1600" dirty="0">
                <a:solidFill>
                  <a:schemeClr val="tx1">
                    <a:lumMod val="75000"/>
                    <a:lumOff val="25000"/>
                  </a:schemeClr>
                </a:solidFill>
              </a:rPr>
              <a:t>Motivational speaker</a:t>
            </a:r>
          </a:p>
        </p:txBody>
      </p:sp>
      <p:pic>
        <p:nvPicPr>
          <p:cNvPr id="11" name="Picture 10" descr="A person wearing a suit and tie&#10;&#10;Description automatically generated">
            <a:extLst>
              <a:ext uri="{FF2B5EF4-FFF2-40B4-BE49-F238E27FC236}">
                <a16:creationId xmlns:a16="http://schemas.microsoft.com/office/drawing/2014/main" id="{D90FBC4B-8765-3240-A2EB-76E1D605E8EE}"/>
              </a:ext>
            </a:extLst>
          </p:cNvPr>
          <p:cNvPicPr>
            <a:picLocks noChangeAspect="1"/>
          </p:cNvPicPr>
          <p:nvPr/>
        </p:nvPicPr>
        <p:blipFill>
          <a:blip r:embed="rId3"/>
          <a:stretch>
            <a:fillRect/>
          </a:stretch>
        </p:blipFill>
        <p:spPr>
          <a:xfrm>
            <a:off x="1924205" y="2573214"/>
            <a:ext cx="1799354" cy="2699031"/>
          </a:xfrm>
          <a:prstGeom prst="rect">
            <a:avLst/>
          </a:prstGeom>
        </p:spPr>
      </p:pic>
    </p:spTree>
    <p:extLst>
      <p:ext uri="{BB962C8B-B14F-4D97-AF65-F5344CB8AC3E}">
        <p14:creationId xmlns:p14="http://schemas.microsoft.com/office/powerpoint/2010/main" val="627091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69574" y="1601482"/>
            <a:ext cx="7261414" cy="584775"/>
          </a:xfrm>
          <a:prstGeom prst="rect">
            <a:avLst/>
          </a:prstGeom>
          <a:noFill/>
          <a:ln>
            <a:noFill/>
          </a:ln>
        </p:spPr>
        <p:txBody>
          <a:bodyPr wrap="square" rtlCol="0">
            <a:spAutoFit/>
          </a:bodyPr>
          <a:lstStyle/>
          <a:p>
            <a:r>
              <a:rPr lang="en-US" sz="3200" dirty="0">
                <a:latin typeface="+mj-lt"/>
              </a:rPr>
              <a:t>Today we are looking at ‘Be Dedicated’.</a:t>
            </a:r>
          </a:p>
        </p:txBody>
      </p:sp>
      <p:sp>
        <p:nvSpPr>
          <p:cNvPr id="6" name="TextBox 5"/>
          <p:cNvSpPr txBox="1"/>
          <p:nvPr/>
        </p:nvSpPr>
        <p:spPr>
          <a:xfrm>
            <a:off x="2613509" y="5874009"/>
            <a:ext cx="7368691" cy="461665"/>
          </a:xfrm>
          <a:prstGeom prst="rect">
            <a:avLst/>
          </a:prstGeom>
          <a:noFill/>
        </p:spPr>
        <p:txBody>
          <a:bodyPr wrap="square" rtlCol="0">
            <a:spAutoFit/>
          </a:bodyPr>
          <a:lstStyle/>
          <a:p>
            <a:r>
              <a:rPr lang="en-US" sz="2400" b="1" dirty="0">
                <a:solidFill>
                  <a:srgbClr val="FF8037"/>
                </a:solidFill>
                <a:latin typeface="+mj-lt"/>
              </a:rPr>
              <a:t>If you are reading along with us, read </a:t>
            </a:r>
            <a:r>
              <a:rPr lang="en-US" sz="2400" b="1">
                <a:solidFill>
                  <a:srgbClr val="FF8037"/>
                </a:solidFill>
                <a:latin typeface="+mj-lt"/>
              </a:rPr>
              <a:t>pages 150</a:t>
            </a:r>
            <a:r>
              <a:rPr lang="en-US" sz="2400" b="1">
                <a:solidFill>
                  <a:srgbClr val="FF8039"/>
                </a:solidFill>
              </a:rPr>
              <a:t>–</a:t>
            </a:r>
            <a:r>
              <a:rPr lang="en-US" sz="2400" b="1">
                <a:solidFill>
                  <a:srgbClr val="FF8037"/>
                </a:solidFill>
                <a:latin typeface="+mj-lt"/>
              </a:rPr>
              <a:t>183</a:t>
            </a:r>
            <a:r>
              <a:rPr lang="en-US" sz="2400" b="1" dirty="0">
                <a:solidFill>
                  <a:srgbClr val="FF8037"/>
                </a:solidFill>
                <a:latin typeface="+mj-lt"/>
              </a:rPr>
              <a:t>. </a:t>
            </a:r>
          </a:p>
        </p:txBody>
      </p:sp>
      <p:sp>
        <p:nvSpPr>
          <p:cNvPr id="7" name="TextBox 6"/>
          <p:cNvSpPr txBox="1"/>
          <p:nvPr/>
        </p:nvSpPr>
        <p:spPr>
          <a:xfrm>
            <a:off x="864754" y="2373785"/>
            <a:ext cx="6453478" cy="1384995"/>
          </a:xfrm>
          <a:prstGeom prst="rect">
            <a:avLst/>
          </a:prstGeom>
          <a:noFill/>
        </p:spPr>
        <p:txBody>
          <a:bodyPr wrap="square" rtlCol="0">
            <a:spAutoFit/>
          </a:bodyPr>
          <a:lstStyle/>
          <a:p>
            <a:r>
              <a:rPr lang="en-US" sz="2800" dirty="0">
                <a:latin typeface="+mj-lt"/>
              </a:rPr>
              <a:t>Watch this video of Matthew talking about why we need to continue being resilient in our ‘Dare to Be You’ journey.</a:t>
            </a:r>
          </a:p>
        </p:txBody>
      </p:sp>
      <p:pic>
        <p:nvPicPr>
          <p:cNvPr id="8" name="Picture 7">
            <a:extLst>
              <a:ext uri="{FF2B5EF4-FFF2-40B4-BE49-F238E27FC236}">
                <a16:creationId xmlns:a16="http://schemas.microsoft.com/office/drawing/2014/main" id="{41321ED4-12F0-4A4E-BB2D-5538EFD02CF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3086" y="4250032"/>
            <a:ext cx="1415314" cy="2039476"/>
          </a:xfrm>
          <a:prstGeom prst="rect">
            <a:avLst/>
          </a:prstGeom>
          <a:ln>
            <a:solidFill>
              <a:schemeClr val="tx1"/>
            </a:solidFill>
          </a:ln>
        </p:spPr>
      </p:pic>
      <p:pic>
        <p:nvPicPr>
          <p:cNvPr id="5" name="Picture 4" descr="A person posing for the camera&#10;&#10;Description automatically generated">
            <a:hlinkClick r:id="rId3"/>
            <a:extLst>
              <a:ext uri="{FF2B5EF4-FFF2-40B4-BE49-F238E27FC236}">
                <a16:creationId xmlns:a16="http://schemas.microsoft.com/office/drawing/2014/main" id="{D7C7D81E-1D56-A242-A215-C5CCE83B7D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26011" y="2263023"/>
            <a:ext cx="4942810" cy="2776453"/>
          </a:xfrm>
          <a:prstGeom prst="rect">
            <a:avLst/>
          </a:prstGeom>
        </p:spPr>
      </p:pic>
      <p:pic>
        <p:nvPicPr>
          <p:cNvPr id="9" name="Picture 8" descr="A close up of a logo&#10;&#10;Description automatically generated">
            <a:hlinkClick r:id="rId3"/>
            <a:extLst>
              <a:ext uri="{FF2B5EF4-FFF2-40B4-BE49-F238E27FC236}">
                <a16:creationId xmlns:a16="http://schemas.microsoft.com/office/drawing/2014/main" id="{54FA30D7-52B5-F447-B471-5CDAF8218E2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856003" y="2567614"/>
            <a:ext cx="1635008" cy="1867304"/>
          </a:xfrm>
          <a:prstGeom prst="rect">
            <a:avLst/>
          </a:prstGeom>
        </p:spPr>
      </p:pic>
      <p:sp>
        <p:nvSpPr>
          <p:cNvPr id="10" name="TextBox 9">
            <a:extLst>
              <a:ext uri="{FF2B5EF4-FFF2-40B4-BE49-F238E27FC236}">
                <a16:creationId xmlns:a16="http://schemas.microsoft.com/office/drawing/2014/main" id="{2340EAF2-4732-DC41-9EBA-AD60E28E5332}"/>
              </a:ext>
            </a:extLst>
          </p:cNvPr>
          <p:cNvSpPr txBox="1"/>
          <p:nvPr/>
        </p:nvSpPr>
        <p:spPr>
          <a:xfrm>
            <a:off x="7765600" y="5089179"/>
            <a:ext cx="3403314"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Dedicated</a:t>
            </a: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spTree>
    <p:extLst>
      <p:ext uri="{BB962C8B-B14F-4D97-AF65-F5344CB8AC3E}">
        <p14:creationId xmlns:p14="http://schemas.microsoft.com/office/powerpoint/2010/main" val="12739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2611" y="1352105"/>
            <a:ext cx="9371469" cy="1384995"/>
          </a:xfrm>
          <a:prstGeom prst="rect">
            <a:avLst/>
          </a:prstGeom>
          <a:noFill/>
        </p:spPr>
        <p:txBody>
          <a:bodyPr wrap="square" rtlCol="0">
            <a:spAutoFit/>
          </a:bodyPr>
          <a:lstStyle/>
          <a:p>
            <a:r>
              <a:rPr lang="en-US" sz="2800" dirty="0">
                <a:latin typeface="+mj-lt"/>
              </a:rPr>
              <a:t>So far on your ’Change Maker’ journey, we have talked about all the things we can do to make the changes we need in order to: be kinder, listen less to </a:t>
            </a:r>
            <a:r>
              <a:rPr lang="en-US" sz="2800" b="1" dirty="0">
                <a:latin typeface="+mj-lt"/>
              </a:rPr>
              <a:t>Kid Doubt </a:t>
            </a:r>
            <a:r>
              <a:rPr lang="en-US" sz="2800" dirty="0">
                <a:latin typeface="+mj-lt"/>
              </a:rPr>
              <a:t>and to dare to be us. </a:t>
            </a:r>
          </a:p>
        </p:txBody>
      </p:sp>
      <p:sp>
        <p:nvSpPr>
          <p:cNvPr id="3" name="TextBox 2"/>
          <p:cNvSpPr txBox="1"/>
          <p:nvPr/>
        </p:nvSpPr>
        <p:spPr>
          <a:xfrm>
            <a:off x="1049402" y="3578846"/>
            <a:ext cx="4966374" cy="2246769"/>
          </a:xfrm>
          <a:prstGeom prst="rect">
            <a:avLst/>
          </a:prstGeom>
          <a:noFill/>
        </p:spPr>
        <p:txBody>
          <a:bodyPr wrap="square" rtlCol="0">
            <a:spAutoFit/>
          </a:bodyPr>
          <a:lstStyle/>
          <a:p>
            <a:r>
              <a:rPr lang="en-US" sz="2800" dirty="0">
                <a:latin typeface="+mj-lt"/>
              </a:rPr>
              <a:t>BUT what happens when it all feels like it is going wrong?</a:t>
            </a:r>
          </a:p>
          <a:p>
            <a:endParaRPr lang="en-US" sz="2800" dirty="0">
              <a:latin typeface="+mj-lt"/>
            </a:endParaRPr>
          </a:p>
          <a:p>
            <a:r>
              <a:rPr lang="en-US" sz="2800" dirty="0">
                <a:latin typeface="+mj-lt"/>
              </a:rPr>
              <a:t>How do we handle the bumps in the road’?</a:t>
            </a:r>
          </a:p>
        </p:txBody>
      </p:sp>
      <p:pic>
        <p:nvPicPr>
          <p:cNvPr id="6" name="Picture 5">
            <a:extLst>
              <a:ext uri="{FF2B5EF4-FFF2-40B4-BE49-F238E27FC236}">
                <a16:creationId xmlns:a16="http://schemas.microsoft.com/office/drawing/2014/main" id="{97437FD9-ECB6-724E-B41D-C862FB92B82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318" t="7677" r="11927" b="6666"/>
          <a:stretch/>
        </p:blipFill>
        <p:spPr>
          <a:xfrm>
            <a:off x="8368146" y="2935220"/>
            <a:ext cx="2417137" cy="3534022"/>
          </a:xfrm>
          <a:prstGeom prst="rect">
            <a:avLst/>
          </a:prstGeom>
        </p:spPr>
      </p:pic>
    </p:spTree>
    <p:extLst>
      <p:ext uri="{BB962C8B-B14F-4D97-AF65-F5344CB8AC3E}">
        <p14:creationId xmlns:p14="http://schemas.microsoft.com/office/powerpoint/2010/main" val="769869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08597" y="1449420"/>
            <a:ext cx="3732028" cy="584775"/>
          </a:xfrm>
          <a:prstGeom prst="rect">
            <a:avLst/>
          </a:prstGeom>
          <a:noFill/>
        </p:spPr>
        <p:txBody>
          <a:bodyPr wrap="square" rtlCol="0">
            <a:spAutoFit/>
          </a:bodyPr>
          <a:lstStyle/>
          <a:p>
            <a:r>
              <a:rPr lang="en-US" sz="3200" b="1" dirty="0">
                <a:solidFill>
                  <a:srgbClr val="FF8037"/>
                </a:solidFill>
                <a:latin typeface="+mj-lt"/>
              </a:rPr>
              <a:t>We need RESILIENCE.</a:t>
            </a:r>
          </a:p>
        </p:txBody>
      </p:sp>
      <p:sp>
        <p:nvSpPr>
          <p:cNvPr id="3" name="TextBox 2"/>
          <p:cNvSpPr txBox="1"/>
          <p:nvPr/>
        </p:nvSpPr>
        <p:spPr>
          <a:xfrm>
            <a:off x="2120309" y="2219499"/>
            <a:ext cx="7708603" cy="954107"/>
          </a:xfrm>
          <a:prstGeom prst="rect">
            <a:avLst/>
          </a:prstGeom>
          <a:noFill/>
          <a:ln>
            <a:noFill/>
          </a:ln>
        </p:spPr>
        <p:txBody>
          <a:bodyPr wrap="square" rtlCol="0">
            <a:spAutoFit/>
          </a:bodyPr>
          <a:lstStyle/>
          <a:p>
            <a:pPr algn="ctr"/>
            <a:r>
              <a:rPr lang="en-US" sz="2800" dirty="0">
                <a:latin typeface="+mj-lt"/>
              </a:rPr>
              <a:t>‘The ability to be happy or successful again after something difficult or bad has happened’</a:t>
            </a:r>
          </a:p>
        </p:txBody>
      </p:sp>
      <p:sp>
        <p:nvSpPr>
          <p:cNvPr id="4" name="TextBox 3"/>
          <p:cNvSpPr txBox="1"/>
          <p:nvPr/>
        </p:nvSpPr>
        <p:spPr>
          <a:xfrm>
            <a:off x="1798926" y="5262021"/>
            <a:ext cx="8351368" cy="1200329"/>
          </a:xfrm>
          <a:prstGeom prst="rect">
            <a:avLst/>
          </a:prstGeom>
          <a:noFill/>
          <a:ln>
            <a:noFill/>
          </a:ln>
        </p:spPr>
        <p:txBody>
          <a:bodyPr wrap="square" rtlCol="0">
            <a:spAutoFit/>
          </a:bodyPr>
          <a:lstStyle/>
          <a:p>
            <a:pPr algn="ctr"/>
            <a:r>
              <a:rPr lang="en-US" sz="2400" dirty="0">
                <a:latin typeface="+mj-lt"/>
              </a:rPr>
              <a:t>If you re-arrange the letters of RESILIENCE, you can spell ‘SINCERE’ or ‘I RE-SILENCE’. Having resilience is about keeping going and re-silencing Kid Doubt’s unhelpful comments.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93510" y="2899821"/>
            <a:ext cx="2362200" cy="2362200"/>
          </a:xfrm>
          <a:prstGeom prst="rect">
            <a:avLst/>
          </a:prstGeom>
        </p:spPr>
      </p:pic>
    </p:spTree>
    <p:extLst>
      <p:ext uri="{BB962C8B-B14F-4D97-AF65-F5344CB8AC3E}">
        <p14:creationId xmlns:p14="http://schemas.microsoft.com/office/powerpoint/2010/main" val="501855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9332" y="2083304"/>
            <a:ext cx="4947179" cy="1569660"/>
          </a:xfrm>
          <a:prstGeom prst="rect">
            <a:avLst/>
          </a:prstGeom>
          <a:noFill/>
        </p:spPr>
        <p:txBody>
          <a:bodyPr wrap="square" rtlCol="0">
            <a:spAutoFit/>
          </a:bodyPr>
          <a:lstStyle/>
          <a:p>
            <a:r>
              <a:rPr lang="en-US" sz="3200" dirty="0">
                <a:latin typeface="+mj-lt"/>
              </a:rPr>
              <a:t>If you could be made of any type of material, what would you want to be made of?</a:t>
            </a:r>
          </a:p>
        </p:txBody>
      </p:sp>
      <p:pic>
        <p:nvPicPr>
          <p:cNvPr id="6" name="Picture 5" descr="A close up of a camera&#10;&#10;Description automatically generated">
            <a:extLst>
              <a:ext uri="{FF2B5EF4-FFF2-40B4-BE49-F238E27FC236}">
                <a16:creationId xmlns:a16="http://schemas.microsoft.com/office/drawing/2014/main" id="{1D69630C-1FDD-2347-A090-585C892D3D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586992" y="2341700"/>
            <a:ext cx="4605676" cy="3217486"/>
          </a:xfrm>
          <a:prstGeom prst="rect">
            <a:avLst/>
          </a:prstGeom>
        </p:spPr>
      </p:pic>
    </p:spTree>
    <p:extLst>
      <p:ext uri="{BB962C8B-B14F-4D97-AF65-F5344CB8AC3E}">
        <p14:creationId xmlns:p14="http://schemas.microsoft.com/office/powerpoint/2010/main" val="1514316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DAA7DDA-C739-044C-B7A3-3C473A27C8B0}"/>
              </a:ext>
            </a:extLst>
          </p:cNvPr>
          <p:cNvSpPr txBox="1"/>
          <p:nvPr/>
        </p:nvSpPr>
        <p:spPr>
          <a:xfrm>
            <a:off x="4116462" y="5897880"/>
            <a:ext cx="7522577"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Dedicated</a:t>
            </a: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pic>
        <p:nvPicPr>
          <p:cNvPr id="9" name="Picture 8" descr="A person posing for the camera&#10;&#10;Description automatically generated">
            <a:hlinkClick r:id="rId2"/>
            <a:extLst>
              <a:ext uri="{FF2B5EF4-FFF2-40B4-BE49-F238E27FC236}">
                <a16:creationId xmlns:a16="http://schemas.microsoft.com/office/drawing/2014/main" id="{C45003A4-44FD-7A47-A3D5-B0551F76309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22150" y="1486796"/>
            <a:ext cx="7511199" cy="4214748"/>
          </a:xfrm>
          <a:prstGeom prst="rect">
            <a:avLst/>
          </a:prstGeom>
        </p:spPr>
      </p:pic>
      <p:pic>
        <p:nvPicPr>
          <p:cNvPr id="10" name="Picture 9" descr="A close up of a logo&#10;&#10;Description automatically generated">
            <a:hlinkClick r:id="rId2"/>
            <a:extLst>
              <a:ext uri="{FF2B5EF4-FFF2-40B4-BE49-F238E27FC236}">
                <a16:creationId xmlns:a16="http://schemas.microsoft.com/office/drawing/2014/main" id="{8EF94DC3-B653-9142-8D92-153BD8A7DFA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47432" y="2017196"/>
            <a:ext cx="2323137" cy="2653200"/>
          </a:xfrm>
          <a:prstGeom prst="rect">
            <a:avLst/>
          </a:prstGeom>
        </p:spPr>
      </p:pic>
      <p:sp>
        <p:nvSpPr>
          <p:cNvPr id="8" name="TextBox 7">
            <a:extLst>
              <a:ext uri="{FF2B5EF4-FFF2-40B4-BE49-F238E27FC236}">
                <a16:creationId xmlns:a16="http://schemas.microsoft.com/office/drawing/2014/main" id="{FB6E4737-CAB9-4A4D-B266-C34B3B2E965F}"/>
              </a:ext>
            </a:extLst>
          </p:cNvPr>
          <p:cNvSpPr txBox="1"/>
          <p:nvPr/>
        </p:nvSpPr>
        <p:spPr>
          <a:xfrm>
            <a:off x="51813" y="2558966"/>
            <a:ext cx="5432978" cy="1569660"/>
          </a:xfrm>
          <a:prstGeom prst="rect">
            <a:avLst/>
          </a:prstGeom>
          <a:noFill/>
        </p:spPr>
        <p:txBody>
          <a:bodyPr wrap="square" rtlCol="0">
            <a:spAutoFit/>
          </a:bodyPr>
          <a:lstStyle/>
          <a:p>
            <a:pPr algn="r"/>
            <a:r>
              <a:rPr lang="en-US" sz="3200" b="1" dirty="0">
                <a:solidFill>
                  <a:srgbClr val="FF8037"/>
                </a:solidFill>
                <a:latin typeface="+mj-lt"/>
              </a:rPr>
              <a:t>Watch this second clip of Matthew talking about what he would choose! </a:t>
            </a:r>
          </a:p>
        </p:txBody>
      </p:sp>
    </p:spTree>
    <p:extLst>
      <p:ext uri="{BB962C8B-B14F-4D97-AF65-F5344CB8AC3E}">
        <p14:creationId xmlns:p14="http://schemas.microsoft.com/office/powerpoint/2010/main" val="2981668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62864" y="759568"/>
            <a:ext cx="8082516" cy="8082516"/>
          </a:xfrm>
          <a:prstGeom prst="rect">
            <a:avLst/>
          </a:prstGeom>
          <a:ln>
            <a:noFill/>
          </a:ln>
        </p:spPr>
      </p:pic>
      <p:sp>
        <p:nvSpPr>
          <p:cNvPr id="2" name="TextBox 1"/>
          <p:cNvSpPr txBox="1"/>
          <p:nvPr/>
        </p:nvSpPr>
        <p:spPr>
          <a:xfrm>
            <a:off x="540324" y="1849305"/>
            <a:ext cx="3241967" cy="1077218"/>
          </a:xfrm>
          <a:prstGeom prst="rect">
            <a:avLst/>
          </a:prstGeom>
          <a:noFill/>
          <a:ln>
            <a:noFill/>
          </a:ln>
        </p:spPr>
        <p:txBody>
          <a:bodyPr wrap="square" rtlCol="0">
            <a:spAutoFit/>
          </a:bodyPr>
          <a:lstStyle/>
          <a:p>
            <a:pPr algn="ctr"/>
            <a:r>
              <a:rPr lang="en-US" sz="3200" dirty="0">
                <a:latin typeface="+mj-lt"/>
              </a:rPr>
              <a:t>The great rubber revelation!</a:t>
            </a:r>
          </a:p>
        </p:txBody>
      </p:sp>
      <p:sp>
        <p:nvSpPr>
          <p:cNvPr id="3" name="TextBox 2"/>
          <p:cNvSpPr txBox="1"/>
          <p:nvPr/>
        </p:nvSpPr>
        <p:spPr>
          <a:xfrm>
            <a:off x="4244928" y="1849305"/>
            <a:ext cx="6840845" cy="2594428"/>
          </a:xfrm>
          <a:prstGeom prst="rect">
            <a:avLst/>
          </a:prstGeom>
          <a:noFill/>
        </p:spPr>
        <p:txBody>
          <a:bodyPr wrap="square" rtlCol="0">
            <a:spAutoFit/>
          </a:bodyPr>
          <a:lstStyle/>
          <a:p>
            <a:pPr>
              <a:lnSpc>
                <a:spcPct val="114000"/>
              </a:lnSpc>
            </a:pPr>
            <a:r>
              <a:rPr lang="en-US" sz="2400" dirty="0">
                <a:latin typeface="+mj-lt"/>
              </a:rPr>
              <a:t>This brilliantly bendy, super-stretchy substance can tell us something about how to deal with:</a:t>
            </a:r>
          </a:p>
          <a:p>
            <a:pPr marL="457200" indent="-457200">
              <a:lnSpc>
                <a:spcPct val="114000"/>
              </a:lnSpc>
              <a:buFont typeface="Arial" charset="0"/>
              <a:buChar char="•"/>
            </a:pPr>
            <a:r>
              <a:rPr lang="en-US" sz="2400" dirty="0">
                <a:latin typeface="+mj-lt"/>
              </a:rPr>
              <a:t>Things that go wrong</a:t>
            </a:r>
          </a:p>
          <a:p>
            <a:pPr marL="457200" indent="-457200">
              <a:lnSpc>
                <a:spcPct val="114000"/>
              </a:lnSpc>
              <a:buFont typeface="Arial" charset="0"/>
              <a:buChar char="•"/>
            </a:pPr>
            <a:r>
              <a:rPr lang="en-US" sz="2400" dirty="0">
                <a:latin typeface="+mj-lt"/>
              </a:rPr>
              <a:t>Things that don</a:t>
            </a:r>
            <a:r>
              <a:rPr lang="ur-PK" sz="2400" dirty="0">
                <a:latin typeface="+mj-lt"/>
              </a:rPr>
              <a:t>’</a:t>
            </a:r>
            <a:r>
              <a:rPr lang="en-US" sz="2400" dirty="0">
                <a:latin typeface="+mj-lt"/>
              </a:rPr>
              <a:t>t go to plan</a:t>
            </a:r>
          </a:p>
          <a:p>
            <a:pPr marL="457200" indent="-457200">
              <a:lnSpc>
                <a:spcPct val="114000"/>
              </a:lnSpc>
              <a:buFont typeface="Arial" charset="0"/>
              <a:buChar char="•"/>
            </a:pPr>
            <a:r>
              <a:rPr lang="en-US" sz="2400" dirty="0">
                <a:latin typeface="+mj-lt"/>
              </a:rPr>
              <a:t>Times when we fail at something</a:t>
            </a:r>
          </a:p>
          <a:p>
            <a:pPr marL="457200" indent="-457200">
              <a:lnSpc>
                <a:spcPct val="114000"/>
              </a:lnSpc>
              <a:buFont typeface="Arial" charset="0"/>
              <a:buChar char="•"/>
            </a:pPr>
            <a:r>
              <a:rPr lang="en-US" sz="2400" dirty="0">
                <a:latin typeface="+mj-lt"/>
              </a:rPr>
              <a:t>Times when we make mistakes</a:t>
            </a:r>
          </a:p>
        </p:txBody>
      </p:sp>
      <p:sp>
        <p:nvSpPr>
          <p:cNvPr id="4" name="TextBox 3"/>
          <p:cNvSpPr txBox="1"/>
          <p:nvPr/>
        </p:nvSpPr>
        <p:spPr>
          <a:xfrm>
            <a:off x="5846164" y="4867775"/>
            <a:ext cx="5331800" cy="1331390"/>
          </a:xfrm>
          <a:prstGeom prst="rect">
            <a:avLst/>
          </a:prstGeom>
          <a:noFill/>
        </p:spPr>
        <p:txBody>
          <a:bodyPr wrap="square" rtlCol="0">
            <a:spAutoFit/>
          </a:bodyPr>
          <a:lstStyle/>
          <a:p>
            <a:pPr algn="r">
              <a:lnSpc>
                <a:spcPct val="114000"/>
              </a:lnSpc>
            </a:pPr>
            <a:r>
              <a:rPr lang="en-US" sz="2400" dirty="0">
                <a:latin typeface="+mj-lt"/>
              </a:rPr>
              <a:t>We can learn how to absorb the shocks and deal with the bumps in the road that happen every day.</a:t>
            </a:r>
          </a:p>
        </p:txBody>
      </p:sp>
    </p:spTree>
    <p:extLst>
      <p:ext uri="{BB962C8B-B14F-4D97-AF65-F5344CB8AC3E}">
        <p14:creationId xmlns:p14="http://schemas.microsoft.com/office/powerpoint/2010/main" val="1293235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3141" y="1866872"/>
            <a:ext cx="7485321" cy="584775"/>
          </a:xfrm>
          <a:prstGeom prst="rect">
            <a:avLst/>
          </a:prstGeom>
          <a:noFill/>
          <a:ln>
            <a:noFill/>
          </a:ln>
        </p:spPr>
        <p:txBody>
          <a:bodyPr wrap="square" rtlCol="0">
            <a:spAutoFit/>
          </a:bodyPr>
          <a:lstStyle/>
          <a:p>
            <a:r>
              <a:rPr lang="en-US" sz="3200" dirty="0">
                <a:latin typeface="+mj-lt"/>
              </a:rPr>
              <a:t>Bouncing Back from Bumps</a:t>
            </a:r>
          </a:p>
        </p:txBody>
      </p:sp>
      <p:sp>
        <p:nvSpPr>
          <p:cNvPr id="3" name="TextBox 2"/>
          <p:cNvSpPr txBox="1"/>
          <p:nvPr/>
        </p:nvSpPr>
        <p:spPr>
          <a:xfrm>
            <a:off x="1023141" y="2641565"/>
            <a:ext cx="9239694" cy="523220"/>
          </a:xfrm>
          <a:prstGeom prst="rect">
            <a:avLst/>
          </a:prstGeom>
          <a:noFill/>
        </p:spPr>
        <p:txBody>
          <a:bodyPr wrap="square" rtlCol="0">
            <a:spAutoFit/>
          </a:bodyPr>
          <a:lstStyle/>
          <a:p>
            <a:r>
              <a:rPr lang="en-US" sz="2800" dirty="0">
                <a:latin typeface="+mj-lt"/>
              </a:rPr>
              <a:t>If we hit bumps, we know we can bounce back. </a:t>
            </a:r>
          </a:p>
        </p:txBody>
      </p:sp>
      <p:sp>
        <p:nvSpPr>
          <p:cNvPr id="4" name="TextBox 3"/>
          <p:cNvSpPr txBox="1"/>
          <p:nvPr/>
        </p:nvSpPr>
        <p:spPr>
          <a:xfrm>
            <a:off x="1023141" y="3429000"/>
            <a:ext cx="6698512" cy="2594428"/>
          </a:xfrm>
          <a:prstGeom prst="rect">
            <a:avLst/>
          </a:prstGeom>
          <a:noFill/>
        </p:spPr>
        <p:txBody>
          <a:bodyPr wrap="square" rtlCol="0">
            <a:spAutoFit/>
          </a:bodyPr>
          <a:lstStyle/>
          <a:p>
            <a:pPr>
              <a:lnSpc>
                <a:spcPct val="114000"/>
              </a:lnSpc>
            </a:pPr>
            <a:r>
              <a:rPr lang="en-US" sz="2400" dirty="0">
                <a:latin typeface="+mj-lt"/>
              </a:rPr>
              <a:t>Why?</a:t>
            </a:r>
          </a:p>
          <a:p>
            <a:pPr marL="285750" indent="-285750">
              <a:lnSpc>
                <a:spcPct val="114000"/>
              </a:lnSpc>
              <a:buFont typeface="Arial" charset="0"/>
              <a:buChar char="•"/>
            </a:pPr>
            <a:r>
              <a:rPr lang="en-US" sz="2400" dirty="0">
                <a:latin typeface="+mj-lt"/>
              </a:rPr>
              <a:t>We are not worried about being different.</a:t>
            </a:r>
          </a:p>
          <a:p>
            <a:pPr marL="285750" indent="-285750">
              <a:lnSpc>
                <a:spcPct val="114000"/>
              </a:lnSpc>
              <a:buFont typeface="Arial" charset="0"/>
              <a:buChar char="•"/>
            </a:pPr>
            <a:r>
              <a:rPr lang="en-US" sz="2400" dirty="0">
                <a:latin typeface="+mj-lt"/>
              </a:rPr>
              <a:t>We have chosen our own path.</a:t>
            </a:r>
          </a:p>
          <a:p>
            <a:pPr marL="285750" indent="-285750">
              <a:lnSpc>
                <a:spcPct val="114000"/>
              </a:lnSpc>
              <a:buFont typeface="Arial" charset="0"/>
              <a:buChar char="•"/>
            </a:pPr>
            <a:r>
              <a:rPr lang="en-US" sz="2400" dirty="0">
                <a:latin typeface="+mj-lt"/>
              </a:rPr>
              <a:t>We know we can change things.</a:t>
            </a:r>
          </a:p>
          <a:p>
            <a:pPr marL="285750" indent="-285750">
              <a:lnSpc>
                <a:spcPct val="114000"/>
              </a:lnSpc>
              <a:buFont typeface="Arial" charset="0"/>
              <a:buChar char="•"/>
            </a:pPr>
            <a:r>
              <a:rPr lang="en-US" sz="2400" dirty="0">
                <a:latin typeface="+mj-lt"/>
              </a:rPr>
              <a:t>We know we can take control.</a:t>
            </a:r>
          </a:p>
          <a:p>
            <a:pPr marL="285750" indent="-285750">
              <a:lnSpc>
                <a:spcPct val="114000"/>
              </a:lnSpc>
              <a:buFont typeface="Arial" charset="0"/>
              <a:buChar char="•"/>
            </a:pPr>
            <a:r>
              <a:rPr lang="en-US" sz="2400" dirty="0">
                <a:latin typeface="+mj-lt"/>
              </a:rPr>
              <a:t>We know we can be kind through it all.</a:t>
            </a:r>
          </a:p>
        </p:txBody>
      </p:sp>
      <p:sp>
        <p:nvSpPr>
          <p:cNvPr id="5" name="TextBox 4"/>
          <p:cNvSpPr txBox="1"/>
          <p:nvPr/>
        </p:nvSpPr>
        <p:spPr>
          <a:xfrm>
            <a:off x="7139117" y="3464414"/>
            <a:ext cx="3611527" cy="2594428"/>
          </a:xfrm>
          <a:prstGeom prst="rect">
            <a:avLst/>
          </a:prstGeom>
          <a:noFill/>
        </p:spPr>
        <p:txBody>
          <a:bodyPr wrap="square" rtlCol="0">
            <a:spAutoFit/>
          </a:bodyPr>
          <a:lstStyle/>
          <a:p>
            <a:pPr>
              <a:lnSpc>
                <a:spcPct val="114000"/>
              </a:lnSpc>
            </a:pPr>
            <a:r>
              <a:rPr lang="en-US" sz="2400" dirty="0">
                <a:latin typeface="+mj-lt"/>
              </a:rPr>
              <a:t>How?</a:t>
            </a:r>
          </a:p>
          <a:p>
            <a:pPr marL="457200" indent="-457200">
              <a:lnSpc>
                <a:spcPct val="114000"/>
              </a:lnSpc>
              <a:buFont typeface="Arial" charset="0"/>
              <a:buChar char="•"/>
            </a:pPr>
            <a:r>
              <a:rPr lang="en-US" sz="2400" dirty="0">
                <a:latin typeface="+mj-lt"/>
              </a:rPr>
              <a:t>Be kind to yourself.</a:t>
            </a:r>
          </a:p>
          <a:p>
            <a:pPr marL="457200" indent="-457200">
              <a:lnSpc>
                <a:spcPct val="114000"/>
              </a:lnSpc>
              <a:buFont typeface="Arial" charset="0"/>
              <a:buChar char="•"/>
            </a:pPr>
            <a:r>
              <a:rPr lang="en-US" sz="2400" dirty="0">
                <a:latin typeface="+mj-lt"/>
              </a:rPr>
              <a:t>Adjust your goals.</a:t>
            </a:r>
          </a:p>
          <a:p>
            <a:pPr marL="457200" indent="-457200">
              <a:lnSpc>
                <a:spcPct val="114000"/>
              </a:lnSpc>
              <a:buFont typeface="Arial" charset="0"/>
              <a:buChar char="•"/>
            </a:pPr>
            <a:r>
              <a:rPr lang="en-US" sz="2400" dirty="0">
                <a:latin typeface="+mj-lt"/>
              </a:rPr>
              <a:t>Ask for help.</a:t>
            </a:r>
          </a:p>
          <a:p>
            <a:pPr marL="457200" indent="-457200">
              <a:lnSpc>
                <a:spcPct val="114000"/>
              </a:lnSpc>
              <a:buFont typeface="Arial" charset="0"/>
              <a:buChar char="•"/>
            </a:pPr>
            <a:r>
              <a:rPr lang="en-US" sz="2400" dirty="0">
                <a:latin typeface="+mj-lt"/>
              </a:rPr>
              <a:t>Don’t panic.</a:t>
            </a:r>
          </a:p>
          <a:p>
            <a:pPr marL="457200" indent="-457200">
              <a:lnSpc>
                <a:spcPct val="114000"/>
              </a:lnSpc>
              <a:buFont typeface="Arial" charset="0"/>
              <a:buChar char="•"/>
            </a:pPr>
            <a:r>
              <a:rPr lang="en-US" sz="2400" dirty="0">
                <a:latin typeface="+mj-lt"/>
              </a:rPr>
              <a:t>Make a plan.</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80742" y="1422881"/>
            <a:ext cx="2669902" cy="2669902"/>
          </a:xfrm>
          <a:prstGeom prst="rect">
            <a:avLst/>
          </a:prstGeom>
        </p:spPr>
      </p:pic>
    </p:spTree>
    <p:extLst>
      <p:ext uri="{BB962C8B-B14F-4D97-AF65-F5344CB8AC3E}">
        <p14:creationId xmlns:p14="http://schemas.microsoft.com/office/powerpoint/2010/main" val="1880640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3820" y="1230477"/>
            <a:ext cx="5627523" cy="5627523"/>
          </a:xfrm>
          <a:prstGeom prst="rect">
            <a:avLst/>
          </a:prstGeom>
        </p:spPr>
      </p:pic>
      <p:sp>
        <p:nvSpPr>
          <p:cNvPr id="3" name="TextBox 2"/>
          <p:cNvSpPr txBox="1"/>
          <p:nvPr/>
        </p:nvSpPr>
        <p:spPr>
          <a:xfrm>
            <a:off x="4051004" y="1694460"/>
            <a:ext cx="7226595" cy="4699556"/>
          </a:xfrm>
          <a:prstGeom prst="rect">
            <a:avLst/>
          </a:prstGeom>
          <a:noFill/>
        </p:spPr>
        <p:txBody>
          <a:bodyPr wrap="square" rtlCol="0">
            <a:spAutoFit/>
          </a:bodyPr>
          <a:lstStyle/>
          <a:p>
            <a:pPr>
              <a:lnSpc>
                <a:spcPct val="114000"/>
              </a:lnSpc>
            </a:pPr>
            <a:r>
              <a:rPr lang="en-US" sz="3200" dirty="0">
                <a:latin typeface="+mj-lt"/>
              </a:rPr>
              <a:t>In your workbook, write down the bumps in the road you have faced.</a:t>
            </a:r>
          </a:p>
          <a:p>
            <a:pPr>
              <a:lnSpc>
                <a:spcPct val="114000"/>
              </a:lnSpc>
            </a:pPr>
            <a:endParaRPr lang="en-US" sz="3200" dirty="0">
              <a:latin typeface="+mj-lt"/>
            </a:endParaRPr>
          </a:p>
          <a:p>
            <a:pPr marL="285750" indent="-285750">
              <a:lnSpc>
                <a:spcPct val="114000"/>
              </a:lnSpc>
              <a:buFont typeface="Arial" charset="0"/>
              <a:buChar char="•"/>
            </a:pPr>
            <a:r>
              <a:rPr lang="en-US" sz="2400" dirty="0">
                <a:latin typeface="+mj-lt"/>
              </a:rPr>
              <a:t>What caused it?</a:t>
            </a:r>
          </a:p>
          <a:p>
            <a:pPr marL="285750" indent="-285750">
              <a:lnSpc>
                <a:spcPct val="114000"/>
              </a:lnSpc>
              <a:buFont typeface="Arial" charset="0"/>
              <a:buChar char="•"/>
            </a:pPr>
            <a:r>
              <a:rPr lang="en-US" sz="2400" dirty="0">
                <a:latin typeface="+mj-lt"/>
              </a:rPr>
              <a:t>How did you feel about it?</a:t>
            </a:r>
          </a:p>
          <a:p>
            <a:pPr marL="285750" indent="-285750">
              <a:lnSpc>
                <a:spcPct val="114000"/>
              </a:lnSpc>
              <a:buFont typeface="Arial" charset="0"/>
              <a:buChar char="•"/>
            </a:pPr>
            <a:r>
              <a:rPr lang="en-US" sz="2400" dirty="0">
                <a:latin typeface="+mj-lt"/>
              </a:rPr>
              <a:t>What did you do about it?</a:t>
            </a:r>
          </a:p>
          <a:p>
            <a:pPr marL="285750" indent="-285750">
              <a:lnSpc>
                <a:spcPct val="114000"/>
              </a:lnSpc>
              <a:buFont typeface="Arial" charset="0"/>
              <a:buChar char="•"/>
            </a:pPr>
            <a:r>
              <a:rPr lang="en-US" sz="2400" dirty="0">
                <a:latin typeface="+mj-lt"/>
              </a:rPr>
              <a:t>How did you get back up and keep going?</a:t>
            </a:r>
          </a:p>
          <a:p>
            <a:pPr marL="285750" indent="-285750">
              <a:lnSpc>
                <a:spcPct val="114000"/>
              </a:lnSpc>
              <a:buFont typeface="Arial" charset="0"/>
              <a:buChar char="•"/>
            </a:pPr>
            <a:r>
              <a:rPr lang="en-US" sz="2400" dirty="0">
                <a:latin typeface="+mj-lt"/>
              </a:rPr>
              <a:t>How kind were you to yourself and others during this?</a:t>
            </a:r>
          </a:p>
          <a:p>
            <a:pPr marL="285750" indent="-285750">
              <a:lnSpc>
                <a:spcPct val="114000"/>
              </a:lnSpc>
              <a:buFont typeface="Arial" charset="0"/>
              <a:buChar char="•"/>
            </a:pPr>
            <a:r>
              <a:rPr lang="en-US" sz="2400" dirty="0">
                <a:latin typeface="+mj-lt"/>
              </a:rPr>
              <a:t>After these lessons, what would you do differently now?</a:t>
            </a:r>
          </a:p>
        </p:txBody>
      </p:sp>
    </p:spTree>
    <p:extLst>
      <p:ext uri="{BB962C8B-B14F-4D97-AF65-F5344CB8AC3E}">
        <p14:creationId xmlns:p14="http://schemas.microsoft.com/office/powerpoint/2010/main" val="1230779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68773" y="1385213"/>
            <a:ext cx="8037732" cy="707886"/>
          </a:xfrm>
          <a:prstGeom prst="rect">
            <a:avLst/>
          </a:prstGeom>
          <a:noFill/>
          <a:ln>
            <a:noFill/>
          </a:ln>
        </p:spPr>
        <p:txBody>
          <a:bodyPr wrap="square" rtlCol="0">
            <a:spAutoFit/>
          </a:bodyPr>
          <a:lstStyle/>
          <a:p>
            <a:r>
              <a:rPr lang="en-US" sz="2000" b="1" dirty="0">
                <a:latin typeface="+mj-lt"/>
              </a:rPr>
              <a:t>You are not alone. If you are dedicated to something, you should find your own path and dare to follow it.</a:t>
            </a:r>
          </a:p>
        </p:txBody>
      </p:sp>
      <p:sp>
        <p:nvSpPr>
          <p:cNvPr id="3" name="TextBox 2"/>
          <p:cNvSpPr txBox="1"/>
          <p:nvPr/>
        </p:nvSpPr>
        <p:spPr>
          <a:xfrm>
            <a:off x="2393806" y="2317132"/>
            <a:ext cx="9243528" cy="1124923"/>
          </a:xfrm>
          <a:prstGeom prst="rect">
            <a:avLst/>
          </a:prstGeom>
          <a:noFill/>
        </p:spPr>
        <p:txBody>
          <a:bodyPr wrap="square" rtlCol="0">
            <a:spAutoFit/>
          </a:bodyPr>
          <a:lstStyle/>
          <a:p>
            <a:pPr>
              <a:lnSpc>
                <a:spcPct val="114000"/>
              </a:lnSpc>
            </a:pPr>
            <a:r>
              <a:rPr lang="en-US" sz="2000" dirty="0">
                <a:latin typeface="+mj-lt"/>
              </a:rPr>
              <a:t>Coldplay have sold 100 million records! Right at the start, the band were offered a record deal but 3 out of the 4 band members wanted to finish their degrees in history, </a:t>
            </a:r>
            <a:r>
              <a:rPr lang="en-US" sz="2000" dirty="0" err="1">
                <a:latin typeface="+mj-lt"/>
              </a:rPr>
              <a:t>maths</a:t>
            </a:r>
            <a:r>
              <a:rPr lang="en-US" sz="2000" dirty="0">
                <a:latin typeface="+mj-lt"/>
              </a:rPr>
              <a:t> and astronomy. They followed their own path.</a:t>
            </a:r>
          </a:p>
        </p:txBody>
      </p:sp>
      <p:sp>
        <p:nvSpPr>
          <p:cNvPr id="4" name="TextBox 3"/>
          <p:cNvSpPr txBox="1"/>
          <p:nvPr/>
        </p:nvSpPr>
        <p:spPr>
          <a:xfrm>
            <a:off x="2393807" y="3582960"/>
            <a:ext cx="9195682" cy="1124923"/>
          </a:xfrm>
          <a:prstGeom prst="rect">
            <a:avLst/>
          </a:prstGeom>
          <a:solidFill>
            <a:schemeClr val="accent2">
              <a:lumMod val="20000"/>
              <a:lumOff val="80000"/>
            </a:schemeClr>
          </a:solidFill>
        </p:spPr>
        <p:txBody>
          <a:bodyPr wrap="square" rtlCol="0">
            <a:spAutoFit/>
          </a:bodyPr>
          <a:lstStyle/>
          <a:p>
            <a:pPr>
              <a:lnSpc>
                <a:spcPct val="114000"/>
              </a:lnSpc>
            </a:pPr>
            <a:r>
              <a:rPr lang="en-US" sz="2000" dirty="0">
                <a:latin typeface="+mj-lt"/>
              </a:rPr>
              <a:t>To date, Taylor Swift has won a total of 10 Grammy Awards. When she was younger, she was called ‘weird’ by kids her age because she liked country music. She went home and wrote songs anyway. They were unkind to her but she continued on her own path. </a:t>
            </a:r>
          </a:p>
        </p:txBody>
      </p:sp>
      <p:sp>
        <p:nvSpPr>
          <p:cNvPr id="5" name="TextBox 4"/>
          <p:cNvSpPr txBox="1"/>
          <p:nvPr/>
        </p:nvSpPr>
        <p:spPr>
          <a:xfrm>
            <a:off x="2393807" y="4791011"/>
            <a:ext cx="9195682" cy="1475789"/>
          </a:xfrm>
          <a:prstGeom prst="rect">
            <a:avLst/>
          </a:prstGeom>
          <a:noFill/>
        </p:spPr>
        <p:txBody>
          <a:bodyPr wrap="square" rtlCol="0">
            <a:spAutoFit/>
          </a:bodyPr>
          <a:lstStyle/>
          <a:p>
            <a:pPr>
              <a:lnSpc>
                <a:spcPct val="114000"/>
              </a:lnSpc>
            </a:pPr>
            <a:r>
              <a:rPr lang="en-US" sz="2000" dirty="0">
                <a:latin typeface="+mj-lt"/>
              </a:rPr>
              <a:t>Vincent </a:t>
            </a:r>
            <a:r>
              <a:rPr lang="en-US" sz="2000" dirty="0" err="1">
                <a:latin typeface="+mj-lt"/>
              </a:rPr>
              <a:t>Kompany</a:t>
            </a:r>
            <a:r>
              <a:rPr lang="en-US" sz="2000" dirty="0">
                <a:latin typeface="+mj-lt"/>
              </a:rPr>
              <a:t> played 265 matches for Manchester City and was captain for 8 seasons. </a:t>
            </a:r>
            <a:r>
              <a:rPr lang="en-US" sz="2000" dirty="0" err="1">
                <a:latin typeface="+mj-lt"/>
              </a:rPr>
              <a:t>Kompany</a:t>
            </a:r>
            <a:r>
              <a:rPr lang="en-US" sz="2000" dirty="0">
                <a:latin typeface="+mj-lt"/>
              </a:rPr>
              <a:t> wanted to study for an MBA (a high level business degree) at the same time as leading his team out in front of 50,000 fans. He graduated from business school in 2017. He felt that his team mates laughed at him but he followed his own path.</a:t>
            </a:r>
          </a:p>
        </p:txBody>
      </p:sp>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0646" y="4541196"/>
            <a:ext cx="2326284" cy="2326284"/>
          </a:xfrm>
          <a:prstGeom prst="rect">
            <a:avLst/>
          </a:prstGeom>
        </p:spPr>
      </p:pic>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5833" y="2005606"/>
            <a:ext cx="1747973" cy="1747973"/>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2747" y="3521483"/>
            <a:ext cx="1502083" cy="1502083"/>
          </a:xfrm>
          <a:prstGeom prst="rect">
            <a:avLst/>
          </a:prstGeom>
        </p:spPr>
      </p:pic>
    </p:spTree>
    <p:extLst>
      <p:ext uri="{BB962C8B-B14F-4D97-AF65-F5344CB8AC3E}">
        <p14:creationId xmlns:p14="http://schemas.microsoft.com/office/powerpoint/2010/main" val="1061731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44263" y="1428836"/>
            <a:ext cx="9898912" cy="4421339"/>
          </a:xfrm>
          <a:prstGeom prst="rect">
            <a:avLst/>
          </a:prstGeom>
          <a:noFill/>
        </p:spPr>
        <p:txBody>
          <a:bodyPr wrap="square" rtlCol="0">
            <a:spAutoFit/>
          </a:bodyPr>
          <a:lstStyle/>
          <a:p>
            <a:r>
              <a:rPr lang="en-GB" sz="3200" b="1" dirty="0">
                <a:latin typeface="+mj-lt"/>
              </a:rPr>
              <a:t>Follow your own path – what does that mean?</a:t>
            </a:r>
          </a:p>
          <a:p>
            <a:endParaRPr lang="en-GB" sz="3200" b="1" dirty="0">
              <a:latin typeface="+mj-lt"/>
            </a:endParaRPr>
          </a:p>
          <a:p>
            <a:pPr marL="514350" indent="-514350">
              <a:lnSpc>
                <a:spcPct val="114000"/>
              </a:lnSpc>
              <a:buFont typeface="+mj-lt"/>
              <a:buAutoNum type="arabicPeriod"/>
            </a:pPr>
            <a:r>
              <a:rPr lang="en-GB" sz="2400" dirty="0">
                <a:latin typeface="+mj-lt"/>
              </a:rPr>
              <a:t>Make friends with people who like you for YOU.</a:t>
            </a:r>
          </a:p>
          <a:p>
            <a:pPr marL="514350" indent="-514350">
              <a:lnSpc>
                <a:spcPct val="114000"/>
              </a:lnSpc>
              <a:buFont typeface="+mj-lt"/>
              <a:buAutoNum type="arabicPeriod"/>
            </a:pPr>
            <a:r>
              <a:rPr lang="en-GB" sz="2400" dirty="0">
                <a:latin typeface="+mj-lt"/>
              </a:rPr>
              <a:t>Make choices based on what you feel is right for YOU.</a:t>
            </a:r>
          </a:p>
          <a:p>
            <a:pPr marL="514350" indent="-514350">
              <a:lnSpc>
                <a:spcPct val="114000"/>
              </a:lnSpc>
              <a:buFont typeface="+mj-lt"/>
              <a:buAutoNum type="arabicPeriod"/>
            </a:pPr>
            <a:r>
              <a:rPr lang="en-GB" sz="2400" dirty="0">
                <a:latin typeface="+mj-lt"/>
              </a:rPr>
              <a:t>Don’t blindly copy other people. Be YOU.</a:t>
            </a:r>
          </a:p>
          <a:p>
            <a:pPr marL="514350" indent="-514350">
              <a:lnSpc>
                <a:spcPct val="114000"/>
              </a:lnSpc>
              <a:buFont typeface="+mj-lt"/>
              <a:buAutoNum type="arabicPeriod"/>
            </a:pPr>
            <a:r>
              <a:rPr lang="en-GB" sz="2400" dirty="0">
                <a:latin typeface="+mj-lt"/>
              </a:rPr>
              <a:t>Ask questions. Keep asking questions. Make things work for YOU.</a:t>
            </a:r>
          </a:p>
          <a:p>
            <a:pPr marL="514350" indent="-514350">
              <a:lnSpc>
                <a:spcPct val="114000"/>
              </a:lnSpc>
              <a:buFont typeface="+mj-lt"/>
              <a:buAutoNum type="arabicPeriod"/>
            </a:pPr>
            <a:r>
              <a:rPr lang="en-GB" sz="2400" dirty="0">
                <a:latin typeface="+mj-lt"/>
              </a:rPr>
              <a:t>Don’t be afraid of doing things at YOUR own pace.</a:t>
            </a:r>
          </a:p>
          <a:p>
            <a:pPr marL="514350" indent="-514350">
              <a:lnSpc>
                <a:spcPct val="114000"/>
              </a:lnSpc>
              <a:buFont typeface="+mj-lt"/>
              <a:buAutoNum type="arabicPeriod"/>
            </a:pPr>
            <a:r>
              <a:rPr lang="en-GB" sz="2400" dirty="0">
                <a:latin typeface="+mj-lt"/>
              </a:rPr>
              <a:t>YOU should be prepared to be flexible.</a:t>
            </a:r>
          </a:p>
          <a:p>
            <a:pPr marL="514350" indent="-514350">
              <a:lnSpc>
                <a:spcPct val="114000"/>
              </a:lnSpc>
              <a:buFont typeface="+mj-lt"/>
              <a:buAutoNum type="arabicPeriod"/>
            </a:pPr>
            <a:r>
              <a:rPr lang="en-GB" sz="2400" dirty="0">
                <a:latin typeface="+mj-lt"/>
              </a:rPr>
              <a:t>Be kind. And don’t listen to anyone who isn’t kind towards YOU.</a:t>
            </a:r>
          </a:p>
          <a:p>
            <a:pPr marL="514350" indent="-514350">
              <a:lnSpc>
                <a:spcPct val="114000"/>
              </a:lnSpc>
              <a:buFont typeface="+mj-lt"/>
              <a:buAutoNum type="arabicPeriod"/>
            </a:pPr>
            <a:r>
              <a:rPr lang="en-GB" sz="2400" dirty="0">
                <a:latin typeface="+mj-lt"/>
              </a:rPr>
              <a:t>Make it happen. Don’t wait. Get out there. It is down to YOU.</a:t>
            </a:r>
          </a:p>
        </p:txBody>
      </p:sp>
      <p:sp>
        <p:nvSpPr>
          <p:cNvPr id="4" name="TextBox 3"/>
          <p:cNvSpPr txBox="1"/>
          <p:nvPr/>
        </p:nvSpPr>
        <p:spPr>
          <a:xfrm>
            <a:off x="266819" y="5913009"/>
            <a:ext cx="11599599" cy="707886"/>
          </a:xfrm>
          <a:prstGeom prst="rect">
            <a:avLst/>
          </a:prstGeom>
          <a:noFill/>
          <a:ln w="15875">
            <a:solidFill>
              <a:srgbClr val="FF8037"/>
            </a:solidFill>
          </a:ln>
        </p:spPr>
        <p:txBody>
          <a:bodyPr wrap="square" rtlCol="0">
            <a:spAutoFit/>
          </a:bodyPr>
          <a:lstStyle/>
          <a:p>
            <a:pPr algn="ctr"/>
            <a:r>
              <a:rPr lang="en-US" sz="2000" dirty="0">
                <a:latin typeface="+mj-lt"/>
              </a:rPr>
              <a:t>In your workbook, look at Matthew Syed’s Manifesto for Change – is this the same as yours or would you change something? Write your own in the space provided.</a:t>
            </a:r>
          </a:p>
        </p:txBody>
      </p:sp>
      <p:pic>
        <p:nvPicPr>
          <p:cNvPr id="6" name="Picture 5" descr="A close up of a sign&#10;&#10;Description automatically generated">
            <a:extLst>
              <a:ext uri="{FF2B5EF4-FFF2-40B4-BE49-F238E27FC236}">
                <a16:creationId xmlns:a16="http://schemas.microsoft.com/office/drawing/2014/main" id="{ACBE0728-B301-364B-B04B-B950D0ABA92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6819" y="1516205"/>
            <a:ext cx="2706666" cy="3825589"/>
          </a:xfrm>
          <a:prstGeom prst="rect">
            <a:avLst/>
          </a:prstGeom>
        </p:spPr>
      </p:pic>
    </p:spTree>
    <p:extLst>
      <p:ext uri="{BB962C8B-B14F-4D97-AF65-F5344CB8AC3E}">
        <p14:creationId xmlns:p14="http://schemas.microsoft.com/office/powerpoint/2010/main" val="761929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6940" y="2433984"/>
            <a:ext cx="5231219" cy="3539430"/>
          </a:xfrm>
          <a:prstGeom prst="rect">
            <a:avLst/>
          </a:prstGeom>
          <a:noFill/>
        </p:spPr>
        <p:txBody>
          <a:bodyPr wrap="square" rtlCol="0">
            <a:spAutoFit/>
          </a:bodyPr>
          <a:lstStyle/>
          <a:p>
            <a:r>
              <a:rPr lang="en-GB" sz="3200" b="1" dirty="0">
                <a:latin typeface="+mj-lt"/>
              </a:rPr>
              <a:t>Choose your own path.</a:t>
            </a:r>
          </a:p>
          <a:p>
            <a:endParaRPr lang="en-GB" sz="3200" b="1" dirty="0">
              <a:latin typeface="+mj-lt"/>
            </a:endParaRPr>
          </a:p>
          <a:p>
            <a:r>
              <a:rPr lang="en-GB" sz="3200" b="1" dirty="0">
                <a:latin typeface="+mj-lt"/>
              </a:rPr>
              <a:t>Ignore Kid Doubt.</a:t>
            </a:r>
          </a:p>
          <a:p>
            <a:endParaRPr lang="en-GB" sz="3200" b="1" dirty="0">
              <a:latin typeface="+mj-lt"/>
            </a:endParaRPr>
          </a:p>
          <a:p>
            <a:r>
              <a:rPr lang="en-GB" sz="3200" b="1" dirty="0">
                <a:latin typeface="+mj-lt"/>
              </a:rPr>
              <a:t>Be your OWN change maker.</a:t>
            </a:r>
          </a:p>
          <a:p>
            <a:endParaRPr lang="en-GB" sz="3200" b="1" dirty="0">
              <a:latin typeface="+mj-lt"/>
            </a:endParaRPr>
          </a:p>
          <a:p>
            <a:endParaRPr lang="en-GB" sz="3200" b="1" dirty="0">
              <a:latin typeface="+mj-lt"/>
            </a:endParaRPr>
          </a:p>
        </p:txBody>
      </p:sp>
      <p:pic>
        <p:nvPicPr>
          <p:cNvPr id="7" name="Picture 6" descr="A close up of a logo&#10;&#10;Description automatically generated">
            <a:extLst>
              <a:ext uri="{FF2B5EF4-FFF2-40B4-BE49-F238E27FC236}">
                <a16:creationId xmlns:a16="http://schemas.microsoft.com/office/drawing/2014/main" id="{A296F187-A84A-0647-807A-64EADACBD42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96000" y="1558977"/>
            <a:ext cx="5251515" cy="4542020"/>
          </a:xfrm>
          <a:prstGeom prst="rect">
            <a:avLst/>
          </a:prstGeom>
        </p:spPr>
      </p:pic>
    </p:spTree>
    <p:extLst>
      <p:ext uri="{BB962C8B-B14F-4D97-AF65-F5344CB8AC3E}">
        <p14:creationId xmlns:p14="http://schemas.microsoft.com/office/powerpoint/2010/main" val="20612574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A8812564-A769-8B4A-A33E-6808D28D203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50759" y="2355879"/>
            <a:ext cx="3949215" cy="2896141"/>
          </a:xfrm>
          <a:prstGeom prst="rect">
            <a:avLst/>
          </a:prstGeom>
        </p:spPr>
      </p:pic>
      <p:sp>
        <p:nvSpPr>
          <p:cNvPr id="6" name="TextBox 5"/>
          <p:cNvSpPr txBox="1"/>
          <p:nvPr/>
        </p:nvSpPr>
        <p:spPr>
          <a:xfrm>
            <a:off x="909899" y="2218364"/>
            <a:ext cx="2334410" cy="830997"/>
          </a:xfrm>
          <a:prstGeom prst="rect">
            <a:avLst/>
          </a:prstGeom>
          <a:noFill/>
        </p:spPr>
        <p:txBody>
          <a:bodyPr wrap="square" rtlCol="0">
            <a:spAutoFit/>
          </a:bodyPr>
          <a:lstStyle/>
          <a:p>
            <a:r>
              <a:rPr lang="en-US" sz="4800" b="1" dirty="0">
                <a:solidFill>
                  <a:srgbClr val="FF8037"/>
                </a:solidFill>
              </a:rPr>
              <a:t>Real life </a:t>
            </a:r>
          </a:p>
        </p:txBody>
      </p:sp>
      <p:pic>
        <p:nvPicPr>
          <p:cNvPr id="3" name="Picture 2" descr="A picture containing person, indoor, sign, person&#10;&#10;Description automatically generated">
            <a:hlinkClick r:id="rId3"/>
            <a:extLst>
              <a:ext uri="{FF2B5EF4-FFF2-40B4-BE49-F238E27FC236}">
                <a16:creationId xmlns:a16="http://schemas.microsoft.com/office/drawing/2014/main" id="{6DADF988-9D43-E04D-93CD-61EC38B312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79306" y="1428180"/>
            <a:ext cx="7733294" cy="4305300"/>
          </a:xfrm>
          <a:prstGeom prst="rect">
            <a:avLst/>
          </a:prstGeom>
        </p:spPr>
      </p:pic>
      <p:sp>
        <p:nvSpPr>
          <p:cNvPr id="7" name="TextBox 6">
            <a:extLst>
              <a:ext uri="{FF2B5EF4-FFF2-40B4-BE49-F238E27FC236}">
                <a16:creationId xmlns:a16="http://schemas.microsoft.com/office/drawing/2014/main" id="{247AC0F1-1DD9-1B4E-8D2B-196219E3EAE6}"/>
              </a:ext>
            </a:extLst>
          </p:cNvPr>
          <p:cNvSpPr txBox="1"/>
          <p:nvPr/>
        </p:nvSpPr>
        <p:spPr>
          <a:xfrm>
            <a:off x="4116462" y="5897880"/>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Be Dedicated</a:t>
            </a:r>
          </a:p>
          <a:p>
            <a:pPr algn="ctr"/>
            <a:r>
              <a:rPr lang="en-US" sz="2400" i="1" dirty="0" err="1">
                <a:solidFill>
                  <a:schemeClr val="tx1">
                    <a:lumMod val="75000"/>
                    <a:lumOff val="25000"/>
                  </a:schemeClr>
                </a:solidFill>
                <a:latin typeface="+mj-lt"/>
              </a:rPr>
              <a:t>Mr</a:t>
            </a:r>
            <a:r>
              <a:rPr lang="en-US" sz="2400" i="1" dirty="0">
                <a:solidFill>
                  <a:schemeClr val="tx1">
                    <a:lumMod val="75000"/>
                    <a:lumOff val="25000"/>
                  </a:schemeClr>
                </a:solidFill>
                <a:latin typeface="+mj-lt"/>
              </a:rPr>
              <a:t> </a:t>
            </a:r>
            <a:r>
              <a:rPr lang="en-US" sz="2400" i="1" dirty="0" err="1">
                <a:solidFill>
                  <a:schemeClr val="tx1">
                    <a:lumMod val="75000"/>
                    <a:lumOff val="25000"/>
                  </a:schemeClr>
                </a:solidFill>
                <a:latin typeface="+mj-lt"/>
              </a:rPr>
              <a:t>Beezy</a:t>
            </a:r>
            <a:endParaRPr lang="en-US" sz="2400" i="1" dirty="0">
              <a:solidFill>
                <a:schemeClr val="tx1">
                  <a:lumMod val="75000"/>
                  <a:lumOff val="25000"/>
                </a:schemeClr>
              </a:solidFill>
              <a:latin typeface="+mj-lt"/>
            </a:endParaRPr>
          </a:p>
        </p:txBody>
      </p:sp>
      <p:pic>
        <p:nvPicPr>
          <p:cNvPr id="8" name="Picture 7" descr="A close up of a logo&#10;&#10;Description automatically generated">
            <a:hlinkClick r:id="rId3"/>
            <a:extLst>
              <a:ext uri="{FF2B5EF4-FFF2-40B4-BE49-F238E27FC236}">
                <a16:creationId xmlns:a16="http://schemas.microsoft.com/office/drawing/2014/main" id="{175E2A51-8985-0947-90A9-6BCE5DE7A0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41250" y="1924050"/>
            <a:ext cx="2323137" cy="2653200"/>
          </a:xfrm>
          <a:prstGeom prst="rect">
            <a:avLst/>
          </a:prstGeom>
        </p:spPr>
      </p:pic>
    </p:spTree>
    <p:extLst>
      <p:ext uri="{BB962C8B-B14F-4D97-AF65-F5344CB8AC3E}">
        <p14:creationId xmlns:p14="http://schemas.microsoft.com/office/powerpoint/2010/main" val="15707985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925014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10646</TotalTime>
  <Words>969</Words>
  <Application>Microsoft Macintosh PowerPoint</Application>
  <PresentationFormat>Widescreen</PresentationFormat>
  <Paragraphs>89</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Session 11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Katie Davies</cp:lastModifiedBy>
  <cp:revision>209</cp:revision>
  <dcterms:created xsi:type="dcterms:W3CDTF">2020-06-22T13:49:07Z</dcterms:created>
  <dcterms:modified xsi:type="dcterms:W3CDTF">2020-07-17T09:04:18Z</dcterms:modified>
</cp:coreProperties>
</file>