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61" r:id="rId3"/>
    <p:sldId id="288" r:id="rId4"/>
    <p:sldId id="273" r:id="rId5"/>
    <p:sldId id="275" r:id="rId6"/>
    <p:sldId id="276" r:id="rId7"/>
    <p:sldId id="277" r:id="rId8"/>
    <p:sldId id="278" r:id="rId9"/>
    <p:sldId id="279" r:id="rId10"/>
    <p:sldId id="280" r:id="rId11"/>
    <p:sldId id="281" r:id="rId12"/>
    <p:sldId id="282" r:id="rId13"/>
    <p:sldId id="283" r:id="rId14"/>
    <p:sldId id="284" r:id="rId15"/>
    <p:sldId id="285" r:id="rId16"/>
    <p:sldId id="286" r:id="rId17"/>
    <p:sldId id="270" r:id="rId18"/>
    <p:sldId id="28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0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913"/>
    <p:restoredTop sz="92924"/>
  </p:normalViewPr>
  <p:slideViewPr>
    <p:cSldViewPr snapToGrid="0" snapToObjects="1">
      <p:cViewPr varScale="1">
        <p:scale>
          <a:sx n="76" d="100"/>
          <a:sy n="76" d="100"/>
        </p:scale>
        <p:origin x="232" y="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08E18-7EBA-1844-B954-BA221F29267F}" type="datetimeFigureOut">
              <a:rPr lang="en-US" smtClean="0"/>
              <a:t>7/17/20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E40C8-A820-474D-AE2A-64569B25CF4C}" type="slidenum">
              <a:rPr lang="en-US" smtClean="0"/>
              <a:t>‹#›</a:t>
            </a:fld>
            <a:endParaRPr lang="en-US"/>
          </a:p>
        </p:txBody>
      </p:sp>
    </p:spTree>
    <p:extLst>
      <p:ext uri="{BB962C8B-B14F-4D97-AF65-F5344CB8AC3E}">
        <p14:creationId xmlns:p14="http://schemas.microsoft.com/office/powerpoint/2010/main" val="2108602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AF61-A58A-764B-B651-A736B9AB208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310CC91-7079-8C43-8943-32F010ACB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35DDEF9-32F2-FC43-A06A-E57EF7ADE070}"/>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DCC6C45-F8A3-6F43-A1D7-2BE8CFCF4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5FE35-63D7-DB42-9797-C51BA41B812E}"/>
              </a:ext>
            </a:extLst>
          </p:cNvPr>
          <p:cNvSpPr>
            <a:spLocks noGrp="1"/>
          </p:cNvSpPr>
          <p:nvPr>
            <p:ph type="sldNum" sz="quarter" idx="12"/>
          </p:nvPr>
        </p:nvSpPr>
        <p:spPr/>
        <p:txBody>
          <a:bodyPr/>
          <a:lstStyle/>
          <a:p>
            <a:fld id="{32A1C77D-5BD0-764F-8726-834B681B3D18}" type="slidenum">
              <a:rPr lang="en-US" smtClean="0"/>
              <a:t>‹#›</a:t>
            </a:fld>
            <a:endParaRPr lang="en-US"/>
          </a:p>
        </p:txBody>
      </p:sp>
      <p:pic>
        <p:nvPicPr>
          <p:cNvPr id="8" name="Picture 7" descr="A screenshot of a cell phone&#10;&#10;Description automatically generated">
            <a:extLst>
              <a:ext uri="{FF2B5EF4-FFF2-40B4-BE49-F238E27FC236}">
                <a16:creationId xmlns:a16="http://schemas.microsoft.com/office/drawing/2014/main" id="{268B98AA-8B9D-C14A-874C-BA0CC6E389BD}"/>
              </a:ext>
            </a:extLst>
          </p:cNvPr>
          <p:cNvPicPr>
            <a:picLocks noChangeAspect="1"/>
          </p:cNvPicPr>
          <p:nvPr userDrawn="1"/>
        </p:nvPicPr>
        <p:blipFill>
          <a:blip r:embed="rId2"/>
          <a:stretch>
            <a:fillRect/>
          </a:stretch>
        </p:blipFill>
        <p:spPr>
          <a:xfrm>
            <a:off x="-20782" y="-41564"/>
            <a:ext cx="12192000" cy="7067044"/>
          </a:xfrm>
          <a:prstGeom prst="rect">
            <a:avLst/>
          </a:prstGeom>
        </p:spPr>
      </p:pic>
    </p:spTree>
    <p:extLst>
      <p:ext uri="{BB962C8B-B14F-4D97-AF65-F5344CB8AC3E}">
        <p14:creationId xmlns:p14="http://schemas.microsoft.com/office/powerpoint/2010/main" val="328163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A738-4F03-AC4C-93DB-85E32062C2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DC662DD-CFBD-204C-BDA7-BD463B4E826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7E7BD-B7B6-1D40-B873-6DDA782A1B79}"/>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09D2503-17B9-564F-9290-E07BA4B2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6F43D-D6C2-AD48-807C-FEF1CC03FB1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55652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E80F-4A73-DA48-9E29-E262A6D0A7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3A102D2-DBF8-E44C-BA3B-E28B5A343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AED13A0-5999-CB43-BF23-AACF56A3A0BF}"/>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05037A30-FCE4-9648-9AFF-6F3B185EE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B48323-313B-7941-8778-EEA80E9F49C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94380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1B21-BB6B-314B-8798-A266C8F5AB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D034722-1BA9-1441-BCEF-98A7E0A9828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13CBA2D-CB28-354C-BC4A-56C8193D03A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AEE626-3756-7E4A-9149-E34F9DDD5021}"/>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32619501-3B0D-5A42-9642-BCD070E27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AEFC23-808C-F249-B437-F1F50581BCA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817884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AC62-2BE3-7744-A89B-B01D4808D5A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FDB22D7-749A-9C45-A1AF-2F746D248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0E3F3DE-FC3B-6341-B805-0BF2C061C80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8020744-9E7F-0D47-8363-D458D6273C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ACE82-09D9-F241-AB29-CBBB92C81F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9610D83-D5D5-3343-BA92-1F52720FDB28}"/>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8" name="Footer Placeholder 7">
            <a:extLst>
              <a:ext uri="{FF2B5EF4-FFF2-40B4-BE49-F238E27FC236}">
                <a16:creationId xmlns:a16="http://schemas.microsoft.com/office/drawing/2014/main" id="{6C7A2070-BD35-1C49-A63C-C7C6B007BE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0C5E3F-2861-7747-9B17-EAA6A7086CB0}"/>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72480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0D99-37C2-7B4F-A539-0050580CC75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BF46254-FFE6-764B-9C77-E1866E18D7AA}"/>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4" name="Footer Placeholder 3">
            <a:extLst>
              <a:ext uri="{FF2B5EF4-FFF2-40B4-BE49-F238E27FC236}">
                <a16:creationId xmlns:a16="http://schemas.microsoft.com/office/drawing/2014/main" id="{0700BA4F-A746-9242-880C-A5675B92A9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84391C-93B7-F14C-B882-6DC2EE89697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8645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C88C8A-891F-9440-83EC-A89B497ECF6B}"/>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3" name="Footer Placeholder 2">
            <a:extLst>
              <a:ext uri="{FF2B5EF4-FFF2-40B4-BE49-F238E27FC236}">
                <a16:creationId xmlns:a16="http://schemas.microsoft.com/office/drawing/2014/main" id="{23D5030D-CD90-D642-B0D8-E55B27B279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6BCAAC-299B-6D4B-AF7F-4B869946D994}"/>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49626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E1CB-2E58-4A4A-B214-50EBAD3748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7860B5F-B38D-BB43-AB23-E7E66058C2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B88B2B7-460F-5440-A612-421CD6009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037CABE-2061-FE44-89FE-4575FC92E324}"/>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7C4B78B8-4A32-C547-98A6-AEFC62A17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7188DB-2E8B-6042-A8B5-FAAD6398833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755771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F106-C34E-154E-95D6-6C90E6D33A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845E41-A502-5E43-950B-B8E364C44D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CDBCBF-108D-9742-8118-C6E45C3F9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61D1C5-96D0-8C47-B317-AAA38C1A0E1D}"/>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F6959128-C866-BE49-A946-EF6C017F5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77291-3069-D94E-BF80-4122F67FCC45}"/>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59247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3BCD4-35A3-C64A-A07F-CEC16A4D335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D71C15D-B81B-9C47-B9F1-046FA0B35F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9E4084-E0D8-8D42-B7E0-A54958A35AE3}"/>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2F4D9A99-BED9-8741-9119-227F16EBA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FEC05-4E17-DB48-B0CC-11DFEE0CB398}"/>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68979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869A3D-79E4-5F42-B804-7761FE8E092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F64A90-21E4-5F49-BB67-18163C5AC63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5A868F-BB70-7A40-82AB-A61881742906}"/>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C0877711-F3EF-4B4D-A39F-54387BFFA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43E51-B012-BB45-8E11-A078A0721D4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53804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6A640-B629-A14B-B7AD-E95175DD37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B7069C-47A1-7646-A175-E95C45B06B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0D5C70-7D5E-794B-A096-01CFE30D2C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3235DEF2-B0B4-B340-8A24-6A14E7ED89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CA1E80-BD43-0A43-8A56-BA9ED5170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1C77D-5BD0-764F-8726-834B681B3D18}" type="slidenum">
              <a:rPr lang="en-US" smtClean="0"/>
              <a:t>‹#›</a:t>
            </a:fld>
            <a:endParaRPr lang="en-US"/>
          </a:p>
        </p:txBody>
      </p:sp>
      <p:pic>
        <p:nvPicPr>
          <p:cNvPr id="9" name="Picture 8" descr="A screenshot of a cell phone&#10;&#10;Description automatically generated">
            <a:extLst>
              <a:ext uri="{FF2B5EF4-FFF2-40B4-BE49-F238E27FC236}">
                <a16:creationId xmlns:a16="http://schemas.microsoft.com/office/drawing/2014/main" id="{3CA906C5-0B60-D942-8FE2-45AC9D5EBA66}"/>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6013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vimeo.com/438881392/2535d87d06"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vimeo.com/438601065/0f20ea4684" TargetMode="External"/><Relationship Id="rId2" Type="http://schemas.openxmlformats.org/officeDocument/2006/relationships/image" Target="../media/image28.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4530-9F38-9C42-A308-E3BFB85AB218}"/>
              </a:ext>
            </a:extLst>
          </p:cNvPr>
          <p:cNvSpPr>
            <a:spLocks noGrp="1"/>
          </p:cNvSpPr>
          <p:nvPr>
            <p:ph type="ctrTitle"/>
          </p:nvPr>
        </p:nvSpPr>
        <p:spPr>
          <a:xfrm>
            <a:off x="2269862" y="3961590"/>
            <a:ext cx="7652273" cy="1341138"/>
          </a:xfrm>
        </p:spPr>
        <p:txBody>
          <a:bodyPr/>
          <a:lstStyle/>
          <a:p>
            <a:r>
              <a:rPr lang="en-US" b="1" dirty="0">
                <a:solidFill>
                  <a:schemeClr val="tx1">
                    <a:lumMod val="75000"/>
                    <a:lumOff val="25000"/>
                  </a:schemeClr>
                </a:solidFill>
              </a:rPr>
              <a:t>Session 10</a:t>
            </a:r>
          </a:p>
        </p:txBody>
      </p:sp>
      <p:sp>
        <p:nvSpPr>
          <p:cNvPr id="6" name="Title 1">
            <a:extLst>
              <a:ext uri="{FF2B5EF4-FFF2-40B4-BE49-F238E27FC236}">
                <a16:creationId xmlns:a16="http://schemas.microsoft.com/office/drawing/2014/main" id="{69FE4530-9F38-9C42-A308-E3BFB85AB218}"/>
              </a:ext>
            </a:extLst>
          </p:cNvPr>
          <p:cNvSpPr txBox="1">
            <a:spLocks/>
          </p:cNvSpPr>
          <p:nvPr/>
        </p:nvSpPr>
        <p:spPr>
          <a:xfrm>
            <a:off x="2269862" y="4784088"/>
            <a:ext cx="7652273" cy="13411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FF8037"/>
                </a:solidFill>
              </a:rPr>
              <a:t>Be Deliberate</a:t>
            </a:r>
          </a:p>
        </p:txBody>
      </p:sp>
      <p:pic>
        <p:nvPicPr>
          <p:cNvPr id="7" name="Picture 6" descr="A picture containing drawing, plate&#10;&#10;Description automatically generated">
            <a:extLst>
              <a:ext uri="{FF2B5EF4-FFF2-40B4-BE49-F238E27FC236}">
                <a16:creationId xmlns:a16="http://schemas.microsoft.com/office/drawing/2014/main" id="{E173B276-DA60-394E-B495-8319D957CDA0}"/>
              </a:ext>
            </a:extLst>
          </p:cNvPr>
          <p:cNvPicPr>
            <a:picLocks noChangeAspect="1"/>
          </p:cNvPicPr>
          <p:nvPr/>
        </p:nvPicPr>
        <p:blipFill>
          <a:blip r:embed="rId2"/>
          <a:stretch>
            <a:fillRect/>
          </a:stretch>
        </p:blipFill>
        <p:spPr>
          <a:xfrm>
            <a:off x="3896147" y="2168584"/>
            <a:ext cx="4399705" cy="2073696"/>
          </a:xfrm>
          <a:prstGeom prst="rect">
            <a:avLst/>
          </a:prstGeom>
        </p:spPr>
      </p:pic>
      <p:pic>
        <p:nvPicPr>
          <p:cNvPr id="5" name="Picture 4">
            <a:extLst>
              <a:ext uri="{FF2B5EF4-FFF2-40B4-BE49-F238E27FC236}">
                <a16:creationId xmlns:a16="http://schemas.microsoft.com/office/drawing/2014/main" id="{1A975931-CF27-ED4C-A9BD-08D76C2EC6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98906">
            <a:off x="765936" y="4542062"/>
            <a:ext cx="1345532" cy="1938919"/>
          </a:xfrm>
          <a:prstGeom prst="rect">
            <a:avLst/>
          </a:prstGeom>
          <a:ln>
            <a:solidFill>
              <a:schemeClr val="tx1"/>
            </a:solidFill>
          </a:ln>
        </p:spPr>
      </p:pic>
    </p:spTree>
    <p:extLst>
      <p:ext uri="{BB962C8B-B14F-4D97-AF65-F5344CB8AC3E}">
        <p14:creationId xmlns:p14="http://schemas.microsoft.com/office/powerpoint/2010/main" val="4038200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2517" y="1880992"/>
            <a:ext cx="6063641" cy="2920223"/>
          </a:xfrm>
          <a:prstGeom prst="rect">
            <a:avLst/>
          </a:prstGeom>
          <a:noFill/>
        </p:spPr>
        <p:txBody>
          <a:bodyPr wrap="square" rtlCol="0">
            <a:spAutoFit/>
          </a:bodyPr>
          <a:lstStyle/>
          <a:p>
            <a:r>
              <a:rPr lang="en-US" sz="3200" dirty="0">
                <a:latin typeface="+mj-lt"/>
              </a:rPr>
              <a:t>In the last session we looked at:</a:t>
            </a:r>
          </a:p>
          <a:p>
            <a:endParaRPr lang="en-US" sz="3200" dirty="0">
              <a:latin typeface="+mj-lt"/>
            </a:endParaRPr>
          </a:p>
          <a:p>
            <a:pPr marL="342900" indent="-342900">
              <a:lnSpc>
                <a:spcPct val="114000"/>
              </a:lnSpc>
              <a:buFont typeface="Arial" charset="0"/>
              <a:buChar char="•"/>
            </a:pPr>
            <a:r>
              <a:rPr lang="en-US" sz="2800" dirty="0">
                <a:latin typeface="+mj-lt"/>
              </a:rPr>
              <a:t>Why people are sometimes unkind</a:t>
            </a:r>
          </a:p>
          <a:p>
            <a:pPr marL="342900" indent="-342900">
              <a:lnSpc>
                <a:spcPct val="114000"/>
              </a:lnSpc>
              <a:buFont typeface="Arial" charset="0"/>
              <a:buChar char="•"/>
            </a:pPr>
            <a:r>
              <a:rPr lang="en-US" sz="2800" dirty="0">
                <a:latin typeface="+mj-lt"/>
              </a:rPr>
              <a:t>The benefits of being kind</a:t>
            </a:r>
          </a:p>
          <a:p>
            <a:pPr marL="342900" indent="-342900">
              <a:lnSpc>
                <a:spcPct val="114000"/>
              </a:lnSpc>
              <a:buFont typeface="Arial" charset="0"/>
              <a:buChar char="•"/>
            </a:pPr>
            <a:r>
              <a:rPr lang="en-US" sz="2800" dirty="0">
                <a:latin typeface="+mj-lt"/>
              </a:rPr>
              <a:t>Reflecting on how we can be kind</a:t>
            </a:r>
          </a:p>
          <a:p>
            <a:endParaRPr lang="en-US" sz="2400" dirty="0">
              <a:latin typeface="+mj-lt"/>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8096" y="1880992"/>
            <a:ext cx="2886902" cy="4160043"/>
          </a:xfrm>
          <a:prstGeom prst="rect">
            <a:avLst/>
          </a:prstGeom>
          <a:ln>
            <a:solidFill>
              <a:schemeClr val="tx1"/>
            </a:solidFill>
          </a:ln>
        </p:spPr>
      </p:pic>
    </p:spTree>
    <p:extLst>
      <p:ext uri="{BB962C8B-B14F-4D97-AF65-F5344CB8AC3E}">
        <p14:creationId xmlns:p14="http://schemas.microsoft.com/office/powerpoint/2010/main" val="1576820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281544" y="3453205"/>
            <a:ext cx="1538343" cy="830997"/>
          </a:xfrm>
          <a:prstGeom prst="rect">
            <a:avLst/>
          </a:prstGeom>
          <a:noFill/>
        </p:spPr>
        <p:txBody>
          <a:bodyPr wrap="square" rtlCol="0">
            <a:spAutoFit/>
          </a:bodyPr>
          <a:lstStyle/>
          <a:p>
            <a:r>
              <a:rPr lang="en-US" sz="4800" dirty="0">
                <a:latin typeface="+mj-lt"/>
              </a:rPr>
              <a:t>and</a:t>
            </a:r>
            <a:r>
              <a:rPr lang="mr-IN" sz="4800" dirty="0">
                <a:latin typeface="+mj-lt"/>
              </a:rPr>
              <a:t>…</a:t>
            </a:r>
            <a:endParaRPr lang="en-US" sz="4800" dirty="0">
              <a:latin typeface="+mj-lt"/>
            </a:endParaRPr>
          </a:p>
        </p:txBody>
      </p:sp>
      <p:sp>
        <p:nvSpPr>
          <p:cNvPr id="10" name="TextBox 9">
            <a:extLst>
              <a:ext uri="{FF2B5EF4-FFF2-40B4-BE49-F238E27FC236}">
                <a16:creationId xmlns:a16="http://schemas.microsoft.com/office/drawing/2014/main" id="{B7BDDAEB-3869-8944-843D-8AB2E28B0666}"/>
              </a:ext>
            </a:extLst>
          </p:cNvPr>
          <p:cNvSpPr txBox="1"/>
          <p:nvPr/>
        </p:nvSpPr>
        <p:spPr>
          <a:xfrm>
            <a:off x="738690" y="1540907"/>
            <a:ext cx="10714619" cy="584775"/>
          </a:xfrm>
          <a:prstGeom prst="rect">
            <a:avLst/>
          </a:prstGeom>
          <a:noFill/>
          <a:ln>
            <a:noFill/>
          </a:ln>
        </p:spPr>
        <p:txBody>
          <a:bodyPr wrap="square" rtlCol="0">
            <a:spAutoFit/>
          </a:bodyPr>
          <a:lstStyle/>
          <a:p>
            <a:r>
              <a:rPr lang="en-US" sz="3200" dirty="0">
                <a:latin typeface="+mj-lt"/>
              </a:rPr>
              <a:t>Today we have two people to help us explore ‘Be Deliberate’.</a:t>
            </a:r>
          </a:p>
        </p:txBody>
      </p:sp>
      <p:pic>
        <p:nvPicPr>
          <p:cNvPr id="8" name="Picture 7" descr="A person wearing a black shirt&#10;&#10;Description automatically generated">
            <a:extLst>
              <a:ext uri="{FF2B5EF4-FFF2-40B4-BE49-F238E27FC236}">
                <a16:creationId xmlns:a16="http://schemas.microsoft.com/office/drawing/2014/main" id="{6ECDE8A9-ADAA-A645-9663-8E3DAD3517A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0935" t="2182" r="23574" b="24830"/>
          <a:stretch/>
        </p:blipFill>
        <p:spPr>
          <a:xfrm>
            <a:off x="6209290" y="2560319"/>
            <a:ext cx="2276411" cy="2724822"/>
          </a:xfrm>
          <a:prstGeom prst="rect">
            <a:avLst/>
          </a:prstGeom>
        </p:spPr>
      </p:pic>
      <p:sp>
        <p:nvSpPr>
          <p:cNvPr id="13" name="TextBox 12">
            <a:extLst>
              <a:ext uri="{FF2B5EF4-FFF2-40B4-BE49-F238E27FC236}">
                <a16:creationId xmlns:a16="http://schemas.microsoft.com/office/drawing/2014/main" id="{EC5C9C90-E408-3843-93A6-E1E9894F929C}"/>
              </a:ext>
            </a:extLst>
          </p:cNvPr>
          <p:cNvSpPr txBox="1"/>
          <p:nvPr/>
        </p:nvSpPr>
        <p:spPr>
          <a:xfrm>
            <a:off x="1539594" y="5415387"/>
            <a:ext cx="2568577" cy="830997"/>
          </a:xfrm>
          <a:prstGeom prst="rect">
            <a:avLst/>
          </a:prstGeom>
          <a:noFill/>
        </p:spPr>
        <p:txBody>
          <a:bodyPr wrap="square" rtlCol="0">
            <a:spAutoFit/>
          </a:bodyPr>
          <a:lstStyle/>
          <a:p>
            <a:pPr algn="ctr"/>
            <a:r>
              <a:rPr lang="en-US" sz="1600" dirty="0">
                <a:solidFill>
                  <a:schemeClr val="tx1">
                    <a:lumMod val="75000"/>
                    <a:lumOff val="25000"/>
                  </a:schemeClr>
                </a:solidFill>
              </a:rPr>
              <a:t>Matthew Syed Author and Broadcaster, Author of ‘Dare to be You’</a:t>
            </a:r>
          </a:p>
        </p:txBody>
      </p:sp>
      <p:sp>
        <p:nvSpPr>
          <p:cNvPr id="14" name="TextBox 13">
            <a:extLst>
              <a:ext uri="{FF2B5EF4-FFF2-40B4-BE49-F238E27FC236}">
                <a16:creationId xmlns:a16="http://schemas.microsoft.com/office/drawing/2014/main" id="{48CF6D02-E514-F746-B8E7-FE571C3C702C}"/>
              </a:ext>
            </a:extLst>
          </p:cNvPr>
          <p:cNvSpPr txBox="1"/>
          <p:nvPr/>
        </p:nvSpPr>
        <p:spPr>
          <a:xfrm>
            <a:off x="6502207" y="5397028"/>
            <a:ext cx="1690576" cy="830997"/>
          </a:xfrm>
          <a:prstGeom prst="rect">
            <a:avLst/>
          </a:prstGeom>
          <a:noFill/>
        </p:spPr>
        <p:txBody>
          <a:bodyPr wrap="square" rtlCol="0">
            <a:spAutoFit/>
          </a:bodyPr>
          <a:lstStyle/>
          <a:p>
            <a:pPr algn="ctr"/>
            <a:r>
              <a:rPr lang="en-US" sz="1600" dirty="0" err="1">
                <a:solidFill>
                  <a:schemeClr val="tx1">
                    <a:lumMod val="75000"/>
                    <a:lumOff val="25000"/>
                  </a:schemeClr>
                </a:solidFill>
              </a:rPr>
              <a:t>Mr</a:t>
            </a:r>
            <a:r>
              <a:rPr lang="en-US" sz="1600" dirty="0">
                <a:solidFill>
                  <a:schemeClr val="tx1">
                    <a:lumMod val="75000"/>
                    <a:lumOff val="25000"/>
                  </a:schemeClr>
                </a:solidFill>
              </a:rPr>
              <a:t> </a:t>
            </a:r>
            <a:r>
              <a:rPr lang="en-US" sz="1600" dirty="0" err="1">
                <a:solidFill>
                  <a:schemeClr val="tx1">
                    <a:lumMod val="75000"/>
                    <a:lumOff val="25000"/>
                  </a:schemeClr>
                </a:solidFill>
              </a:rPr>
              <a:t>Beezy</a:t>
            </a:r>
            <a:endParaRPr lang="en-US" sz="1600" dirty="0">
              <a:solidFill>
                <a:schemeClr val="tx1">
                  <a:lumMod val="75000"/>
                  <a:lumOff val="25000"/>
                </a:schemeClr>
              </a:solidFill>
            </a:endParaRPr>
          </a:p>
          <a:p>
            <a:pPr algn="ctr"/>
            <a:r>
              <a:rPr lang="en-US" sz="1600" dirty="0">
                <a:solidFill>
                  <a:schemeClr val="tx1">
                    <a:lumMod val="75000"/>
                    <a:lumOff val="25000"/>
                  </a:schemeClr>
                </a:solidFill>
              </a:rPr>
              <a:t>Motivational speaker</a:t>
            </a:r>
          </a:p>
        </p:txBody>
      </p:sp>
      <p:pic>
        <p:nvPicPr>
          <p:cNvPr id="11" name="Picture 10" descr="A person wearing a suit and tie&#10;&#10;Description automatically generated">
            <a:extLst>
              <a:ext uri="{FF2B5EF4-FFF2-40B4-BE49-F238E27FC236}">
                <a16:creationId xmlns:a16="http://schemas.microsoft.com/office/drawing/2014/main" id="{BF889230-CCE3-ED4D-894A-05630EFCB7AB}"/>
              </a:ext>
            </a:extLst>
          </p:cNvPr>
          <p:cNvPicPr>
            <a:picLocks noChangeAspect="1"/>
          </p:cNvPicPr>
          <p:nvPr/>
        </p:nvPicPr>
        <p:blipFill>
          <a:blip r:embed="rId3"/>
          <a:stretch>
            <a:fillRect/>
          </a:stretch>
        </p:blipFill>
        <p:spPr>
          <a:xfrm>
            <a:off x="1924205" y="2573214"/>
            <a:ext cx="1799354" cy="2699031"/>
          </a:xfrm>
          <a:prstGeom prst="rect">
            <a:avLst/>
          </a:prstGeom>
        </p:spPr>
      </p:pic>
    </p:spTree>
    <p:extLst>
      <p:ext uri="{BB962C8B-B14F-4D97-AF65-F5344CB8AC3E}">
        <p14:creationId xmlns:p14="http://schemas.microsoft.com/office/powerpoint/2010/main" val="3196043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9094" y="1574561"/>
            <a:ext cx="7261414" cy="584775"/>
          </a:xfrm>
          <a:prstGeom prst="rect">
            <a:avLst/>
          </a:prstGeom>
          <a:noFill/>
          <a:ln>
            <a:noFill/>
          </a:ln>
        </p:spPr>
        <p:txBody>
          <a:bodyPr wrap="square" rtlCol="0">
            <a:spAutoFit/>
          </a:bodyPr>
          <a:lstStyle/>
          <a:p>
            <a:r>
              <a:rPr lang="en-US" sz="3200" dirty="0">
                <a:latin typeface="+mj-lt"/>
              </a:rPr>
              <a:t>Today we are looking at ‘Be Deliberate’.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086" y="3700837"/>
            <a:ext cx="1998496" cy="2879845"/>
          </a:xfrm>
          <a:prstGeom prst="rect">
            <a:avLst/>
          </a:prstGeom>
          <a:ln>
            <a:solidFill>
              <a:schemeClr val="tx1"/>
            </a:solidFill>
          </a:ln>
        </p:spPr>
      </p:pic>
      <p:sp>
        <p:nvSpPr>
          <p:cNvPr id="6" name="TextBox 5"/>
          <p:cNvSpPr txBox="1"/>
          <p:nvPr/>
        </p:nvSpPr>
        <p:spPr>
          <a:xfrm>
            <a:off x="3211283" y="6019349"/>
            <a:ext cx="7371773" cy="461665"/>
          </a:xfrm>
          <a:prstGeom prst="rect">
            <a:avLst/>
          </a:prstGeom>
          <a:noFill/>
        </p:spPr>
        <p:txBody>
          <a:bodyPr wrap="square" rtlCol="0">
            <a:spAutoFit/>
          </a:bodyPr>
          <a:lstStyle/>
          <a:p>
            <a:r>
              <a:rPr lang="en-US" sz="2400" b="1" dirty="0">
                <a:solidFill>
                  <a:srgbClr val="FF8037"/>
                </a:solidFill>
                <a:latin typeface="+mj-lt"/>
              </a:rPr>
              <a:t>If you are reading along with us, read pages 137</a:t>
            </a:r>
            <a:r>
              <a:rPr lang="en-US" sz="2400" b="1" dirty="0">
                <a:solidFill>
                  <a:srgbClr val="FF8039"/>
                </a:solidFill>
              </a:rPr>
              <a:t>–</a:t>
            </a:r>
            <a:r>
              <a:rPr lang="en-US" sz="2400" b="1" dirty="0">
                <a:solidFill>
                  <a:srgbClr val="FF8037"/>
                </a:solidFill>
                <a:latin typeface="+mj-lt"/>
              </a:rPr>
              <a:t>149.</a:t>
            </a:r>
          </a:p>
        </p:txBody>
      </p:sp>
      <p:sp>
        <p:nvSpPr>
          <p:cNvPr id="7" name="TextBox 6"/>
          <p:cNvSpPr txBox="1"/>
          <p:nvPr/>
        </p:nvSpPr>
        <p:spPr>
          <a:xfrm>
            <a:off x="985500" y="2373785"/>
            <a:ext cx="5595181" cy="954107"/>
          </a:xfrm>
          <a:prstGeom prst="rect">
            <a:avLst/>
          </a:prstGeom>
          <a:noFill/>
        </p:spPr>
        <p:txBody>
          <a:bodyPr wrap="square" rtlCol="0">
            <a:spAutoFit/>
          </a:bodyPr>
          <a:lstStyle/>
          <a:p>
            <a:r>
              <a:rPr lang="en-US" sz="2800" dirty="0">
                <a:latin typeface="+mj-lt"/>
              </a:rPr>
              <a:t>Watch this video of Matthew talking about why being kind can benefit us.</a:t>
            </a:r>
          </a:p>
        </p:txBody>
      </p:sp>
      <p:pic>
        <p:nvPicPr>
          <p:cNvPr id="8" name="Picture 7" descr="A person posing for the camera&#10;&#10;Description automatically generated">
            <a:hlinkClick r:id="rId3"/>
            <a:extLst>
              <a:ext uri="{FF2B5EF4-FFF2-40B4-BE49-F238E27FC236}">
                <a16:creationId xmlns:a16="http://schemas.microsoft.com/office/drawing/2014/main" id="{C7AE6921-9F34-9041-A4DF-A974741F6E2F}"/>
              </a:ext>
            </a:extLst>
          </p:cNvPr>
          <p:cNvPicPr>
            <a:picLocks noChangeAspect="1"/>
          </p:cNvPicPr>
          <p:nvPr/>
        </p:nvPicPr>
        <p:blipFill>
          <a:blip r:embed="rId4"/>
          <a:stretch>
            <a:fillRect/>
          </a:stretch>
        </p:blipFill>
        <p:spPr>
          <a:xfrm>
            <a:off x="6580681" y="2301189"/>
            <a:ext cx="5165350" cy="2879845"/>
          </a:xfrm>
          <a:prstGeom prst="rect">
            <a:avLst/>
          </a:prstGeom>
        </p:spPr>
      </p:pic>
      <p:pic>
        <p:nvPicPr>
          <p:cNvPr id="9" name="Picture 8" descr="A close up of a logo&#10;&#10;Description automatically generated">
            <a:hlinkClick r:id="rId3"/>
            <a:extLst>
              <a:ext uri="{FF2B5EF4-FFF2-40B4-BE49-F238E27FC236}">
                <a16:creationId xmlns:a16="http://schemas.microsoft.com/office/drawing/2014/main" id="{AC75BDC3-2BC4-0240-A920-9AEB2DA8791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64283" y="2850838"/>
            <a:ext cx="1675497" cy="1913546"/>
          </a:xfrm>
          <a:prstGeom prst="rect">
            <a:avLst/>
          </a:prstGeom>
        </p:spPr>
      </p:pic>
      <p:sp>
        <p:nvSpPr>
          <p:cNvPr id="10" name="TextBox 9">
            <a:extLst>
              <a:ext uri="{FF2B5EF4-FFF2-40B4-BE49-F238E27FC236}">
                <a16:creationId xmlns:a16="http://schemas.microsoft.com/office/drawing/2014/main" id="{045B9E5C-E650-9C41-B262-1EC5AF9D99CD}"/>
              </a:ext>
            </a:extLst>
          </p:cNvPr>
          <p:cNvSpPr txBox="1"/>
          <p:nvPr/>
        </p:nvSpPr>
        <p:spPr>
          <a:xfrm>
            <a:off x="7461699" y="5181034"/>
            <a:ext cx="3403314" cy="1200329"/>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Deliberate</a:t>
            </a:r>
          </a:p>
          <a:p>
            <a:pPr algn="ctr"/>
            <a:r>
              <a:rPr lang="en-US" sz="2400" i="1" dirty="0">
                <a:solidFill>
                  <a:schemeClr val="tx1">
                    <a:lumMod val="75000"/>
                    <a:lumOff val="25000"/>
                  </a:schemeClr>
                </a:solidFill>
                <a:latin typeface="+mj-lt"/>
              </a:rPr>
              <a:t>Matthew Syed</a:t>
            </a:r>
          </a:p>
          <a:p>
            <a:pPr algn="ctr"/>
            <a:endParaRPr lang="en-US" sz="2400" i="1" dirty="0">
              <a:solidFill>
                <a:schemeClr val="tx1">
                  <a:lumMod val="75000"/>
                  <a:lumOff val="25000"/>
                </a:schemeClr>
              </a:solidFill>
              <a:latin typeface="+mj-lt"/>
            </a:endParaRPr>
          </a:p>
        </p:txBody>
      </p:sp>
    </p:spTree>
    <p:extLst>
      <p:ext uri="{BB962C8B-B14F-4D97-AF65-F5344CB8AC3E}">
        <p14:creationId xmlns:p14="http://schemas.microsoft.com/office/powerpoint/2010/main" val="1273963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0983" y="1950857"/>
            <a:ext cx="6342320" cy="1077218"/>
          </a:xfrm>
          <a:prstGeom prst="rect">
            <a:avLst/>
          </a:prstGeom>
          <a:noFill/>
        </p:spPr>
        <p:txBody>
          <a:bodyPr wrap="square" rtlCol="0">
            <a:spAutoFit/>
          </a:bodyPr>
          <a:lstStyle/>
          <a:p>
            <a:r>
              <a:rPr lang="en-US" sz="3200" dirty="0">
                <a:latin typeface="+mj-lt"/>
              </a:rPr>
              <a:t>Being kind is more than just a ‘nice’ thing to do!</a:t>
            </a:r>
          </a:p>
        </p:txBody>
      </p:sp>
      <p:sp>
        <p:nvSpPr>
          <p:cNvPr id="3" name="TextBox 2"/>
          <p:cNvSpPr txBox="1"/>
          <p:nvPr/>
        </p:nvSpPr>
        <p:spPr>
          <a:xfrm>
            <a:off x="940982" y="3485942"/>
            <a:ext cx="5295014" cy="1384995"/>
          </a:xfrm>
          <a:prstGeom prst="rect">
            <a:avLst/>
          </a:prstGeom>
          <a:noFill/>
        </p:spPr>
        <p:txBody>
          <a:bodyPr wrap="square" rtlCol="0">
            <a:spAutoFit/>
          </a:bodyPr>
          <a:lstStyle/>
          <a:p>
            <a:r>
              <a:rPr lang="en-US" sz="2800" dirty="0">
                <a:latin typeface="+mj-lt"/>
              </a:rPr>
              <a:t>Being kind releases chemicals in your brain called endorphins that make you feel good.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8863" y="1413238"/>
            <a:ext cx="5165651" cy="5165651"/>
          </a:xfrm>
          <a:prstGeom prst="rect">
            <a:avLst/>
          </a:prstGeom>
        </p:spPr>
      </p:pic>
    </p:spTree>
    <p:extLst>
      <p:ext uri="{BB962C8B-B14F-4D97-AF65-F5344CB8AC3E}">
        <p14:creationId xmlns:p14="http://schemas.microsoft.com/office/powerpoint/2010/main" val="769869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4663" y="1662229"/>
            <a:ext cx="2934586" cy="584775"/>
          </a:xfrm>
          <a:prstGeom prst="rect">
            <a:avLst/>
          </a:prstGeom>
          <a:noFill/>
          <a:ln>
            <a:noFill/>
          </a:ln>
        </p:spPr>
        <p:txBody>
          <a:bodyPr wrap="square" rtlCol="0">
            <a:spAutoFit/>
          </a:bodyPr>
          <a:lstStyle/>
          <a:p>
            <a:r>
              <a:rPr lang="en-US" sz="3200" dirty="0">
                <a:latin typeface="+mj-lt"/>
              </a:rPr>
              <a:t>Decent Doctors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923" y="1954616"/>
            <a:ext cx="4903383" cy="4903383"/>
          </a:xfrm>
          <a:prstGeom prst="rect">
            <a:avLst/>
          </a:prstGeom>
        </p:spPr>
      </p:pic>
      <p:sp>
        <p:nvSpPr>
          <p:cNvPr id="4" name="TextBox 3"/>
          <p:cNvSpPr txBox="1"/>
          <p:nvPr/>
        </p:nvSpPr>
        <p:spPr>
          <a:xfrm>
            <a:off x="4498618" y="1662229"/>
            <a:ext cx="6592187" cy="4671792"/>
          </a:xfrm>
          <a:prstGeom prst="rect">
            <a:avLst/>
          </a:prstGeom>
          <a:noFill/>
        </p:spPr>
        <p:txBody>
          <a:bodyPr wrap="square" rtlCol="0">
            <a:spAutoFit/>
          </a:bodyPr>
          <a:lstStyle/>
          <a:p>
            <a:pPr marL="342900" indent="-342900">
              <a:lnSpc>
                <a:spcPct val="114000"/>
              </a:lnSpc>
              <a:buFont typeface="Arial" charset="0"/>
              <a:buChar char="•"/>
            </a:pPr>
            <a:r>
              <a:rPr lang="en-US" sz="2400" dirty="0">
                <a:latin typeface="+mj-lt"/>
              </a:rPr>
              <a:t>3 top psychologists decided to do some research on kindness.</a:t>
            </a:r>
          </a:p>
          <a:p>
            <a:pPr marL="342900" indent="-342900">
              <a:lnSpc>
                <a:spcPct val="114000"/>
              </a:lnSpc>
              <a:buFont typeface="Arial" charset="0"/>
              <a:buChar char="•"/>
            </a:pPr>
            <a:endParaRPr lang="en-US" sz="2400" dirty="0">
              <a:latin typeface="+mj-lt"/>
            </a:endParaRPr>
          </a:p>
          <a:p>
            <a:pPr marL="342900" indent="-342900">
              <a:lnSpc>
                <a:spcPct val="114000"/>
              </a:lnSpc>
              <a:buFont typeface="Arial" charset="0"/>
              <a:buChar char="•"/>
            </a:pPr>
            <a:r>
              <a:rPr lang="en-US" sz="2400" dirty="0">
                <a:latin typeface="+mj-lt"/>
              </a:rPr>
              <a:t>They chose 600 Belgian student doctors for their research and they made some remarkable discoveries. </a:t>
            </a:r>
          </a:p>
          <a:p>
            <a:pPr marL="342900" indent="-342900">
              <a:lnSpc>
                <a:spcPct val="114000"/>
              </a:lnSpc>
              <a:buFont typeface="Arial" charset="0"/>
              <a:buChar char="•"/>
            </a:pPr>
            <a:endParaRPr lang="en-US" sz="2400" dirty="0">
              <a:latin typeface="+mj-lt"/>
            </a:endParaRPr>
          </a:p>
          <a:p>
            <a:pPr marL="342900" indent="-342900">
              <a:lnSpc>
                <a:spcPct val="114000"/>
              </a:lnSpc>
              <a:buFont typeface="Arial" charset="0"/>
              <a:buChar char="•"/>
            </a:pPr>
            <a:r>
              <a:rPr lang="en-US" sz="2400" dirty="0">
                <a:latin typeface="+mj-lt"/>
              </a:rPr>
              <a:t>The first thing the study showed was that the doctors who had the WORST exam grades were those who were the MOST kind.</a:t>
            </a:r>
          </a:p>
          <a:p>
            <a:pPr marL="342900" indent="-342900">
              <a:buFont typeface="Arial" charset="0"/>
              <a:buChar char="•"/>
            </a:pPr>
            <a:endParaRPr lang="en-US" sz="2400" dirty="0">
              <a:latin typeface="+mj-lt"/>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5016" y="4146697"/>
            <a:ext cx="2711302" cy="2711302"/>
          </a:xfrm>
          <a:prstGeom prst="rect">
            <a:avLst/>
          </a:prstGeom>
        </p:spPr>
      </p:pic>
    </p:spTree>
    <p:extLst>
      <p:ext uri="{BB962C8B-B14F-4D97-AF65-F5344CB8AC3E}">
        <p14:creationId xmlns:p14="http://schemas.microsoft.com/office/powerpoint/2010/main" val="2081104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7497" y="1547029"/>
            <a:ext cx="2934586" cy="584775"/>
          </a:xfrm>
          <a:prstGeom prst="rect">
            <a:avLst/>
          </a:prstGeom>
          <a:noFill/>
          <a:ln>
            <a:noFill/>
          </a:ln>
        </p:spPr>
        <p:txBody>
          <a:bodyPr wrap="square" rtlCol="0">
            <a:spAutoFit/>
          </a:bodyPr>
          <a:lstStyle/>
          <a:p>
            <a:pPr algn="ctr"/>
            <a:r>
              <a:rPr lang="en-US" sz="3200" dirty="0">
                <a:latin typeface="+mj-lt"/>
              </a:rPr>
              <a:t>Medical School</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981" y="1839416"/>
            <a:ext cx="4903383" cy="4903383"/>
          </a:xfrm>
          <a:prstGeom prst="rect">
            <a:avLst/>
          </a:prstGeom>
        </p:spPr>
      </p:pic>
      <p:sp>
        <p:nvSpPr>
          <p:cNvPr id="4" name="TextBox 3"/>
          <p:cNvSpPr txBox="1"/>
          <p:nvPr/>
        </p:nvSpPr>
        <p:spPr>
          <a:xfrm>
            <a:off x="4393688" y="1344183"/>
            <a:ext cx="7418562" cy="5092804"/>
          </a:xfrm>
          <a:prstGeom prst="rect">
            <a:avLst/>
          </a:prstGeom>
          <a:noFill/>
        </p:spPr>
        <p:txBody>
          <a:bodyPr wrap="square" rtlCol="0">
            <a:spAutoFit/>
          </a:bodyPr>
          <a:lstStyle/>
          <a:p>
            <a:pPr marL="342900" indent="-342900">
              <a:lnSpc>
                <a:spcPct val="114000"/>
              </a:lnSpc>
              <a:buFont typeface="Arial" panose="020B0604020202020204" pitchFamily="34" charset="0"/>
              <a:buChar char="•"/>
            </a:pPr>
            <a:r>
              <a:rPr lang="en-US" sz="2400" dirty="0">
                <a:latin typeface="+mj-lt"/>
              </a:rPr>
              <a:t>In their 1</a:t>
            </a:r>
            <a:r>
              <a:rPr lang="en-US" sz="2400" baseline="30000" dirty="0">
                <a:latin typeface="+mj-lt"/>
              </a:rPr>
              <a:t>st</a:t>
            </a:r>
            <a:r>
              <a:rPr lang="en-US" sz="2400" dirty="0">
                <a:latin typeface="+mj-lt"/>
              </a:rPr>
              <a:t> year, those students who were willing to help others with their homework and share their class notes actually got LOWER grades.</a:t>
            </a:r>
          </a:p>
          <a:p>
            <a:pPr>
              <a:lnSpc>
                <a:spcPct val="114000"/>
              </a:lnSpc>
            </a:pPr>
            <a:endParaRPr lang="en-US" sz="2400" dirty="0">
              <a:latin typeface="+mj-lt"/>
            </a:endParaRPr>
          </a:p>
          <a:p>
            <a:pPr>
              <a:lnSpc>
                <a:spcPct val="114000"/>
              </a:lnSpc>
            </a:pPr>
            <a:r>
              <a:rPr lang="en-US" sz="2400" dirty="0">
                <a:latin typeface="+mj-lt"/>
              </a:rPr>
              <a:t>But ONLY in their 1</a:t>
            </a:r>
            <a:r>
              <a:rPr lang="en-US" sz="2400" baseline="30000" dirty="0">
                <a:latin typeface="+mj-lt"/>
              </a:rPr>
              <a:t>st</a:t>
            </a:r>
            <a:r>
              <a:rPr lang="en-US" sz="2400" dirty="0">
                <a:latin typeface="+mj-lt"/>
              </a:rPr>
              <a:t> year.</a:t>
            </a:r>
          </a:p>
          <a:p>
            <a:pPr marL="342900" indent="-342900">
              <a:lnSpc>
                <a:spcPct val="114000"/>
              </a:lnSpc>
              <a:buFont typeface="Arial" charset="0"/>
              <a:buChar char="•"/>
            </a:pPr>
            <a:endParaRPr lang="en-US" sz="2400" dirty="0">
              <a:latin typeface="+mj-lt"/>
            </a:endParaRPr>
          </a:p>
          <a:p>
            <a:pPr marL="342900" indent="-342900">
              <a:lnSpc>
                <a:spcPct val="114000"/>
              </a:lnSpc>
              <a:buFont typeface="Arial" charset="0"/>
              <a:buChar char="•"/>
            </a:pPr>
            <a:r>
              <a:rPr lang="en-US" sz="2400" dirty="0">
                <a:latin typeface="+mj-lt"/>
              </a:rPr>
              <a:t>By the 2</a:t>
            </a:r>
            <a:r>
              <a:rPr lang="en-US" sz="2400" baseline="30000" dirty="0">
                <a:latin typeface="+mj-lt"/>
              </a:rPr>
              <a:t>nd</a:t>
            </a:r>
            <a:r>
              <a:rPr lang="en-US" sz="2400" dirty="0">
                <a:latin typeface="+mj-lt"/>
              </a:rPr>
              <a:t> year, the kind students achieved the SAME grades as everyone else.</a:t>
            </a:r>
          </a:p>
          <a:p>
            <a:pPr marL="342900" indent="-342900">
              <a:lnSpc>
                <a:spcPct val="114000"/>
              </a:lnSpc>
              <a:buFont typeface="Arial" charset="0"/>
              <a:buChar char="•"/>
            </a:pPr>
            <a:endParaRPr lang="en-US" sz="2400" dirty="0">
              <a:latin typeface="+mj-lt"/>
            </a:endParaRPr>
          </a:p>
          <a:p>
            <a:pPr marL="342900" indent="-342900">
              <a:lnSpc>
                <a:spcPct val="114000"/>
              </a:lnSpc>
              <a:buFont typeface="Arial" charset="0"/>
              <a:buChar char="•"/>
            </a:pPr>
            <a:r>
              <a:rPr lang="en-US" sz="2400" dirty="0">
                <a:latin typeface="+mj-lt"/>
              </a:rPr>
              <a:t>By the 6</a:t>
            </a:r>
            <a:r>
              <a:rPr lang="en-US" sz="2400" baseline="30000" dirty="0">
                <a:latin typeface="+mj-lt"/>
              </a:rPr>
              <a:t>th</a:t>
            </a:r>
            <a:r>
              <a:rPr lang="en-US" sz="2400" dirty="0">
                <a:latin typeface="+mj-lt"/>
              </a:rPr>
              <a:t> year, they were getting MUCH BETTER grades than everyone else.</a:t>
            </a:r>
          </a:p>
          <a:p>
            <a:pPr marL="342900" indent="-342900">
              <a:buFont typeface="Arial" charset="0"/>
              <a:buChar char="•"/>
            </a:pPr>
            <a:endParaRPr lang="en-US" sz="2400" dirty="0">
              <a:latin typeface="+mj-lt"/>
            </a:endParaRPr>
          </a:p>
        </p:txBody>
      </p:sp>
    </p:spTree>
    <p:extLst>
      <p:ext uri="{BB962C8B-B14F-4D97-AF65-F5344CB8AC3E}">
        <p14:creationId xmlns:p14="http://schemas.microsoft.com/office/powerpoint/2010/main" val="1160678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2914" y="1782055"/>
            <a:ext cx="6146171" cy="6146171"/>
          </a:xfrm>
          <a:prstGeom prst="rect">
            <a:avLst/>
          </a:prstGeom>
        </p:spPr>
      </p:pic>
      <p:sp>
        <p:nvSpPr>
          <p:cNvPr id="3" name="TextBox 2"/>
          <p:cNvSpPr txBox="1"/>
          <p:nvPr/>
        </p:nvSpPr>
        <p:spPr>
          <a:xfrm>
            <a:off x="733647" y="1594883"/>
            <a:ext cx="10600660" cy="1384995"/>
          </a:xfrm>
          <a:prstGeom prst="rect">
            <a:avLst/>
          </a:prstGeom>
          <a:noFill/>
        </p:spPr>
        <p:txBody>
          <a:bodyPr wrap="square" rtlCol="0">
            <a:spAutoFit/>
          </a:bodyPr>
          <a:lstStyle/>
          <a:p>
            <a:pPr algn="ctr"/>
            <a:r>
              <a:rPr lang="en-US" sz="2800" dirty="0">
                <a:latin typeface="+mj-lt"/>
              </a:rPr>
              <a:t>By the 7</a:t>
            </a:r>
            <a:r>
              <a:rPr lang="en-US" sz="2800" baseline="30000" dirty="0">
                <a:latin typeface="+mj-lt"/>
              </a:rPr>
              <a:t>th</a:t>
            </a:r>
            <a:r>
              <a:rPr lang="en-US" sz="2800" dirty="0">
                <a:latin typeface="+mj-lt"/>
              </a:rPr>
              <a:t> year, they were getting off-the-scale fantastic grades. Their kindness was a huge factor in their success. But why? </a:t>
            </a:r>
            <a:br>
              <a:rPr lang="en-US" sz="2800" dirty="0">
                <a:latin typeface="+mj-lt"/>
              </a:rPr>
            </a:br>
            <a:r>
              <a:rPr lang="en-US" sz="2800" dirty="0">
                <a:latin typeface="+mj-lt"/>
              </a:rPr>
              <a:t>And why </a:t>
            </a:r>
            <a:r>
              <a:rPr lang="en-US" sz="2800" dirty="0" err="1">
                <a:latin typeface="+mj-lt"/>
              </a:rPr>
              <a:t>didn</a:t>
            </a:r>
            <a:r>
              <a:rPr lang="ur-PK" sz="2800" dirty="0">
                <a:latin typeface="+mj-lt"/>
              </a:rPr>
              <a:t>’</a:t>
            </a:r>
            <a:r>
              <a:rPr lang="en-US" sz="2800" dirty="0">
                <a:latin typeface="+mj-lt"/>
              </a:rPr>
              <a:t>t that work in Year 1?</a:t>
            </a:r>
          </a:p>
        </p:txBody>
      </p:sp>
    </p:spTree>
    <p:extLst>
      <p:ext uri="{BB962C8B-B14F-4D97-AF65-F5344CB8AC3E}">
        <p14:creationId xmlns:p14="http://schemas.microsoft.com/office/powerpoint/2010/main" val="385756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73154" y="1688731"/>
            <a:ext cx="8559209" cy="584775"/>
          </a:xfrm>
          <a:prstGeom prst="rect">
            <a:avLst/>
          </a:prstGeom>
          <a:noFill/>
        </p:spPr>
        <p:txBody>
          <a:bodyPr wrap="square" rtlCol="0">
            <a:spAutoFit/>
          </a:bodyPr>
          <a:lstStyle/>
          <a:p>
            <a:r>
              <a:rPr lang="en-US" sz="3200" dirty="0">
                <a:latin typeface="+mj-lt"/>
              </a:rPr>
              <a:t>What the research shows</a:t>
            </a:r>
            <a:r>
              <a:rPr lang="mr-IN" sz="3200" dirty="0">
                <a:latin typeface="+mj-lt"/>
              </a:rPr>
              <a:t>…</a:t>
            </a:r>
            <a:endParaRPr lang="en-US" sz="3200" dirty="0">
              <a:latin typeface="+mj-l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320" y="1567448"/>
            <a:ext cx="4863331" cy="4863331"/>
          </a:xfrm>
          <a:prstGeom prst="rect">
            <a:avLst/>
          </a:prstGeom>
        </p:spPr>
      </p:pic>
      <p:sp>
        <p:nvSpPr>
          <p:cNvPr id="4" name="TextBox 3"/>
          <p:cNvSpPr txBox="1"/>
          <p:nvPr/>
        </p:nvSpPr>
        <p:spPr>
          <a:xfrm>
            <a:off x="4273154" y="2430352"/>
            <a:ext cx="7614046" cy="3436454"/>
          </a:xfrm>
          <a:prstGeom prst="rect">
            <a:avLst/>
          </a:prstGeom>
          <a:noFill/>
        </p:spPr>
        <p:txBody>
          <a:bodyPr wrap="square" rtlCol="0">
            <a:spAutoFit/>
          </a:bodyPr>
          <a:lstStyle/>
          <a:p>
            <a:pPr marL="285750" indent="-285750">
              <a:lnSpc>
                <a:spcPct val="114000"/>
              </a:lnSpc>
              <a:buFont typeface="Arial" charset="0"/>
              <a:buChar char="•"/>
            </a:pPr>
            <a:r>
              <a:rPr lang="en-US" sz="2400" dirty="0">
                <a:latin typeface="+mj-lt"/>
              </a:rPr>
              <a:t>It comes down to HOW they were learning to be doctors.</a:t>
            </a:r>
          </a:p>
          <a:p>
            <a:pPr marL="285750" indent="-285750">
              <a:lnSpc>
                <a:spcPct val="114000"/>
              </a:lnSpc>
              <a:buFont typeface="Arial" charset="0"/>
              <a:buChar char="•"/>
            </a:pPr>
            <a:r>
              <a:rPr lang="en-US" sz="2400" dirty="0">
                <a:latin typeface="+mj-lt"/>
              </a:rPr>
              <a:t>In Year 1, they learn mostly from textbooks.</a:t>
            </a:r>
          </a:p>
          <a:p>
            <a:pPr marL="285750" indent="-285750">
              <a:lnSpc>
                <a:spcPct val="114000"/>
              </a:lnSpc>
              <a:buFont typeface="Arial" charset="0"/>
              <a:buChar char="•"/>
            </a:pPr>
            <a:r>
              <a:rPr lang="en-US" sz="2400" dirty="0">
                <a:latin typeface="+mj-lt"/>
              </a:rPr>
              <a:t>They have to </a:t>
            </a:r>
            <a:r>
              <a:rPr lang="en-US" sz="2400" dirty="0" err="1">
                <a:latin typeface="+mj-lt"/>
              </a:rPr>
              <a:t>memorise</a:t>
            </a:r>
            <a:r>
              <a:rPr lang="en-US" sz="2400" dirty="0">
                <a:latin typeface="+mj-lt"/>
              </a:rPr>
              <a:t> information.</a:t>
            </a:r>
          </a:p>
          <a:p>
            <a:pPr marL="285750" indent="-285750">
              <a:lnSpc>
                <a:spcPct val="114000"/>
              </a:lnSpc>
              <a:buFont typeface="Arial" charset="0"/>
              <a:buChar char="•"/>
            </a:pPr>
            <a:r>
              <a:rPr lang="en-US" sz="2400" dirty="0">
                <a:latin typeface="+mj-lt"/>
              </a:rPr>
              <a:t>They don’t treat many patients.</a:t>
            </a:r>
          </a:p>
          <a:p>
            <a:pPr marL="285750" indent="-285750">
              <a:lnSpc>
                <a:spcPct val="114000"/>
              </a:lnSpc>
              <a:buFont typeface="Arial" charset="0"/>
              <a:buChar char="•"/>
            </a:pPr>
            <a:r>
              <a:rPr lang="en-US" sz="2400" dirty="0">
                <a:latin typeface="+mj-lt"/>
              </a:rPr>
              <a:t>The kinder students helped others learn.</a:t>
            </a:r>
          </a:p>
          <a:p>
            <a:pPr marL="285750" indent="-285750">
              <a:lnSpc>
                <a:spcPct val="114000"/>
              </a:lnSpc>
              <a:buFont typeface="Arial" charset="0"/>
              <a:buChar char="•"/>
            </a:pPr>
            <a:r>
              <a:rPr lang="en-US" sz="2400" dirty="0">
                <a:latin typeface="+mj-lt"/>
              </a:rPr>
              <a:t>They spent so long doing this, they </a:t>
            </a:r>
            <a:r>
              <a:rPr lang="en-US" sz="2400" dirty="0" err="1">
                <a:latin typeface="+mj-lt"/>
              </a:rPr>
              <a:t>didn</a:t>
            </a:r>
            <a:r>
              <a:rPr lang="ur-PK" sz="2400" dirty="0">
                <a:latin typeface="+mj-lt"/>
              </a:rPr>
              <a:t>’</a:t>
            </a:r>
            <a:r>
              <a:rPr lang="en-US" sz="2400" dirty="0">
                <a:latin typeface="+mj-lt"/>
              </a:rPr>
              <a:t>t do well themselves.</a:t>
            </a:r>
          </a:p>
          <a:p>
            <a:pPr marL="285750" indent="-285750">
              <a:lnSpc>
                <a:spcPct val="114000"/>
              </a:lnSpc>
              <a:buFont typeface="Arial" charset="0"/>
              <a:buChar char="•"/>
            </a:pPr>
            <a:r>
              <a:rPr lang="en-US" sz="2400" dirty="0">
                <a:latin typeface="+mj-lt"/>
              </a:rPr>
              <a:t>Their kindness partly stopped them getting good grades.</a:t>
            </a:r>
          </a:p>
        </p:txBody>
      </p:sp>
    </p:spTree>
    <p:extLst>
      <p:ext uri="{BB962C8B-B14F-4D97-AF65-F5344CB8AC3E}">
        <p14:creationId xmlns:p14="http://schemas.microsoft.com/office/powerpoint/2010/main" val="1919771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2349" y="1188585"/>
            <a:ext cx="8559209" cy="584775"/>
          </a:xfrm>
          <a:prstGeom prst="rect">
            <a:avLst/>
          </a:prstGeom>
          <a:noFill/>
        </p:spPr>
        <p:txBody>
          <a:bodyPr wrap="square" rtlCol="0">
            <a:spAutoFit/>
          </a:bodyPr>
          <a:lstStyle/>
          <a:p>
            <a:r>
              <a:rPr lang="en-GB" sz="3200" dirty="0">
                <a:latin typeface="+mj-lt"/>
              </a:rPr>
              <a:t>But think about what doctors do in real life…</a:t>
            </a:r>
            <a:endParaRPr lang="en-US" sz="3200" dirty="0">
              <a:latin typeface="+mj-lt"/>
            </a:endParaRPr>
          </a:p>
        </p:txBody>
      </p:sp>
      <p:sp>
        <p:nvSpPr>
          <p:cNvPr id="4" name="TextBox 3"/>
          <p:cNvSpPr txBox="1"/>
          <p:nvPr/>
        </p:nvSpPr>
        <p:spPr>
          <a:xfrm>
            <a:off x="4024422" y="1773360"/>
            <a:ext cx="8244840" cy="1938992"/>
          </a:xfrm>
          <a:prstGeom prst="rect">
            <a:avLst/>
          </a:prstGeom>
          <a:noFill/>
        </p:spPr>
        <p:txBody>
          <a:bodyPr wrap="square" rtlCol="0">
            <a:spAutoFit/>
          </a:bodyPr>
          <a:lstStyle/>
          <a:p>
            <a:pPr marL="285750" indent="-285750">
              <a:buFont typeface="Arial" charset="0"/>
              <a:buChar char="•"/>
            </a:pPr>
            <a:r>
              <a:rPr lang="en-US" sz="2400" dirty="0">
                <a:latin typeface="+mj-lt"/>
              </a:rPr>
              <a:t>Doctors treat sick people.</a:t>
            </a:r>
          </a:p>
          <a:p>
            <a:pPr marL="285750" indent="-285750">
              <a:buFont typeface="Arial" charset="0"/>
              <a:buChar char="•"/>
            </a:pPr>
            <a:r>
              <a:rPr lang="en-US" sz="2400" dirty="0">
                <a:latin typeface="+mj-lt"/>
              </a:rPr>
              <a:t>They are with people when they are feeling their worst.</a:t>
            </a:r>
          </a:p>
          <a:p>
            <a:pPr marL="285750" indent="-285750">
              <a:buFont typeface="Arial" charset="0"/>
              <a:buChar char="•"/>
            </a:pPr>
            <a:r>
              <a:rPr lang="en-US" sz="2400" dirty="0">
                <a:latin typeface="+mj-lt"/>
              </a:rPr>
              <a:t>They work closely with others to decide on the best treatments.</a:t>
            </a:r>
          </a:p>
          <a:p>
            <a:pPr marL="285750" indent="-285750">
              <a:buFont typeface="Arial" charset="0"/>
              <a:buChar char="•"/>
            </a:pPr>
            <a:r>
              <a:rPr lang="en-US" sz="2400" dirty="0">
                <a:latin typeface="+mj-lt"/>
              </a:rPr>
              <a:t>They share ideas and consider what is best for the patient.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051" y="1443765"/>
            <a:ext cx="5422605" cy="5422605"/>
          </a:xfrm>
          <a:prstGeom prst="rect">
            <a:avLst/>
          </a:prstGeom>
        </p:spPr>
      </p:pic>
      <p:sp>
        <p:nvSpPr>
          <p:cNvPr id="6" name="TextBox 5"/>
          <p:cNvSpPr txBox="1"/>
          <p:nvPr/>
        </p:nvSpPr>
        <p:spPr>
          <a:xfrm>
            <a:off x="4024422" y="4002042"/>
            <a:ext cx="7577470" cy="2677656"/>
          </a:xfrm>
          <a:prstGeom prst="rect">
            <a:avLst/>
          </a:prstGeom>
          <a:noFill/>
        </p:spPr>
        <p:txBody>
          <a:bodyPr wrap="square" rtlCol="0">
            <a:spAutoFit/>
          </a:bodyPr>
          <a:lstStyle/>
          <a:p>
            <a:pPr marL="285750" indent="-285750">
              <a:buFont typeface="Arial" charset="0"/>
              <a:buChar char="•"/>
            </a:pPr>
            <a:r>
              <a:rPr lang="en-US" sz="2400" dirty="0">
                <a:latin typeface="+mj-lt"/>
              </a:rPr>
              <a:t>By the 7</a:t>
            </a:r>
            <a:r>
              <a:rPr lang="en-US" sz="2400" baseline="30000" dirty="0">
                <a:latin typeface="+mj-lt"/>
              </a:rPr>
              <a:t>th</a:t>
            </a:r>
            <a:r>
              <a:rPr lang="en-US" sz="2400" dirty="0">
                <a:latin typeface="+mj-lt"/>
              </a:rPr>
              <a:t> year, the kinder students knew more people.</a:t>
            </a:r>
          </a:p>
          <a:p>
            <a:pPr marL="285750" indent="-285750">
              <a:buFont typeface="Arial" charset="0"/>
              <a:buChar char="•"/>
            </a:pPr>
            <a:r>
              <a:rPr lang="en-US" sz="2400" dirty="0">
                <a:latin typeface="+mj-lt"/>
              </a:rPr>
              <a:t>Their network was bigger.</a:t>
            </a:r>
          </a:p>
          <a:p>
            <a:pPr marL="285750" indent="-285750">
              <a:buFont typeface="Arial" charset="0"/>
              <a:buChar char="•"/>
            </a:pPr>
            <a:r>
              <a:rPr lang="en-US" sz="2400" dirty="0">
                <a:latin typeface="+mj-lt"/>
              </a:rPr>
              <a:t>They were trusted because they were kind and helpful.</a:t>
            </a:r>
          </a:p>
          <a:p>
            <a:pPr marL="285750" indent="-285750">
              <a:buFont typeface="Arial" charset="0"/>
              <a:buChar char="•"/>
            </a:pPr>
            <a:r>
              <a:rPr lang="en-US" sz="2400" dirty="0">
                <a:latin typeface="+mj-lt"/>
              </a:rPr>
              <a:t>People came to them for their ideas.</a:t>
            </a:r>
          </a:p>
          <a:p>
            <a:pPr marL="285750" indent="-285750">
              <a:buFont typeface="Arial" charset="0"/>
              <a:buChar char="•"/>
            </a:pPr>
            <a:r>
              <a:rPr lang="en-US" sz="2400" dirty="0">
                <a:latin typeface="+mj-lt"/>
              </a:rPr>
              <a:t>Their kindness gave them confidence to share opinions about what treatments may work best.</a:t>
            </a:r>
          </a:p>
          <a:p>
            <a:pPr marL="285750" indent="-285750">
              <a:buFont typeface="Arial" charset="0"/>
              <a:buChar char="•"/>
            </a:pPr>
            <a:r>
              <a:rPr lang="en-US" sz="2400" dirty="0">
                <a:latin typeface="+mj-lt"/>
              </a:rPr>
              <a:t>Due to this, they were more successful in their roles.</a:t>
            </a:r>
          </a:p>
        </p:txBody>
      </p:sp>
    </p:spTree>
    <p:extLst>
      <p:ext uri="{BB962C8B-B14F-4D97-AF65-F5344CB8AC3E}">
        <p14:creationId xmlns:p14="http://schemas.microsoft.com/office/powerpoint/2010/main" val="677121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343" y="1482374"/>
            <a:ext cx="4072271" cy="1569660"/>
          </a:xfrm>
          <a:prstGeom prst="rect">
            <a:avLst/>
          </a:prstGeom>
          <a:noFill/>
        </p:spPr>
        <p:txBody>
          <a:bodyPr wrap="square" rtlCol="0">
            <a:spAutoFit/>
          </a:bodyPr>
          <a:lstStyle/>
          <a:p>
            <a:r>
              <a:rPr lang="en-GB" sz="3200" dirty="0">
                <a:latin typeface="+mj-lt"/>
              </a:rPr>
              <a:t>Which skills matter if you want to be a great doctor?</a:t>
            </a:r>
            <a:endParaRPr lang="en-US" sz="3200" dirty="0">
              <a:latin typeface="+mj-lt"/>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80671" b="7992"/>
          <a:stretch/>
        </p:blipFill>
        <p:spPr>
          <a:xfrm>
            <a:off x="0" y="5654676"/>
            <a:ext cx="4072270" cy="461666"/>
          </a:xfrm>
          <a:prstGeom prst="rect">
            <a:avLst/>
          </a:prstGeom>
        </p:spPr>
      </p:pic>
      <p:sp>
        <p:nvSpPr>
          <p:cNvPr id="4" name="TextBox 3"/>
          <p:cNvSpPr txBox="1"/>
          <p:nvPr/>
        </p:nvSpPr>
        <p:spPr>
          <a:xfrm>
            <a:off x="4380614" y="2288754"/>
            <a:ext cx="3636335" cy="2677656"/>
          </a:xfrm>
          <a:prstGeom prst="rect">
            <a:avLst/>
          </a:prstGeom>
          <a:noFill/>
          <a:ln>
            <a:noFill/>
          </a:ln>
        </p:spPr>
        <p:txBody>
          <a:bodyPr wrap="square" rtlCol="0">
            <a:spAutoFit/>
          </a:bodyPr>
          <a:lstStyle/>
          <a:p>
            <a:pPr marL="342900" indent="-342900">
              <a:buFont typeface="Arial" panose="020B0604020202020204" pitchFamily="34" charset="0"/>
              <a:buChar char="•"/>
            </a:pPr>
            <a:r>
              <a:rPr lang="en-US" sz="2400" dirty="0">
                <a:latin typeface="+mj-lt"/>
              </a:rPr>
              <a:t>Knowledge is clearly crucial – you have to know a huge amount of information.</a:t>
            </a:r>
          </a:p>
          <a:p>
            <a:pPr marL="342900" indent="-342900">
              <a:buFont typeface="Arial" panose="020B0604020202020204" pitchFamily="34" charset="0"/>
              <a:buChar char="•"/>
            </a:pPr>
            <a:endParaRPr lang="en-US" sz="2400" dirty="0">
              <a:latin typeface="+mj-lt"/>
            </a:endParaRPr>
          </a:p>
          <a:p>
            <a:pPr marL="342900" indent="-342900">
              <a:buFont typeface="Arial" panose="020B0604020202020204" pitchFamily="34" charset="0"/>
              <a:buChar char="•"/>
            </a:pPr>
            <a:r>
              <a:rPr lang="en-US" sz="2400" dirty="0">
                <a:latin typeface="+mj-lt"/>
              </a:rPr>
              <a:t>The ability to work with other people.</a:t>
            </a:r>
          </a:p>
        </p:txBody>
      </p:sp>
      <p:sp>
        <p:nvSpPr>
          <p:cNvPr id="7" name="TextBox 6"/>
          <p:cNvSpPr txBox="1"/>
          <p:nvPr/>
        </p:nvSpPr>
        <p:spPr>
          <a:xfrm>
            <a:off x="7846122" y="2246590"/>
            <a:ext cx="3928233"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mj-lt"/>
              </a:rPr>
              <a:t>The ability to gain the trust of a sick person and their family.</a:t>
            </a:r>
          </a:p>
          <a:p>
            <a:pPr marL="342900" indent="-342900">
              <a:buFont typeface="Arial" panose="020B0604020202020204" pitchFamily="34" charset="0"/>
              <a:buChar char="•"/>
            </a:pPr>
            <a:endParaRPr lang="en-US" sz="2400" dirty="0">
              <a:latin typeface="+mj-lt"/>
            </a:endParaRPr>
          </a:p>
          <a:p>
            <a:endParaRPr lang="en-US" sz="2400" dirty="0">
              <a:latin typeface="+mj-lt"/>
            </a:endParaRPr>
          </a:p>
          <a:p>
            <a:pPr marL="342900" indent="-342900">
              <a:buFont typeface="Arial" panose="020B0604020202020204" pitchFamily="34" charset="0"/>
              <a:buChar char="•"/>
            </a:pPr>
            <a:r>
              <a:rPr lang="en-US" sz="2400" dirty="0">
                <a:latin typeface="+mj-lt"/>
              </a:rPr>
              <a:t>The ability to gain respect of a large number of people who will turn to you for help.</a:t>
            </a:r>
          </a:p>
          <a:p>
            <a:endParaRPr lang="en-US" sz="2400" dirty="0">
              <a:latin typeface="+mj-lt"/>
            </a:endParaRPr>
          </a:p>
        </p:txBody>
      </p:sp>
      <p:sp>
        <p:nvSpPr>
          <p:cNvPr id="8" name="TextBox 7"/>
          <p:cNvSpPr txBox="1"/>
          <p:nvPr/>
        </p:nvSpPr>
        <p:spPr>
          <a:xfrm>
            <a:off x="622005" y="5862566"/>
            <a:ext cx="3060407" cy="461665"/>
          </a:xfrm>
          <a:prstGeom prst="rect">
            <a:avLst/>
          </a:prstGeom>
          <a:noFill/>
        </p:spPr>
        <p:txBody>
          <a:bodyPr wrap="square" rtlCol="0">
            <a:spAutoFit/>
          </a:bodyPr>
          <a:lstStyle/>
          <a:p>
            <a:pPr algn="ctr"/>
            <a:r>
              <a:rPr lang="en-US" sz="2400" b="1" dirty="0">
                <a:solidFill>
                  <a:srgbClr val="FF8037"/>
                </a:solidFill>
                <a:latin typeface="+mj-lt"/>
              </a:rPr>
              <a:t>It</a:t>
            </a:r>
            <a:r>
              <a:rPr lang="ur-PK" sz="2400" b="1" dirty="0">
                <a:solidFill>
                  <a:srgbClr val="FF8037"/>
                </a:solidFill>
                <a:latin typeface="+mj-lt"/>
              </a:rPr>
              <a:t>’</a:t>
            </a:r>
            <a:r>
              <a:rPr lang="en-US" sz="2400" b="1" dirty="0">
                <a:solidFill>
                  <a:srgbClr val="FF8037"/>
                </a:solidFill>
                <a:latin typeface="+mj-lt"/>
              </a:rPr>
              <a:t>s about the balance!</a:t>
            </a:r>
          </a:p>
        </p:txBody>
      </p:sp>
      <p:pic>
        <p:nvPicPr>
          <p:cNvPr id="6" name="Picture 5" descr="A close up of a logo&#10;&#10;Description automatically generated">
            <a:extLst>
              <a:ext uri="{FF2B5EF4-FFF2-40B4-BE49-F238E27FC236}">
                <a16:creationId xmlns:a16="http://schemas.microsoft.com/office/drawing/2014/main" id="{4A2F4EC1-4F53-F648-92C0-39A676386CAA}"/>
              </a:ext>
            </a:extLst>
          </p:cNvPr>
          <p:cNvPicPr>
            <a:picLocks noChangeAspect="1"/>
          </p:cNvPicPr>
          <p:nvPr/>
        </p:nvPicPr>
        <p:blipFill rotWithShape="1">
          <a:blip r:embed="rId3"/>
          <a:srcRect l="10771" t="6781" r="8224" b="8602"/>
          <a:stretch/>
        </p:blipFill>
        <p:spPr>
          <a:xfrm>
            <a:off x="832793" y="2987672"/>
            <a:ext cx="2638830" cy="2756482"/>
          </a:xfrm>
          <a:prstGeom prst="rect">
            <a:avLst/>
          </a:prstGeom>
        </p:spPr>
      </p:pic>
      <p:sp>
        <p:nvSpPr>
          <p:cNvPr id="9" name="Rectangle 8">
            <a:extLst>
              <a:ext uri="{FF2B5EF4-FFF2-40B4-BE49-F238E27FC236}">
                <a16:creationId xmlns:a16="http://schemas.microsoft.com/office/drawing/2014/main" id="{FBF9E9E3-5890-E049-9A9C-07BA0A7F89B1}"/>
              </a:ext>
            </a:extLst>
          </p:cNvPr>
          <p:cNvSpPr/>
          <p:nvPr/>
        </p:nvSpPr>
        <p:spPr>
          <a:xfrm flipH="1">
            <a:off x="5102212" y="5843573"/>
            <a:ext cx="6035040" cy="461665"/>
          </a:xfrm>
          <a:prstGeom prst="rect">
            <a:avLst/>
          </a:prstGeom>
        </p:spPr>
        <p:txBody>
          <a:bodyPr wrap="square">
            <a:spAutoFit/>
          </a:bodyPr>
          <a:lstStyle/>
          <a:p>
            <a:r>
              <a:rPr lang="en-US" sz="2400" b="1" dirty="0">
                <a:latin typeface="+mj-lt"/>
                <a:cs typeface="Calibri" panose="020F0502020204030204" pitchFamily="34" charset="0"/>
              </a:rPr>
              <a:t>Kindness allows you to gain all of these skills.</a:t>
            </a:r>
          </a:p>
        </p:txBody>
      </p:sp>
    </p:spTree>
    <p:extLst>
      <p:ext uri="{BB962C8B-B14F-4D97-AF65-F5344CB8AC3E}">
        <p14:creationId xmlns:p14="http://schemas.microsoft.com/office/powerpoint/2010/main" val="119696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554" y="2067088"/>
            <a:ext cx="11982892" cy="2723823"/>
          </a:xfrm>
          <a:prstGeom prst="rect">
            <a:avLst/>
          </a:prstGeom>
          <a:noFill/>
        </p:spPr>
        <p:txBody>
          <a:bodyPr wrap="square" rtlCol="0">
            <a:spAutoFit/>
          </a:bodyPr>
          <a:lstStyle/>
          <a:p>
            <a:pPr algn="ctr"/>
            <a:r>
              <a:rPr lang="en-US" sz="2800" dirty="0">
                <a:latin typeface="+mj-lt"/>
              </a:rPr>
              <a:t>Kindness is something we need to be </a:t>
            </a:r>
          </a:p>
          <a:p>
            <a:pPr algn="ctr"/>
            <a:r>
              <a:rPr lang="en-US" sz="11500" dirty="0">
                <a:latin typeface="+mj-lt"/>
              </a:rPr>
              <a:t>deliberate</a:t>
            </a:r>
          </a:p>
          <a:p>
            <a:pPr algn="ctr"/>
            <a:r>
              <a:rPr lang="en-US" sz="2800" dirty="0">
                <a:latin typeface="+mj-lt"/>
              </a:rPr>
              <a:t> about</a:t>
            </a:r>
            <a:r>
              <a:rPr lang="en-US" dirty="0">
                <a:latin typeface="+mj-lt"/>
              </a:rPr>
              <a:t>.</a:t>
            </a:r>
          </a:p>
        </p:txBody>
      </p:sp>
    </p:spTree>
    <p:extLst>
      <p:ext uri="{BB962C8B-B14F-4D97-AF65-F5344CB8AC3E}">
        <p14:creationId xmlns:p14="http://schemas.microsoft.com/office/powerpoint/2010/main" val="603686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6695" y="1324900"/>
            <a:ext cx="9665368" cy="584775"/>
          </a:xfrm>
          <a:prstGeom prst="rect">
            <a:avLst/>
          </a:prstGeom>
          <a:noFill/>
        </p:spPr>
        <p:txBody>
          <a:bodyPr wrap="square" rtlCol="0">
            <a:spAutoFit/>
          </a:bodyPr>
          <a:lstStyle/>
          <a:p>
            <a:r>
              <a:rPr lang="en-US" sz="3200" dirty="0">
                <a:solidFill>
                  <a:srgbClr val="FF8037"/>
                </a:solidFill>
                <a:latin typeface="+mj-lt"/>
              </a:rPr>
              <a:t>But first, you must be kind to YOURSELF.</a:t>
            </a:r>
          </a:p>
        </p:txBody>
      </p:sp>
      <p:sp>
        <p:nvSpPr>
          <p:cNvPr id="3" name="TextBox 2"/>
          <p:cNvSpPr txBox="1"/>
          <p:nvPr/>
        </p:nvSpPr>
        <p:spPr>
          <a:xfrm>
            <a:off x="3086695" y="2244892"/>
            <a:ext cx="7336466" cy="523220"/>
          </a:xfrm>
          <a:prstGeom prst="rect">
            <a:avLst/>
          </a:prstGeom>
          <a:noFill/>
        </p:spPr>
        <p:txBody>
          <a:bodyPr wrap="square" rtlCol="0">
            <a:spAutoFit/>
          </a:bodyPr>
          <a:lstStyle/>
          <a:p>
            <a:r>
              <a:rPr lang="en-US" sz="2800" dirty="0">
                <a:latin typeface="+mj-lt"/>
              </a:rPr>
              <a:t>Make sure you get plenty of sleep.</a:t>
            </a:r>
          </a:p>
        </p:txBody>
      </p:sp>
      <p:sp>
        <p:nvSpPr>
          <p:cNvPr id="4" name="TextBox 3"/>
          <p:cNvSpPr txBox="1"/>
          <p:nvPr/>
        </p:nvSpPr>
        <p:spPr>
          <a:xfrm>
            <a:off x="3086695" y="3094987"/>
            <a:ext cx="7336466" cy="523220"/>
          </a:xfrm>
          <a:prstGeom prst="rect">
            <a:avLst/>
          </a:prstGeom>
          <a:noFill/>
        </p:spPr>
        <p:txBody>
          <a:bodyPr wrap="square" rtlCol="0">
            <a:spAutoFit/>
          </a:bodyPr>
          <a:lstStyle/>
          <a:p>
            <a:r>
              <a:rPr lang="en-US" sz="2800" dirty="0">
                <a:latin typeface="+mj-lt"/>
              </a:rPr>
              <a:t>Find time to exercise.</a:t>
            </a:r>
          </a:p>
        </p:txBody>
      </p:sp>
      <p:sp>
        <p:nvSpPr>
          <p:cNvPr id="5" name="TextBox 4"/>
          <p:cNvSpPr txBox="1"/>
          <p:nvPr/>
        </p:nvSpPr>
        <p:spPr>
          <a:xfrm>
            <a:off x="3086695" y="3953424"/>
            <a:ext cx="7336466" cy="523220"/>
          </a:xfrm>
          <a:prstGeom prst="rect">
            <a:avLst/>
          </a:prstGeom>
          <a:noFill/>
        </p:spPr>
        <p:txBody>
          <a:bodyPr wrap="square" rtlCol="0">
            <a:spAutoFit/>
          </a:bodyPr>
          <a:lstStyle/>
          <a:p>
            <a:r>
              <a:rPr lang="en-US" sz="2800" dirty="0">
                <a:latin typeface="+mj-lt"/>
              </a:rPr>
              <a:t>Find things that make you feel calm.</a:t>
            </a:r>
          </a:p>
        </p:txBody>
      </p:sp>
      <p:sp>
        <p:nvSpPr>
          <p:cNvPr id="6" name="TextBox 5"/>
          <p:cNvSpPr txBox="1"/>
          <p:nvPr/>
        </p:nvSpPr>
        <p:spPr>
          <a:xfrm>
            <a:off x="3086695" y="4874880"/>
            <a:ext cx="7336466" cy="523220"/>
          </a:xfrm>
          <a:prstGeom prst="rect">
            <a:avLst/>
          </a:prstGeom>
          <a:noFill/>
        </p:spPr>
        <p:txBody>
          <a:bodyPr wrap="square" rtlCol="0">
            <a:spAutoFit/>
          </a:bodyPr>
          <a:lstStyle/>
          <a:p>
            <a:r>
              <a:rPr lang="en-US" sz="2800" dirty="0">
                <a:latin typeface="+mj-lt"/>
              </a:rPr>
              <a:t>Take time away from screens.</a:t>
            </a:r>
          </a:p>
        </p:txBody>
      </p:sp>
      <p:sp>
        <p:nvSpPr>
          <p:cNvPr id="7" name="TextBox 6"/>
          <p:cNvSpPr txBox="1"/>
          <p:nvPr/>
        </p:nvSpPr>
        <p:spPr>
          <a:xfrm>
            <a:off x="3086695" y="5796336"/>
            <a:ext cx="7336466" cy="523220"/>
          </a:xfrm>
          <a:prstGeom prst="rect">
            <a:avLst/>
          </a:prstGeom>
          <a:noFill/>
        </p:spPr>
        <p:txBody>
          <a:bodyPr wrap="square" rtlCol="0">
            <a:spAutoFit/>
          </a:bodyPr>
          <a:lstStyle/>
          <a:p>
            <a:r>
              <a:rPr lang="en-US" sz="2800" dirty="0">
                <a:latin typeface="+mj-lt"/>
              </a:rPr>
              <a:t>Don’t bottle things up.</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6787" y="1532529"/>
            <a:ext cx="1494216" cy="1494216"/>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5512" y="5526131"/>
            <a:ext cx="1217072" cy="1217072"/>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5512" y="4706778"/>
            <a:ext cx="1042226" cy="1042226"/>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8014" y="2454562"/>
            <a:ext cx="1492989" cy="1492989"/>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7788" y="3598927"/>
            <a:ext cx="1232214" cy="1232214"/>
          </a:xfrm>
          <a:prstGeom prst="rect">
            <a:avLst/>
          </a:prstGeom>
        </p:spPr>
      </p:pic>
    </p:spTree>
    <p:extLst>
      <p:ext uri="{BB962C8B-B14F-4D97-AF65-F5344CB8AC3E}">
        <p14:creationId xmlns:p14="http://schemas.microsoft.com/office/powerpoint/2010/main" val="872568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44677" y="1549335"/>
            <a:ext cx="4253023" cy="523220"/>
          </a:xfrm>
          <a:prstGeom prst="rect">
            <a:avLst/>
          </a:prstGeom>
          <a:noFill/>
        </p:spPr>
        <p:txBody>
          <a:bodyPr wrap="square" rtlCol="0">
            <a:spAutoFit/>
          </a:bodyPr>
          <a:lstStyle/>
          <a:p>
            <a:pPr algn="ctr"/>
            <a:r>
              <a:rPr lang="en-US" sz="2800" b="1" dirty="0">
                <a:solidFill>
                  <a:srgbClr val="FF8037"/>
                </a:solidFill>
                <a:latin typeface="+mj-lt"/>
              </a:rPr>
              <a:t>We need each other.</a:t>
            </a:r>
          </a:p>
        </p:txBody>
      </p:sp>
      <p:sp>
        <p:nvSpPr>
          <p:cNvPr id="3" name="TextBox 2"/>
          <p:cNvSpPr txBox="1"/>
          <p:nvPr/>
        </p:nvSpPr>
        <p:spPr>
          <a:xfrm>
            <a:off x="2158408" y="2199432"/>
            <a:ext cx="7825563" cy="1756992"/>
          </a:xfrm>
          <a:prstGeom prst="rect">
            <a:avLst/>
          </a:prstGeom>
          <a:noFill/>
          <a:ln w="15875">
            <a:solidFill>
              <a:srgbClr val="FF8037"/>
            </a:solidFill>
          </a:ln>
        </p:spPr>
        <p:txBody>
          <a:bodyPr wrap="square" tIns="108000" bIns="108000" rtlCol="0">
            <a:spAutoFit/>
          </a:bodyPr>
          <a:lstStyle/>
          <a:p>
            <a:pPr algn="ctr"/>
            <a:r>
              <a:rPr lang="en-US" sz="3600" dirty="0">
                <a:latin typeface="+mj-lt"/>
              </a:rPr>
              <a:t>“Alone we can do so little. Together we can do so much.”</a:t>
            </a:r>
          </a:p>
          <a:p>
            <a:pPr algn="ctr"/>
            <a:r>
              <a:rPr lang="en-US" sz="2800" dirty="0">
                <a:latin typeface="+mj-lt"/>
              </a:rPr>
              <a:t>Helen Keller</a:t>
            </a:r>
          </a:p>
        </p:txBody>
      </p:sp>
      <p:sp>
        <p:nvSpPr>
          <p:cNvPr id="4" name="TextBox 3"/>
          <p:cNvSpPr txBox="1"/>
          <p:nvPr/>
        </p:nvSpPr>
        <p:spPr>
          <a:xfrm>
            <a:off x="382557" y="5689639"/>
            <a:ext cx="11472531" cy="954107"/>
          </a:xfrm>
          <a:prstGeom prst="rect">
            <a:avLst/>
          </a:prstGeom>
          <a:noFill/>
        </p:spPr>
        <p:txBody>
          <a:bodyPr wrap="square" rtlCol="0">
            <a:spAutoFit/>
          </a:bodyPr>
          <a:lstStyle/>
          <a:p>
            <a:pPr algn="ctr"/>
            <a:r>
              <a:rPr lang="en-US" sz="2800" dirty="0">
                <a:latin typeface="+mj-lt"/>
              </a:rPr>
              <a:t>Kindness has a CASCADE EFFECT. If you are nice and helpful, it makes you feel good and makes other people feel good too.</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9947" y="2700247"/>
            <a:ext cx="4157753" cy="4157753"/>
          </a:xfrm>
          <a:prstGeom prst="rect">
            <a:avLst/>
          </a:prstGeom>
        </p:spPr>
      </p:pic>
    </p:spTree>
    <p:extLst>
      <p:ext uri="{BB962C8B-B14F-4D97-AF65-F5344CB8AC3E}">
        <p14:creationId xmlns:p14="http://schemas.microsoft.com/office/powerpoint/2010/main" val="1526509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8552" y="1343153"/>
            <a:ext cx="7570381" cy="584775"/>
          </a:xfrm>
          <a:prstGeom prst="rect">
            <a:avLst/>
          </a:prstGeom>
          <a:noFill/>
        </p:spPr>
        <p:txBody>
          <a:bodyPr wrap="square" rtlCol="0">
            <a:spAutoFit/>
          </a:bodyPr>
          <a:lstStyle/>
          <a:p>
            <a:pPr algn="ctr"/>
            <a:r>
              <a:rPr lang="en-US" sz="3200" dirty="0">
                <a:latin typeface="+mj-lt"/>
              </a:rPr>
              <a:t>Famous examples of kindness</a:t>
            </a:r>
            <a:r>
              <a:rPr lang="mr-IN" sz="3200" dirty="0">
                <a:latin typeface="+mj-lt"/>
              </a:rPr>
              <a:t>…</a:t>
            </a:r>
            <a:endParaRPr lang="en-US" sz="3200" dirty="0">
              <a:latin typeface="+mj-l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073" y="1297172"/>
            <a:ext cx="3545959" cy="354595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0745" y="3728920"/>
            <a:ext cx="3903626" cy="390362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7313" y="1842576"/>
            <a:ext cx="2553911" cy="2553911"/>
          </a:xfrm>
          <a:prstGeom prst="rect">
            <a:avLst/>
          </a:prstGeom>
        </p:spPr>
      </p:pic>
      <p:sp>
        <p:nvSpPr>
          <p:cNvPr id="6" name="TextBox 5"/>
          <p:cNvSpPr txBox="1"/>
          <p:nvPr/>
        </p:nvSpPr>
        <p:spPr>
          <a:xfrm>
            <a:off x="2860158" y="2296633"/>
            <a:ext cx="2902689" cy="1826654"/>
          </a:xfrm>
          <a:prstGeom prst="rect">
            <a:avLst/>
          </a:prstGeom>
          <a:noFill/>
          <a:ln>
            <a:solidFill>
              <a:schemeClr val="tx1"/>
            </a:solidFill>
          </a:ln>
        </p:spPr>
        <p:txBody>
          <a:bodyPr wrap="square" rtlCol="0">
            <a:spAutoFit/>
          </a:bodyPr>
          <a:lstStyle/>
          <a:p>
            <a:pPr algn="ctr">
              <a:lnSpc>
                <a:spcPct val="114000"/>
              </a:lnSpc>
            </a:pPr>
            <a:r>
              <a:rPr lang="en-US" sz="2000" dirty="0">
                <a:latin typeface="+mj-lt"/>
              </a:rPr>
              <a:t>Joe Wicks helped us all with PE in lockdown. He earned millions through YouTube adverts but donated it all to the NHS.</a:t>
            </a:r>
          </a:p>
        </p:txBody>
      </p:sp>
      <p:sp>
        <p:nvSpPr>
          <p:cNvPr id="7" name="TextBox 6"/>
          <p:cNvSpPr txBox="1"/>
          <p:nvPr/>
        </p:nvSpPr>
        <p:spPr>
          <a:xfrm>
            <a:off x="4397657" y="4728381"/>
            <a:ext cx="5145568" cy="1826654"/>
          </a:xfrm>
          <a:prstGeom prst="rect">
            <a:avLst/>
          </a:prstGeom>
          <a:noFill/>
          <a:ln>
            <a:solidFill>
              <a:schemeClr val="tx1"/>
            </a:solidFill>
          </a:ln>
        </p:spPr>
        <p:txBody>
          <a:bodyPr wrap="square" rtlCol="0">
            <a:spAutoFit/>
          </a:bodyPr>
          <a:lstStyle/>
          <a:p>
            <a:pPr algn="ctr">
              <a:lnSpc>
                <a:spcPct val="114000"/>
              </a:lnSpc>
            </a:pPr>
            <a:r>
              <a:rPr lang="en-US" sz="2000" dirty="0">
                <a:latin typeface="+mj-lt"/>
              </a:rPr>
              <a:t>J. K. Rowling took a break from writing to email a fan who had been diagnosed with </a:t>
            </a:r>
            <a:r>
              <a:rPr lang="en-US" sz="2000" dirty="0" err="1">
                <a:latin typeface="+mj-lt"/>
              </a:rPr>
              <a:t>Leukaemia</a:t>
            </a:r>
            <a:r>
              <a:rPr lang="en-US" sz="2000" dirty="0">
                <a:latin typeface="+mj-lt"/>
              </a:rPr>
              <a:t>. The fan sadly died soon after, but she lives on in the name of a character in Gryffindor – the house known for its bravery.</a:t>
            </a:r>
          </a:p>
        </p:txBody>
      </p:sp>
      <p:sp>
        <p:nvSpPr>
          <p:cNvPr id="8" name="TextBox 7"/>
          <p:cNvSpPr txBox="1"/>
          <p:nvPr/>
        </p:nvSpPr>
        <p:spPr>
          <a:xfrm>
            <a:off x="8601224" y="2121200"/>
            <a:ext cx="3205718" cy="2177519"/>
          </a:xfrm>
          <a:prstGeom prst="rect">
            <a:avLst/>
          </a:prstGeom>
          <a:noFill/>
          <a:ln>
            <a:solidFill>
              <a:schemeClr val="tx1"/>
            </a:solidFill>
          </a:ln>
        </p:spPr>
        <p:txBody>
          <a:bodyPr wrap="square" rtlCol="0">
            <a:spAutoFit/>
          </a:bodyPr>
          <a:lstStyle/>
          <a:p>
            <a:pPr algn="ctr">
              <a:lnSpc>
                <a:spcPct val="114000"/>
              </a:lnSpc>
            </a:pPr>
            <a:r>
              <a:rPr lang="en-US" sz="2000" dirty="0">
                <a:latin typeface="+mj-lt"/>
              </a:rPr>
              <a:t>The ‘Pay It Forward’ movement encourages people to do 3 unprompted good deeds for 3 different people. There is even a film about it!</a:t>
            </a:r>
          </a:p>
        </p:txBody>
      </p:sp>
    </p:spTree>
    <p:extLst>
      <p:ext uri="{BB962C8B-B14F-4D97-AF65-F5344CB8AC3E}">
        <p14:creationId xmlns:p14="http://schemas.microsoft.com/office/powerpoint/2010/main" val="818670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6226" y="1601339"/>
            <a:ext cx="3455581" cy="584775"/>
          </a:xfrm>
          <a:prstGeom prst="rect">
            <a:avLst/>
          </a:prstGeom>
          <a:noFill/>
        </p:spPr>
        <p:txBody>
          <a:bodyPr wrap="square" rtlCol="0">
            <a:spAutoFit/>
          </a:bodyPr>
          <a:lstStyle/>
          <a:p>
            <a:r>
              <a:rPr lang="en-US" sz="3200" dirty="0">
                <a:latin typeface="+mj-lt"/>
              </a:rPr>
              <a:t>Deliberately kind</a:t>
            </a:r>
          </a:p>
        </p:txBody>
      </p:sp>
      <p:sp>
        <p:nvSpPr>
          <p:cNvPr id="3" name="TextBox 2"/>
          <p:cNvSpPr txBox="1"/>
          <p:nvPr/>
        </p:nvSpPr>
        <p:spPr>
          <a:xfrm>
            <a:off x="3865283" y="2579005"/>
            <a:ext cx="7152487" cy="3994107"/>
          </a:xfrm>
          <a:prstGeom prst="rect">
            <a:avLst/>
          </a:prstGeom>
          <a:noFill/>
        </p:spPr>
        <p:txBody>
          <a:bodyPr wrap="square" rtlCol="0">
            <a:spAutoFit/>
          </a:bodyPr>
          <a:lstStyle/>
          <a:p>
            <a:pPr marL="285750" indent="-285750">
              <a:lnSpc>
                <a:spcPct val="114000"/>
              </a:lnSpc>
              <a:buFont typeface="Arial" charset="0"/>
              <a:buChar char="•"/>
            </a:pPr>
            <a:r>
              <a:rPr lang="en-US" sz="2800" dirty="0">
                <a:latin typeface="+mj-lt"/>
              </a:rPr>
              <a:t>What could you do that would make someone else feel good?</a:t>
            </a:r>
          </a:p>
          <a:p>
            <a:pPr marL="285750" indent="-285750">
              <a:lnSpc>
                <a:spcPct val="114000"/>
              </a:lnSpc>
              <a:buFont typeface="Arial" charset="0"/>
              <a:buChar char="•"/>
            </a:pPr>
            <a:r>
              <a:rPr lang="en-US" sz="2800" dirty="0">
                <a:latin typeface="+mj-lt"/>
              </a:rPr>
              <a:t>Think of all the small things you could do to be kind, e.g. open a door for someone.</a:t>
            </a:r>
          </a:p>
          <a:p>
            <a:pPr marL="285750" indent="-285750">
              <a:lnSpc>
                <a:spcPct val="114000"/>
              </a:lnSpc>
              <a:buFont typeface="Arial" charset="0"/>
              <a:buChar char="•"/>
            </a:pPr>
            <a:r>
              <a:rPr lang="en-US" sz="2800" dirty="0">
                <a:latin typeface="+mj-lt"/>
              </a:rPr>
              <a:t>Write down how it feels when someone is grateful to you for your kindness.</a:t>
            </a:r>
          </a:p>
          <a:p>
            <a:pPr>
              <a:lnSpc>
                <a:spcPct val="114000"/>
              </a:lnSpc>
            </a:pPr>
            <a:endParaRPr lang="en-US" sz="2800" dirty="0">
              <a:latin typeface="+mj-lt"/>
            </a:endParaRPr>
          </a:p>
          <a:p>
            <a:pPr>
              <a:lnSpc>
                <a:spcPct val="114000"/>
              </a:lnSpc>
            </a:pPr>
            <a:r>
              <a:rPr lang="en-US" sz="2800" dirty="0">
                <a:latin typeface="+mj-lt"/>
              </a:rPr>
              <a:t>    Write down any ideas in your workbook.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472" y="1939166"/>
            <a:ext cx="4291335" cy="4291335"/>
          </a:xfrm>
          <a:prstGeom prst="rect">
            <a:avLst/>
          </a:prstGeom>
        </p:spPr>
      </p:pic>
    </p:spTree>
    <p:extLst>
      <p:ext uri="{BB962C8B-B14F-4D97-AF65-F5344CB8AC3E}">
        <p14:creationId xmlns:p14="http://schemas.microsoft.com/office/powerpoint/2010/main" val="1864507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A8812564-A769-8B4A-A33E-6808D28D203C}"/>
              </a:ext>
            </a:extLst>
          </p:cNvPr>
          <p:cNvPicPr>
            <a:picLocks noChangeAspect="1"/>
          </p:cNvPicPr>
          <p:nvPr/>
        </p:nvPicPr>
        <p:blipFill rotWithShape="1">
          <a:blip r:embed="rId2"/>
          <a:srcRect l="23216"/>
          <a:stretch/>
        </p:blipFill>
        <p:spPr>
          <a:xfrm>
            <a:off x="588112" y="2337454"/>
            <a:ext cx="3949215" cy="2896141"/>
          </a:xfrm>
          <a:prstGeom prst="rect">
            <a:avLst/>
          </a:prstGeom>
        </p:spPr>
      </p:pic>
      <p:sp>
        <p:nvSpPr>
          <p:cNvPr id="6" name="TextBox 5"/>
          <p:cNvSpPr txBox="1"/>
          <p:nvPr/>
        </p:nvSpPr>
        <p:spPr>
          <a:xfrm>
            <a:off x="947252" y="2199939"/>
            <a:ext cx="2334410" cy="830997"/>
          </a:xfrm>
          <a:prstGeom prst="rect">
            <a:avLst/>
          </a:prstGeom>
          <a:noFill/>
        </p:spPr>
        <p:txBody>
          <a:bodyPr wrap="square" rtlCol="0">
            <a:spAutoFit/>
          </a:bodyPr>
          <a:lstStyle/>
          <a:p>
            <a:r>
              <a:rPr lang="en-US" sz="4800" b="1" dirty="0">
                <a:solidFill>
                  <a:srgbClr val="FF8037"/>
                </a:solidFill>
              </a:rPr>
              <a:t>Real life </a:t>
            </a:r>
          </a:p>
        </p:txBody>
      </p:sp>
      <p:pic>
        <p:nvPicPr>
          <p:cNvPr id="3" name="Picture 2" descr="A picture containing person, indoor, holding, sitting&#10;&#10;Description automatically generated">
            <a:hlinkClick r:id="rId3"/>
            <a:extLst>
              <a:ext uri="{FF2B5EF4-FFF2-40B4-BE49-F238E27FC236}">
                <a16:creationId xmlns:a16="http://schemas.microsoft.com/office/drawing/2014/main" id="{4F0C487C-7A67-504F-B768-3B30CD1EE2A3}"/>
              </a:ext>
            </a:extLst>
          </p:cNvPr>
          <p:cNvPicPr>
            <a:picLocks noChangeAspect="1"/>
          </p:cNvPicPr>
          <p:nvPr/>
        </p:nvPicPr>
        <p:blipFill>
          <a:blip r:embed="rId4"/>
          <a:stretch>
            <a:fillRect/>
          </a:stretch>
        </p:blipFill>
        <p:spPr>
          <a:xfrm>
            <a:off x="4090763" y="1475114"/>
            <a:ext cx="7778508" cy="4284288"/>
          </a:xfrm>
          <a:prstGeom prst="rect">
            <a:avLst/>
          </a:prstGeom>
        </p:spPr>
      </p:pic>
      <p:sp>
        <p:nvSpPr>
          <p:cNvPr id="7" name="TextBox 6">
            <a:extLst>
              <a:ext uri="{FF2B5EF4-FFF2-40B4-BE49-F238E27FC236}">
                <a16:creationId xmlns:a16="http://schemas.microsoft.com/office/drawing/2014/main" id="{EE6983A0-94D3-7D4E-BF76-1DBCD1620505}"/>
              </a:ext>
            </a:extLst>
          </p:cNvPr>
          <p:cNvSpPr txBox="1"/>
          <p:nvPr/>
        </p:nvSpPr>
        <p:spPr>
          <a:xfrm>
            <a:off x="4116462" y="5872480"/>
            <a:ext cx="7522577"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Deliberate</a:t>
            </a:r>
          </a:p>
          <a:p>
            <a:pPr algn="ctr"/>
            <a:r>
              <a:rPr lang="en-US" sz="2400" i="1" dirty="0" err="1">
                <a:solidFill>
                  <a:schemeClr val="tx1">
                    <a:lumMod val="75000"/>
                    <a:lumOff val="25000"/>
                  </a:schemeClr>
                </a:solidFill>
                <a:latin typeface="+mj-lt"/>
              </a:rPr>
              <a:t>Mr</a:t>
            </a:r>
            <a:r>
              <a:rPr lang="en-US" sz="2400" i="1" dirty="0">
                <a:solidFill>
                  <a:schemeClr val="tx1">
                    <a:lumMod val="75000"/>
                    <a:lumOff val="25000"/>
                  </a:schemeClr>
                </a:solidFill>
                <a:latin typeface="+mj-lt"/>
              </a:rPr>
              <a:t> </a:t>
            </a:r>
            <a:r>
              <a:rPr lang="en-US" sz="2400" i="1" dirty="0" err="1">
                <a:solidFill>
                  <a:schemeClr val="tx1">
                    <a:lumMod val="75000"/>
                    <a:lumOff val="25000"/>
                  </a:schemeClr>
                </a:solidFill>
                <a:latin typeface="+mj-lt"/>
              </a:rPr>
              <a:t>Beezy</a:t>
            </a:r>
            <a:endParaRPr lang="en-US" sz="2400" i="1" dirty="0">
              <a:solidFill>
                <a:schemeClr val="tx1">
                  <a:lumMod val="75000"/>
                  <a:lumOff val="25000"/>
                </a:schemeClr>
              </a:solidFill>
              <a:latin typeface="+mj-lt"/>
            </a:endParaRPr>
          </a:p>
        </p:txBody>
      </p:sp>
      <p:pic>
        <p:nvPicPr>
          <p:cNvPr id="8" name="Picture 7" descr="A close up of a logo&#10;&#10;Description automatically generated">
            <a:hlinkClick r:id="rId3"/>
            <a:extLst>
              <a:ext uri="{FF2B5EF4-FFF2-40B4-BE49-F238E27FC236}">
                <a16:creationId xmlns:a16="http://schemas.microsoft.com/office/drawing/2014/main" id="{3B412FEE-C21E-1B4B-AC10-9DC72BB651A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41249" y="2101850"/>
            <a:ext cx="2324100" cy="2654300"/>
          </a:xfrm>
          <a:prstGeom prst="rect">
            <a:avLst/>
          </a:prstGeom>
        </p:spPr>
      </p:pic>
    </p:spTree>
    <p:extLst>
      <p:ext uri="{BB962C8B-B14F-4D97-AF65-F5344CB8AC3E}">
        <p14:creationId xmlns:p14="http://schemas.microsoft.com/office/powerpoint/2010/main" val="1570798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22BDA7-9C24-EC46-B68C-A5F6F98C8961}"/>
              </a:ext>
            </a:extLst>
          </p:cNvPr>
          <p:cNvSpPr/>
          <p:nvPr/>
        </p:nvSpPr>
        <p:spPr>
          <a:xfrm>
            <a:off x="4741302" y="3660476"/>
            <a:ext cx="270939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3EC8939-60FF-534A-95E4-94A9D85C9B8F}"/>
              </a:ext>
            </a:extLst>
          </p:cNvPr>
          <p:cNvSpPr txBox="1"/>
          <p:nvPr/>
        </p:nvSpPr>
        <p:spPr>
          <a:xfrm>
            <a:off x="2944978" y="4066590"/>
            <a:ext cx="6576094" cy="1988237"/>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r>
              <a:rPr lang="en-GB" sz="1000" dirty="0">
                <a:solidFill>
                  <a:srgbClr val="222222"/>
                </a:solidFill>
                <a:latin typeface="Calibri" panose="020F0502020204030204" pitchFamily="34" charset="0"/>
                <a:cs typeface="Calibri" panose="020F0502020204030204" pitchFamily="34" charset="0"/>
              </a:rPr>
              <a:t>This resource may be shared with any school in its current form, and parts thereof, to enhance your work with students.  All opinions and contributions are those of the authors. The contents of this resource are not connected with, or endorsed by, any other company, organisation or institution. </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Hachette UK own 'Dare to Be You' by Matthew Syed, which may be purchased by individuals and schools, should they wish to do so to enhance these resources for students. Illustrations copyright © Toby Triumph. </a:t>
            </a:r>
          </a:p>
          <a:p>
            <a:r>
              <a:rPr lang="en-GB" sz="1000" dirty="0">
                <a:solidFill>
                  <a:srgbClr val="222222"/>
                </a:solidFill>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0676359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10548</TotalTime>
  <Words>961</Words>
  <Application>Microsoft Macintosh PowerPoint</Application>
  <PresentationFormat>Widescreen</PresentationFormat>
  <Paragraphs>98</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Session 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Davies</dc:creator>
  <cp:lastModifiedBy>Katie Davies</cp:lastModifiedBy>
  <cp:revision>198</cp:revision>
  <dcterms:created xsi:type="dcterms:W3CDTF">2020-06-22T13:49:07Z</dcterms:created>
  <dcterms:modified xsi:type="dcterms:W3CDTF">2020-07-17T09:03:56Z</dcterms:modified>
</cp:coreProperties>
</file>