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8" r:id="rId2"/>
    <p:sldId id="257" r:id="rId3"/>
    <p:sldId id="277" r:id="rId4"/>
    <p:sldId id="261" r:id="rId5"/>
    <p:sldId id="256" r:id="rId6"/>
    <p:sldId id="262" r:id="rId7"/>
    <p:sldId id="272" r:id="rId8"/>
    <p:sldId id="273" r:id="rId9"/>
    <p:sldId id="265" r:id="rId10"/>
    <p:sldId id="276" r:id="rId11"/>
    <p:sldId id="264" r:id="rId12"/>
    <p:sldId id="267" r:id="rId13"/>
    <p:sldId id="268" r:id="rId14"/>
    <p:sldId id="269" r:id="rId15"/>
    <p:sldId id="274" r:id="rId16"/>
    <p:sldId id="271" r:id="rId17"/>
    <p:sldId id="270"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a:srgbClr val="F086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5388" autoAdjust="0"/>
    <p:restoredTop sz="92924"/>
  </p:normalViewPr>
  <p:slideViewPr>
    <p:cSldViewPr snapToGrid="0" snapToObjects="1">
      <p:cViewPr>
        <p:scale>
          <a:sx n="53" d="100"/>
          <a:sy n="53" d="100"/>
        </p:scale>
        <p:origin x="368"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8" name="Picture 7" descr="A screenshot of a cell phone&#10;&#10;Description automatically generated">
            <a:extLst>
              <a:ext uri="{FF2B5EF4-FFF2-40B4-BE49-F238E27FC236}">
                <a16:creationId xmlns:a16="http://schemas.microsoft.com/office/drawing/2014/main" id="{8F110EA4-D557-4E48-9F18-4D6DD6261AE6}"/>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vimeo.com/433547239/9b1470337f"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38891667/fe16305388"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438596082/a52d29b9ba"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2" y="3835583"/>
            <a:ext cx="7652273" cy="1341138"/>
          </a:xfrm>
        </p:spPr>
        <p:txBody>
          <a:bodyPr/>
          <a:lstStyle/>
          <a:p>
            <a:r>
              <a:rPr lang="en-US" b="1" dirty="0">
                <a:solidFill>
                  <a:schemeClr val="tx1">
                    <a:lumMod val="75000"/>
                    <a:lumOff val="25000"/>
                  </a:schemeClr>
                </a:solidFill>
              </a:rPr>
              <a:t>Session 1</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1" y="4840953"/>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Why Change Makers?</a:t>
            </a:r>
          </a:p>
        </p:txBody>
      </p:sp>
      <p:pic>
        <p:nvPicPr>
          <p:cNvPr id="4" name="Picture 3" descr="A picture containing drawing, plate&#10;&#10;Description automatically generated">
            <a:extLst>
              <a:ext uri="{FF2B5EF4-FFF2-40B4-BE49-F238E27FC236}">
                <a16:creationId xmlns:a16="http://schemas.microsoft.com/office/drawing/2014/main" id="{23E09A31-EEA2-4E2B-978D-B2398C5EE0DF}"/>
              </a:ext>
            </a:extLst>
          </p:cNvPr>
          <p:cNvPicPr>
            <a:picLocks noChangeAspect="1"/>
          </p:cNvPicPr>
          <p:nvPr/>
        </p:nvPicPr>
        <p:blipFill>
          <a:blip r:embed="rId2"/>
          <a:stretch>
            <a:fillRect/>
          </a:stretch>
        </p:blipFill>
        <p:spPr>
          <a:xfrm>
            <a:off x="3680221" y="1552575"/>
            <a:ext cx="4831552" cy="2277237"/>
          </a:xfrm>
          <a:prstGeom prst="rect">
            <a:avLst/>
          </a:prstGeom>
        </p:spPr>
      </p:pic>
      <p:pic>
        <p:nvPicPr>
          <p:cNvPr id="5" name="Picture 4">
            <a:extLst>
              <a:ext uri="{FF2B5EF4-FFF2-40B4-BE49-F238E27FC236}">
                <a16:creationId xmlns:a16="http://schemas.microsoft.com/office/drawing/2014/main" id="{454ABCA5-3223-214A-B073-CFB8FB8021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3952527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14EF-AAAE-654B-8E2E-3360E5FACABF}"/>
              </a:ext>
            </a:extLst>
          </p:cNvPr>
          <p:cNvSpPr>
            <a:spLocks noGrp="1"/>
          </p:cNvSpPr>
          <p:nvPr>
            <p:ph type="title"/>
          </p:nvPr>
        </p:nvSpPr>
        <p:spPr>
          <a:xfrm>
            <a:off x="1137137" y="1443166"/>
            <a:ext cx="10046677" cy="1753778"/>
          </a:xfrm>
        </p:spPr>
        <p:txBody>
          <a:bodyPr>
            <a:normAutofit/>
          </a:bodyPr>
          <a:lstStyle/>
          <a:p>
            <a:pPr>
              <a:lnSpc>
                <a:spcPct val="114000"/>
              </a:lnSpc>
            </a:pPr>
            <a:r>
              <a:rPr lang="en-US" sz="2400" dirty="0"/>
              <a:t>Brought to you by the team who created, ‘Be Awesome, Go Big’, this is ‘Change Makers’. We will be walking you through a change journey based on the work of Matthew Syed’s new book, ‘Dare to Be You’.</a:t>
            </a:r>
          </a:p>
        </p:txBody>
      </p:sp>
      <p:sp>
        <p:nvSpPr>
          <p:cNvPr id="4" name="Content Placeholder 2">
            <a:extLst>
              <a:ext uri="{FF2B5EF4-FFF2-40B4-BE49-F238E27FC236}">
                <a16:creationId xmlns:a16="http://schemas.microsoft.com/office/drawing/2014/main" id="{8E098BC5-5147-4F45-90AD-D1BA7E12DA9C}"/>
              </a:ext>
            </a:extLst>
          </p:cNvPr>
          <p:cNvSpPr txBox="1">
            <a:spLocks/>
          </p:cNvSpPr>
          <p:nvPr/>
        </p:nvSpPr>
        <p:spPr>
          <a:xfrm>
            <a:off x="5614770" y="3661057"/>
            <a:ext cx="5350996" cy="21818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400" dirty="0">
                <a:latin typeface="+mj-lt"/>
              </a:rPr>
              <a:t>We hope that by the end of these sessions you will feel more able to embrace who you are, understand your place in the world and be a change maker.</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998906">
            <a:off x="2332012" y="3368337"/>
            <a:ext cx="2255316" cy="3249923"/>
          </a:xfrm>
          <a:prstGeom prst="rect">
            <a:avLst/>
          </a:prstGeom>
          <a:ln>
            <a:solidFill>
              <a:schemeClr val="tx1"/>
            </a:solidFill>
          </a:ln>
        </p:spPr>
      </p:pic>
    </p:spTree>
    <p:extLst>
      <p:ext uri="{BB962C8B-B14F-4D97-AF65-F5344CB8AC3E}">
        <p14:creationId xmlns:p14="http://schemas.microsoft.com/office/powerpoint/2010/main" val="1312168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FC87D1A-87DF-744B-83D6-A0248B60280E}"/>
              </a:ext>
            </a:extLst>
          </p:cNvPr>
          <p:cNvGrpSpPr/>
          <p:nvPr/>
        </p:nvGrpSpPr>
        <p:grpSpPr>
          <a:xfrm>
            <a:off x="355845" y="4200990"/>
            <a:ext cx="3329218" cy="2657010"/>
            <a:chOff x="292518" y="2961612"/>
            <a:chExt cx="3329218" cy="2657010"/>
          </a:xfrm>
        </p:grpSpPr>
        <p:pic>
          <p:nvPicPr>
            <p:cNvPr id="4" name="Picture 3" descr="A picture containing drawing&#10;&#10;Description automatically generated">
              <a:extLst>
                <a:ext uri="{FF2B5EF4-FFF2-40B4-BE49-F238E27FC236}">
                  <a16:creationId xmlns:a16="http://schemas.microsoft.com/office/drawing/2014/main" id="{A8812564-A769-8B4A-A33E-6808D28D20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518" y="3177153"/>
              <a:ext cx="3329218" cy="2441469"/>
            </a:xfrm>
            <a:prstGeom prst="rect">
              <a:avLst/>
            </a:prstGeom>
          </p:spPr>
        </p:pic>
        <p:sp>
          <p:nvSpPr>
            <p:cNvPr id="6" name="TextBox 5"/>
            <p:cNvSpPr txBox="1"/>
            <p:nvPr/>
          </p:nvSpPr>
          <p:spPr>
            <a:xfrm>
              <a:off x="432353" y="2961612"/>
              <a:ext cx="2518555" cy="830997"/>
            </a:xfrm>
            <a:prstGeom prst="rect">
              <a:avLst/>
            </a:prstGeom>
            <a:noFill/>
          </p:spPr>
          <p:txBody>
            <a:bodyPr wrap="square" rtlCol="0">
              <a:spAutoFit/>
            </a:bodyPr>
            <a:lstStyle/>
            <a:p>
              <a:r>
                <a:rPr lang="en-US" sz="4800" b="1" dirty="0">
                  <a:solidFill>
                    <a:srgbClr val="FF8037"/>
                  </a:solidFill>
                </a:rPr>
                <a:t>Real life </a:t>
              </a:r>
            </a:p>
          </p:txBody>
        </p:sp>
      </p:grpSp>
      <p:sp>
        <p:nvSpPr>
          <p:cNvPr id="13" name="TextBox 12"/>
          <p:cNvSpPr txBox="1"/>
          <p:nvPr/>
        </p:nvSpPr>
        <p:spPr>
          <a:xfrm>
            <a:off x="9745190" y="4416531"/>
            <a:ext cx="1690576" cy="1477328"/>
          </a:xfrm>
          <a:prstGeom prst="rect">
            <a:avLst/>
          </a:prstGeom>
          <a:solidFill>
            <a:schemeClr val="bg2"/>
          </a:solidFill>
          <a:ln>
            <a:solidFill>
              <a:schemeClr val="tx1"/>
            </a:solidFill>
          </a:ln>
        </p:spPr>
        <p:txBody>
          <a:bodyPr wrap="square" rtlCol="0">
            <a:spAutoFit/>
          </a:bodyPr>
          <a:lstStyle/>
          <a:p>
            <a:endParaRPr lang="en-US" dirty="0"/>
          </a:p>
          <a:p>
            <a:endParaRPr lang="en-US" dirty="0"/>
          </a:p>
          <a:p>
            <a:endParaRPr lang="en-US" dirty="0"/>
          </a:p>
          <a:p>
            <a:endParaRPr lang="en-US" dirty="0"/>
          </a:p>
          <a:p>
            <a:endParaRPr lang="en-US" dirty="0"/>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14689" y="4414380"/>
            <a:ext cx="1481631" cy="1481631"/>
          </a:xfrm>
          <a:prstGeom prst="rect">
            <a:avLst/>
          </a:prstGeom>
        </p:spPr>
      </p:pic>
      <p:sp>
        <p:nvSpPr>
          <p:cNvPr id="15" name="TextBox 14"/>
          <p:cNvSpPr txBox="1"/>
          <p:nvPr/>
        </p:nvSpPr>
        <p:spPr>
          <a:xfrm>
            <a:off x="10005688" y="5027750"/>
            <a:ext cx="584790" cy="369332"/>
          </a:xfrm>
          <a:prstGeom prst="rect">
            <a:avLst/>
          </a:prstGeom>
          <a:noFill/>
        </p:spPr>
        <p:txBody>
          <a:bodyPr wrap="square" rtlCol="0">
            <a:spAutoFit/>
          </a:bodyPr>
          <a:lstStyle/>
          <a:p>
            <a:r>
              <a:rPr lang="en-US" dirty="0"/>
              <a:t>YOU</a:t>
            </a:r>
          </a:p>
        </p:txBody>
      </p:sp>
      <p:sp>
        <p:nvSpPr>
          <p:cNvPr id="16" name="TextBox 15"/>
          <p:cNvSpPr txBox="1"/>
          <p:nvPr/>
        </p:nvSpPr>
        <p:spPr>
          <a:xfrm>
            <a:off x="2983540" y="3290025"/>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a:t>
            </a:r>
            <a:r>
              <a:rPr lang="en-US" sz="1600">
                <a:solidFill>
                  <a:schemeClr val="tx1">
                    <a:lumMod val="75000"/>
                    <a:lumOff val="25000"/>
                  </a:schemeClr>
                </a:solidFill>
              </a:rPr>
              <a:t>to Be </a:t>
            </a:r>
            <a:r>
              <a:rPr lang="en-US" sz="1600" dirty="0">
                <a:solidFill>
                  <a:schemeClr val="tx1">
                    <a:lumMod val="75000"/>
                    <a:lumOff val="25000"/>
                  </a:schemeClr>
                </a:solidFill>
              </a:rPr>
              <a:t>You’</a:t>
            </a:r>
          </a:p>
        </p:txBody>
      </p:sp>
      <p:sp>
        <p:nvSpPr>
          <p:cNvPr id="17" name="TextBox 16"/>
          <p:cNvSpPr txBox="1"/>
          <p:nvPr/>
        </p:nvSpPr>
        <p:spPr>
          <a:xfrm>
            <a:off x="5570140" y="3286384"/>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Gemma Oaten Actress and TV star</a:t>
            </a:r>
          </a:p>
        </p:txBody>
      </p:sp>
      <p:sp>
        <p:nvSpPr>
          <p:cNvPr id="18" name="TextBox 17"/>
          <p:cNvSpPr txBox="1"/>
          <p:nvPr/>
        </p:nvSpPr>
        <p:spPr>
          <a:xfrm>
            <a:off x="7562754" y="3318930"/>
            <a:ext cx="1690576" cy="584775"/>
          </a:xfrm>
          <a:prstGeom prst="rect">
            <a:avLst/>
          </a:prstGeom>
          <a:noFill/>
        </p:spPr>
        <p:txBody>
          <a:bodyPr wrap="square" rtlCol="0">
            <a:spAutoFit/>
          </a:bodyPr>
          <a:lstStyle/>
          <a:p>
            <a:pPr algn="ctr"/>
            <a:r>
              <a:rPr lang="en-US" sz="1600" dirty="0">
                <a:solidFill>
                  <a:schemeClr val="tx1">
                    <a:lumMod val="75000"/>
                    <a:lumOff val="25000"/>
                  </a:schemeClr>
                </a:solidFill>
              </a:rPr>
              <a:t>Jaz </a:t>
            </a:r>
            <a:r>
              <a:rPr lang="en-US" sz="1600" dirty="0" err="1">
                <a:solidFill>
                  <a:schemeClr val="tx1">
                    <a:lumMod val="75000"/>
                    <a:lumOff val="25000"/>
                  </a:schemeClr>
                </a:solidFill>
              </a:rPr>
              <a:t>Ampaw</a:t>
            </a:r>
            <a:r>
              <a:rPr lang="en-US" sz="1600" dirty="0">
                <a:solidFill>
                  <a:schemeClr val="tx1">
                    <a:lumMod val="75000"/>
                    <a:lumOff val="25000"/>
                  </a:schemeClr>
                </a:solidFill>
              </a:rPr>
              <a:t>-Farr</a:t>
            </a:r>
          </a:p>
          <a:p>
            <a:pPr algn="ctr"/>
            <a:r>
              <a:rPr lang="en-US" sz="1600" dirty="0">
                <a:solidFill>
                  <a:schemeClr val="tx1">
                    <a:lumMod val="75000"/>
                    <a:lumOff val="25000"/>
                  </a:schemeClr>
                </a:solidFill>
              </a:rPr>
              <a:t>Resilience ninja!</a:t>
            </a:r>
          </a:p>
        </p:txBody>
      </p:sp>
      <p:sp>
        <p:nvSpPr>
          <p:cNvPr id="19" name="TextBox 18"/>
          <p:cNvSpPr txBox="1"/>
          <p:nvPr/>
        </p:nvSpPr>
        <p:spPr>
          <a:xfrm>
            <a:off x="9745190" y="3358030"/>
            <a:ext cx="1690576" cy="830997"/>
          </a:xfrm>
          <a:prstGeom prst="rect">
            <a:avLst/>
          </a:prstGeom>
          <a:noFill/>
        </p:spPr>
        <p:txBody>
          <a:bodyPr wrap="square" rtlCol="0">
            <a:spAutoFit/>
          </a:bodyPr>
          <a:lstStyle/>
          <a:p>
            <a:pPr algn="ctr"/>
            <a:r>
              <a:rPr lang="en-US" sz="1600" dirty="0" err="1">
                <a:solidFill>
                  <a:schemeClr val="tx1">
                    <a:lumMod val="75000"/>
                    <a:lumOff val="25000"/>
                  </a:schemeClr>
                </a:solidFill>
              </a:rPr>
              <a:t>Mr</a:t>
            </a:r>
            <a:r>
              <a:rPr lang="en-US" sz="1600" dirty="0">
                <a:solidFill>
                  <a:schemeClr val="tx1">
                    <a:lumMod val="75000"/>
                    <a:lumOff val="25000"/>
                  </a:schemeClr>
                </a:solidFill>
              </a:rPr>
              <a:t> </a:t>
            </a:r>
            <a:r>
              <a:rPr lang="en-US" sz="1600" dirty="0" err="1">
                <a:solidFill>
                  <a:schemeClr val="tx1">
                    <a:lumMod val="75000"/>
                    <a:lumOff val="25000"/>
                  </a:schemeClr>
                </a:solidFill>
              </a:rPr>
              <a:t>Beezy</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Motivational speaker</a:t>
            </a:r>
          </a:p>
        </p:txBody>
      </p:sp>
      <p:sp>
        <p:nvSpPr>
          <p:cNvPr id="20" name="TextBox 19"/>
          <p:cNvSpPr txBox="1"/>
          <p:nvPr/>
        </p:nvSpPr>
        <p:spPr>
          <a:xfrm>
            <a:off x="7657665" y="5969472"/>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Cameron Parker</a:t>
            </a:r>
          </a:p>
          <a:p>
            <a:pPr algn="ctr"/>
            <a:r>
              <a:rPr lang="en-US" sz="1600" dirty="0">
                <a:solidFill>
                  <a:schemeClr val="tx1">
                    <a:lumMod val="75000"/>
                    <a:lumOff val="25000"/>
                  </a:schemeClr>
                </a:solidFill>
              </a:rPr>
              <a:t>Motivational speaker</a:t>
            </a:r>
          </a:p>
        </p:txBody>
      </p:sp>
      <p:sp>
        <p:nvSpPr>
          <p:cNvPr id="21" name="TextBox 20"/>
          <p:cNvSpPr txBox="1"/>
          <p:nvPr/>
        </p:nvSpPr>
        <p:spPr>
          <a:xfrm>
            <a:off x="9892603" y="6078580"/>
            <a:ext cx="1690576" cy="338554"/>
          </a:xfrm>
          <a:prstGeom prst="rect">
            <a:avLst/>
          </a:prstGeom>
          <a:noFill/>
        </p:spPr>
        <p:txBody>
          <a:bodyPr wrap="square" rtlCol="0">
            <a:spAutoFit/>
          </a:bodyPr>
          <a:lstStyle/>
          <a:p>
            <a:pPr algn="ctr"/>
            <a:r>
              <a:rPr lang="en-US" sz="1600" dirty="0">
                <a:solidFill>
                  <a:schemeClr val="tx1">
                    <a:lumMod val="75000"/>
                    <a:lumOff val="25000"/>
                  </a:schemeClr>
                </a:solidFill>
              </a:rPr>
              <a:t>And YOU?</a:t>
            </a:r>
          </a:p>
        </p:txBody>
      </p:sp>
      <p:sp>
        <p:nvSpPr>
          <p:cNvPr id="22" name="TextBox 21"/>
          <p:cNvSpPr txBox="1"/>
          <p:nvPr/>
        </p:nvSpPr>
        <p:spPr>
          <a:xfrm>
            <a:off x="3384137" y="5919702"/>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Kathy Weeks</a:t>
            </a:r>
          </a:p>
          <a:p>
            <a:pPr algn="ctr"/>
            <a:r>
              <a:rPr lang="en-US" sz="1600" dirty="0">
                <a:solidFill>
                  <a:schemeClr val="tx1">
                    <a:lumMod val="75000"/>
                    <a:lumOff val="25000"/>
                  </a:schemeClr>
                </a:solidFill>
              </a:rPr>
              <a:t>‘Dare to Be You’ Team</a:t>
            </a:r>
          </a:p>
        </p:txBody>
      </p:sp>
      <p:sp>
        <p:nvSpPr>
          <p:cNvPr id="23" name="TextBox 22"/>
          <p:cNvSpPr txBox="1"/>
          <p:nvPr/>
        </p:nvSpPr>
        <p:spPr>
          <a:xfrm>
            <a:off x="5570140" y="5964121"/>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Rachel Johnson</a:t>
            </a:r>
          </a:p>
          <a:p>
            <a:pPr algn="ctr"/>
            <a:r>
              <a:rPr lang="en-US" sz="1600" dirty="0">
                <a:solidFill>
                  <a:schemeClr val="tx1">
                    <a:lumMod val="75000"/>
                    <a:lumOff val="25000"/>
                  </a:schemeClr>
                </a:solidFill>
              </a:rPr>
              <a:t>Writer of Change Makers</a:t>
            </a:r>
          </a:p>
        </p:txBody>
      </p:sp>
      <p:pic>
        <p:nvPicPr>
          <p:cNvPr id="26" name="Picture 25" descr="A person looking at the camera&#10;&#10;Description automatically generated">
            <a:extLst>
              <a:ext uri="{FF2B5EF4-FFF2-40B4-BE49-F238E27FC236}">
                <a16:creationId xmlns:a16="http://schemas.microsoft.com/office/drawing/2014/main" id="{3F7654F3-BCA6-034D-B4E5-5BE2EF5002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1442" y="1438888"/>
            <a:ext cx="1205326" cy="1833494"/>
          </a:xfrm>
          <a:prstGeom prst="rect">
            <a:avLst/>
          </a:prstGeom>
        </p:spPr>
      </p:pic>
      <p:pic>
        <p:nvPicPr>
          <p:cNvPr id="3" name="Picture 2" descr="A person standing on a stage&#10;&#10;Description automatically generated">
            <a:extLst>
              <a:ext uri="{FF2B5EF4-FFF2-40B4-BE49-F238E27FC236}">
                <a16:creationId xmlns:a16="http://schemas.microsoft.com/office/drawing/2014/main" id="{7C03A56B-D46A-FE41-8DE2-F36D0B3A03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52143" y="1490207"/>
            <a:ext cx="1082417" cy="1796177"/>
          </a:xfrm>
          <a:prstGeom prst="rect">
            <a:avLst/>
          </a:prstGeom>
        </p:spPr>
      </p:pic>
      <p:pic>
        <p:nvPicPr>
          <p:cNvPr id="7" name="Picture 6" descr="A group of people standing in front of a body of water&#10;&#10;Description automatically generated">
            <a:extLst>
              <a:ext uri="{FF2B5EF4-FFF2-40B4-BE49-F238E27FC236}">
                <a16:creationId xmlns:a16="http://schemas.microsoft.com/office/drawing/2014/main" id="{B9321F68-9003-CE40-90A5-F3B5374FE17B}"/>
              </a:ext>
            </a:extLst>
          </p:cNvPr>
          <p:cNvPicPr>
            <a:picLocks noChangeAspect="1"/>
          </p:cNvPicPr>
          <p:nvPr/>
        </p:nvPicPr>
        <p:blipFill rotWithShape="1">
          <a:blip r:embed="rId6"/>
          <a:srcRect l="42227" t="17681" r="35514" b="55026"/>
          <a:stretch/>
        </p:blipFill>
        <p:spPr>
          <a:xfrm>
            <a:off x="7760477" y="4117381"/>
            <a:ext cx="1411381" cy="1802321"/>
          </a:xfrm>
          <a:prstGeom prst="rect">
            <a:avLst/>
          </a:prstGeom>
        </p:spPr>
      </p:pic>
      <p:pic>
        <p:nvPicPr>
          <p:cNvPr id="27" name="Picture 26" descr="A person wearing a black shirt&#10;&#10;Description automatically generated">
            <a:extLst>
              <a:ext uri="{FF2B5EF4-FFF2-40B4-BE49-F238E27FC236}">
                <a16:creationId xmlns:a16="http://schemas.microsoft.com/office/drawing/2014/main" id="{4E58A44C-1231-9E49-837F-500BFB83B79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0935" t="2182" r="23574" b="24830"/>
          <a:stretch/>
        </p:blipFill>
        <p:spPr>
          <a:xfrm>
            <a:off x="9799412" y="1441403"/>
            <a:ext cx="1582132" cy="1893783"/>
          </a:xfrm>
          <a:prstGeom prst="rect">
            <a:avLst/>
          </a:prstGeom>
        </p:spPr>
      </p:pic>
      <p:sp>
        <p:nvSpPr>
          <p:cNvPr id="29" name="Title 1">
            <a:extLst>
              <a:ext uri="{FF2B5EF4-FFF2-40B4-BE49-F238E27FC236}">
                <a16:creationId xmlns:a16="http://schemas.microsoft.com/office/drawing/2014/main" id="{41EEE74E-2242-8E42-849E-DBDC0663029D}"/>
              </a:ext>
            </a:extLst>
          </p:cNvPr>
          <p:cNvSpPr txBox="1">
            <a:spLocks/>
          </p:cNvSpPr>
          <p:nvPr/>
        </p:nvSpPr>
        <p:spPr>
          <a:xfrm>
            <a:off x="385411" y="1439876"/>
            <a:ext cx="2328804" cy="244146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4000"/>
              </a:lnSpc>
            </a:pPr>
            <a:r>
              <a:rPr lang="en-US" sz="2800" dirty="0"/>
              <a:t>To help you on this journey, we have some special guests who will be sharing their thoughts with us. They are:</a:t>
            </a:r>
          </a:p>
        </p:txBody>
      </p:sp>
      <p:pic>
        <p:nvPicPr>
          <p:cNvPr id="8" name="Picture 7" descr="A person wearing glasses and smiling at the camera&#10;&#10;Description automatically generated">
            <a:extLst>
              <a:ext uri="{FF2B5EF4-FFF2-40B4-BE49-F238E27FC236}">
                <a16:creationId xmlns:a16="http://schemas.microsoft.com/office/drawing/2014/main" id="{B5F79EB3-B4ED-4D4D-A9CF-D6D42A00EECF}"/>
              </a:ext>
            </a:extLst>
          </p:cNvPr>
          <p:cNvPicPr>
            <a:picLocks noChangeAspect="1"/>
          </p:cNvPicPr>
          <p:nvPr/>
        </p:nvPicPr>
        <p:blipFill>
          <a:blip r:embed="rId8"/>
          <a:stretch>
            <a:fillRect/>
          </a:stretch>
        </p:blipFill>
        <p:spPr>
          <a:xfrm>
            <a:off x="5679742" y="4131383"/>
            <a:ext cx="1488721" cy="1736841"/>
          </a:xfrm>
          <a:prstGeom prst="rect">
            <a:avLst/>
          </a:prstGeom>
        </p:spPr>
      </p:pic>
      <p:pic>
        <p:nvPicPr>
          <p:cNvPr id="9" name="Picture 8" descr="A person who is smiling and looking at the camera&#10;&#10;Description automatically generated">
            <a:extLst>
              <a:ext uri="{FF2B5EF4-FFF2-40B4-BE49-F238E27FC236}">
                <a16:creationId xmlns:a16="http://schemas.microsoft.com/office/drawing/2014/main" id="{6EBDC388-864D-3943-90E9-541B4C16B0C0}"/>
              </a:ext>
            </a:extLst>
          </p:cNvPr>
          <p:cNvPicPr>
            <a:picLocks noChangeAspect="1"/>
          </p:cNvPicPr>
          <p:nvPr/>
        </p:nvPicPr>
        <p:blipFill rotWithShape="1">
          <a:blip r:embed="rId9"/>
          <a:srcRect l="27767" t="566" r="30893" b="-1"/>
          <a:stretch/>
        </p:blipFill>
        <p:spPr>
          <a:xfrm>
            <a:off x="3669309" y="4102282"/>
            <a:ext cx="1118603" cy="1792800"/>
          </a:xfrm>
          <a:prstGeom prst="rect">
            <a:avLst/>
          </a:prstGeom>
        </p:spPr>
      </p:pic>
      <p:pic>
        <p:nvPicPr>
          <p:cNvPr id="10" name="Picture 9" descr="A person wearing a suit and tie&#10;&#10;Description automatically generated">
            <a:extLst>
              <a:ext uri="{FF2B5EF4-FFF2-40B4-BE49-F238E27FC236}">
                <a16:creationId xmlns:a16="http://schemas.microsoft.com/office/drawing/2014/main" id="{8762A69A-EF50-554F-AB39-B8ECC274845F}"/>
              </a:ext>
            </a:extLst>
          </p:cNvPr>
          <p:cNvPicPr>
            <a:picLocks noChangeAspect="1"/>
          </p:cNvPicPr>
          <p:nvPr/>
        </p:nvPicPr>
        <p:blipFill>
          <a:blip r:embed="rId10"/>
          <a:stretch>
            <a:fillRect/>
          </a:stretch>
        </p:blipFill>
        <p:spPr>
          <a:xfrm>
            <a:off x="3616628" y="1394952"/>
            <a:ext cx="1205326" cy="1807989"/>
          </a:xfrm>
          <a:prstGeom prst="rect">
            <a:avLst/>
          </a:prstGeom>
        </p:spPr>
      </p:pic>
    </p:spTree>
    <p:extLst>
      <p:ext uri="{BB962C8B-B14F-4D97-AF65-F5344CB8AC3E}">
        <p14:creationId xmlns:p14="http://schemas.microsoft.com/office/powerpoint/2010/main" val="2032220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4711" y="1690503"/>
            <a:ext cx="7522577" cy="1077218"/>
          </a:xfrm>
          <a:prstGeom prst="rect">
            <a:avLst/>
          </a:prstGeom>
          <a:noFill/>
        </p:spPr>
        <p:txBody>
          <a:bodyPr wrap="square" rtlCol="0">
            <a:spAutoFit/>
          </a:bodyPr>
          <a:lstStyle/>
          <a:p>
            <a:pPr algn="ctr"/>
            <a:r>
              <a:rPr lang="en-US" sz="3200" dirty="0">
                <a:latin typeface="+mj-lt"/>
              </a:rPr>
              <a:t>So, why is change so important? Because the world is depending on it.</a:t>
            </a:r>
          </a:p>
        </p:txBody>
      </p:sp>
      <p:pic>
        <p:nvPicPr>
          <p:cNvPr id="5" name="Picture 4" descr="A screenshot of a computer screen&#10;&#10;Description automatically generated">
            <a:hlinkClick r:id="rId2"/>
            <a:extLst>
              <a:ext uri="{FF2B5EF4-FFF2-40B4-BE49-F238E27FC236}">
                <a16:creationId xmlns:a16="http://schemas.microsoft.com/office/drawing/2014/main" id="{84DF40B2-5797-3141-A714-38645BEF75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53332" y="3085945"/>
            <a:ext cx="6285334" cy="3395794"/>
          </a:xfrm>
          <a:prstGeom prst="rect">
            <a:avLst/>
          </a:prstGeom>
        </p:spPr>
      </p:pic>
      <p:pic>
        <p:nvPicPr>
          <p:cNvPr id="7" name="Picture 6" descr="A close up of a logo&#10;&#10;Description automatically generated">
            <a:hlinkClick r:id="rId2"/>
            <a:extLst>
              <a:ext uri="{FF2B5EF4-FFF2-40B4-BE49-F238E27FC236}">
                <a16:creationId xmlns:a16="http://schemas.microsoft.com/office/drawing/2014/main" id="{D0EA5A29-177C-9348-9E3E-23FA9BD6BC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26558" y="3429000"/>
            <a:ext cx="2324100" cy="2654300"/>
          </a:xfrm>
          <a:prstGeom prst="rect">
            <a:avLst/>
          </a:prstGeom>
        </p:spPr>
      </p:pic>
    </p:spTree>
    <p:extLst>
      <p:ext uri="{BB962C8B-B14F-4D97-AF65-F5344CB8AC3E}">
        <p14:creationId xmlns:p14="http://schemas.microsoft.com/office/powerpoint/2010/main" val="157682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D26209C-6219-724C-B26B-773BE14D48C5}"/>
              </a:ext>
            </a:extLst>
          </p:cNvPr>
          <p:cNvSpPr txBox="1">
            <a:spLocks/>
          </p:cNvSpPr>
          <p:nvPr/>
        </p:nvSpPr>
        <p:spPr>
          <a:xfrm>
            <a:off x="1072661" y="1261241"/>
            <a:ext cx="10046677" cy="113224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4000"/>
              </a:lnSpc>
            </a:pPr>
            <a:r>
              <a:rPr lang="en-US" sz="3200" dirty="0"/>
              <a:t>Matthew Syed wrote ‘Dare to Be You’ but why did he </a:t>
            </a:r>
            <a:br>
              <a:rPr lang="en-US" sz="3200" dirty="0"/>
            </a:br>
            <a:r>
              <a:rPr lang="en-US" sz="3200" dirty="0"/>
              <a:t>think that this was important?</a:t>
            </a:r>
          </a:p>
        </p:txBody>
      </p:sp>
      <p:pic>
        <p:nvPicPr>
          <p:cNvPr id="10" name="Picture 9" descr="A screen shot of a person&#10;&#10;Description automatically generated">
            <a:hlinkClick r:id="rId2"/>
            <a:extLst>
              <a:ext uri="{FF2B5EF4-FFF2-40B4-BE49-F238E27FC236}">
                <a16:creationId xmlns:a16="http://schemas.microsoft.com/office/drawing/2014/main" id="{273F9023-5FF9-B449-83AB-B91B998DCC49}"/>
              </a:ext>
            </a:extLst>
          </p:cNvPr>
          <p:cNvPicPr>
            <a:picLocks noChangeAspect="1"/>
          </p:cNvPicPr>
          <p:nvPr/>
        </p:nvPicPr>
        <p:blipFill>
          <a:blip r:embed="rId3"/>
          <a:stretch>
            <a:fillRect/>
          </a:stretch>
        </p:blipFill>
        <p:spPr>
          <a:xfrm>
            <a:off x="2821510" y="2834830"/>
            <a:ext cx="6337480" cy="3548725"/>
          </a:xfrm>
          <a:prstGeom prst="rect">
            <a:avLst/>
          </a:prstGeom>
        </p:spPr>
      </p:pic>
      <p:pic>
        <p:nvPicPr>
          <p:cNvPr id="11" name="Picture 10" descr="A close up of a logo&#10;&#10;Description automatically generated">
            <a:hlinkClick r:id="rId2"/>
            <a:extLst>
              <a:ext uri="{FF2B5EF4-FFF2-40B4-BE49-F238E27FC236}">
                <a16:creationId xmlns:a16="http://schemas.microsoft.com/office/drawing/2014/main" id="{0736E021-E20B-F041-B6C9-AB43F23CE1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33949" y="2942459"/>
            <a:ext cx="2324100" cy="2654300"/>
          </a:xfrm>
          <a:prstGeom prst="rect">
            <a:avLst/>
          </a:prstGeom>
        </p:spPr>
      </p:pic>
    </p:spTree>
    <p:extLst>
      <p:ext uri="{BB962C8B-B14F-4D97-AF65-F5344CB8AC3E}">
        <p14:creationId xmlns:p14="http://schemas.microsoft.com/office/powerpoint/2010/main" val="403820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9274" y="1581928"/>
            <a:ext cx="7441525" cy="584775"/>
          </a:xfrm>
          <a:prstGeom prst="rect">
            <a:avLst/>
          </a:prstGeom>
          <a:noFill/>
        </p:spPr>
        <p:txBody>
          <a:bodyPr wrap="square" rtlCol="0">
            <a:spAutoFit/>
          </a:bodyPr>
          <a:lstStyle/>
          <a:p>
            <a:r>
              <a:rPr lang="en-US" sz="3200" dirty="0">
                <a:latin typeface="+mj-lt"/>
              </a:rPr>
              <a:t>Everything changes! Change is a part of life.</a:t>
            </a:r>
          </a:p>
        </p:txBody>
      </p:sp>
      <p:sp>
        <p:nvSpPr>
          <p:cNvPr id="6" name="TextBox 5"/>
          <p:cNvSpPr txBox="1"/>
          <p:nvPr/>
        </p:nvSpPr>
        <p:spPr>
          <a:xfrm>
            <a:off x="1204443" y="4899712"/>
            <a:ext cx="1914861" cy="400110"/>
          </a:xfrm>
          <a:prstGeom prst="rect">
            <a:avLst/>
          </a:prstGeom>
          <a:noFill/>
        </p:spPr>
        <p:txBody>
          <a:bodyPr wrap="square" rtlCol="0">
            <a:spAutoFit/>
          </a:bodyPr>
          <a:lstStyle/>
          <a:p>
            <a:pPr algn="ctr"/>
            <a:r>
              <a:rPr lang="en-US" sz="2000" dirty="0"/>
              <a:t>Seasons change</a:t>
            </a:r>
          </a:p>
        </p:txBody>
      </p:sp>
      <p:sp>
        <p:nvSpPr>
          <p:cNvPr id="7" name="TextBox 6"/>
          <p:cNvSpPr txBox="1"/>
          <p:nvPr/>
        </p:nvSpPr>
        <p:spPr>
          <a:xfrm>
            <a:off x="3422312" y="4899712"/>
            <a:ext cx="2562031" cy="707886"/>
          </a:xfrm>
          <a:prstGeom prst="rect">
            <a:avLst/>
          </a:prstGeom>
          <a:noFill/>
        </p:spPr>
        <p:txBody>
          <a:bodyPr wrap="square" rtlCol="0">
            <a:spAutoFit/>
          </a:bodyPr>
          <a:lstStyle/>
          <a:p>
            <a:pPr algn="ctr"/>
            <a:r>
              <a:rPr lang="en-US" sz="2000" dirty="0"/>
              <a:t>Transformation can be seen every day</a:t>
            </a:r>
          </a:p>
        </p:txBody>
      </p:sp>
      <p:sp>
        <p:nvSpPr>
          <p:cNvPr id="8" name="TextBox 7"/>
          <p:cNvSpPr txBox="1"/>
          <p:nvPr/>
        </p:nvSpPr>
        <p:spPr>
          <a:xfrm>
            <a:off x="6243056" y="4935831"/>
            <a:ext cx="2562031" cy="1015663"/>
          </a:xfrm>
          <a:prstGeom prst="rect">
            <a:avLst/>
          </a:prstGeom>
          <a:noFill/>
        </p:spPr>
        <p:txBody>
          <a:bodyPr wrap="square" rtlCol="0">
            <a:spAutoFit/>
          </a:bodyPr>
          <a:lstStyle/>
          <a:p>
            <a:pPr algn="ctr"/>
            <a:r>
              <a:rPr lang="en-US" sz="2000" dirty="0"/>
              <a:t>We grow up and experience different things</a:t>
            </a:r>
          </a:p>
        </p:txBody>
      </p:sp>
      <p:sp>
        <p:nvSpPr>
          <p:cNvPr id="10" name="TextBox 9"/>
          <p:cNvSpPr txBox="1"/>
          <p:nvPr/>
        </p:nvSpPr>
        <p:spPr>
          <a:xfrm>
            <a:off x="8696552" y="4927312"/>
            <a:ext cx="2562031" cy="707886"/>
          </a:xfrm>
          <a:prstGeom prst="rect">
            <a:avLst/>
          </a:prstGeom>
          <a:noFill/>
        </p:spPr>
        <p:txBody>
          <a:bodyPr wrap="square" rtlCol="0">
            <a:spAutoFit/>
          </a:bodyPr>
          <a:lstStyle/>
          <a:p>
            <a:pPr algn="ctr"/>
            <a:r>
              <a:rPr lang="en-US" sz="2000" dirty="0"/>
              <a:t>COVID-19 created a major change</a:t>
            </a:r>
          </a:p>
        </p:txBody>
      </p:sp>
      <p:pic>
        <p:nvPicPr>
          <p:cNvPr id="13" name="Picture 12" descr="A close up of a logo&#10;&#10;Description automatically generated">
            <a:extLst>
              <a:ext uri="{FF2B5EF4-FFF2-40B4-BE49-F238E27FC236}">
                <a16:creationId xmlns:a16="http://schemas.microsoft.com/office/drawing/2014/main" id="{33C3127A-2F4F-5D44-8336-90A4066F79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2694" y="2728999"/>
            <a:ext cx="2098357" cy="2098357"/>
          </a:xfrm>
          <a:prstGeom prst="rect">
            <a:avLst/>
          </a:prstGeom>
        </p:spPr>
      </p:pic>
      <p:pic>
        <p:nvPicPr>
          <p:cNvPr id="15" name="Picture 14" descr="A close up of a logo&#10;&#10;Description automatically generated">
            <a:extLst>
              <a:ext uri="{FF2B5EF4-FFF2-40B4-BE49-F238E27FC236}">
                <a16:creationId xmlns:a16="http://schemas.microsoft.com/office/drawing/2014/main" id="{222DBC67-5212-1A4D-AD32-526E7DB38A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62083" y="2351789"/>
            <a:ext cx="2732589" cy="2732589"/>
          </a:xfrm>
          <a:prstGeom prst="rect">
            <a:avLst/>
          </a:prstGeom>
        </p:spPr>
      </p:pic>
      <p:pic>
        <p:nvPicPr>
          <p:cNvPr id="17" name="Picture 16" descr="A close up of a logo&#10;&#10;Description automatically generated">
            <a:extLst>
              <a:ext uri="{FF2B5EF4-FFF2-40B4-BE49-F238E27FC236}">
                <a16:creationId xmlns:a16="http://schemas.microsoft.com/office/drawing/2014/main" id="{4CEF9958-C2DC-EF4B-9C53-34846533C5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8945" y="2149673"/>
            <a:ext cx="2918804" cy="2918804"/>
          </a:xfrm>
          <a:prstGeom prst="rect">
            <a:avLst/>
          </a:prstGeom>
        </p:spPr>
      </p:pic>
      <p:pic>
        <p:nvPicPr>
          <p:cNvPr id="19" name="Picture 18" descr="A close up of a logo&#10;&#10;Description automatically generated">
            <a:extLst>
              <a:ext uri="{FF2B5EF4-FFF2-40B4-BE49-F238E27FC236}">
                <a16:creationId xmlns:a16="http://schemas.microsoft.com/office/drawing/2014/main" id="{6B0C9A44-5CD6-3F4D-83A7-1DF3783B298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69473" y="2495268"/>
            <a:ext cx="2589110" cy="2589110"/>
          </a:xfrm>
          <a:prstGeom prst="rect">
            <a:avLst/>
          </a:prstGeom>
        </p:spPr>
      </p:pic>
    </p:spTree>
    <p:extLst>
      <p:ext uri="{BB962C8B-B14F-4D97-AF65-F5344CB8AC3E}">
        <p14:creationId xmlns:p14="http://schemas.microsoft.com/office/powerpoint/2010/main" val="447782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7272" y="1257106"/>
            <a:ext cx="4134522" cy="663407"/>
          </a:xfrm>
        </p:spPr>
        <p:txBody>
          <a:bodyPr>
            <a:normAutofit/>
          </a:bodyPr>
          <a:lstStyle/>
          <a:p>
            <a:pPr algn="l"/>
            <a:r>
              <a:rPr lang="en-US" sz="3200" b="1" dirty="0"/>
              <a:t>Did you know?</a:t>
            </a:r>
          </a:p>
        </p:txBody>
      </p:sp>
      <p:sp>
        <p:nvSpPr>
          <p:cNvPr id="4" name="TextBox 3"/>
          <p:cNvSpPr txBox="1"/>
          <p:nvPr/>
        </p:nvSpPr>
        <p:spPr>
          <a:xfrm>
            <a:off x="980593" y="1998213"/>
            <a:ext cx="6555130" cy="461665"/>
          </a:xfrm>
          <a:prstGeom prst="rect">
            <a:avLst/>
          </a:prstGeom>
          <a:noFill/>
        </p:spPr>
        <p:txBody>
          <a:bodyPr wrap="square" rtlCol="0">
            <a:spAutoFit/>
          </a:bodyPr>
          <a:lstStyle/>
          <a:p>
            <a:r>
              <a:rPr lang="en-US" sz="2400" dirty="0">
                <a:solidFill>
                  <a:srgbClr val="FF8039"/>
                </a:solidFill>
              </a:rPr>
              <a:t>Metamorphosis - how a creature transforms.</a:t>
            </a:r>
          </a:p>
        </p:txBody>
      </p:sp>
      <p:sp>
        <p:nvSpPr>
          <p:cNvPr id="8" name="TextBox 7"/>
          <p:cNvSpPr txBox="1"/>
          <p:nvPr/>
        </p:nvSpPr>
        <p:spPr>
          <a:xfrm>
            <a:off x="3149381" y="2694513"/>
            <a:ext cx="5160084" cy="1653273"/>
          </a:xfrm>
          <a:prstGeom prst="rect">
            <a:avLst/>
          </a:prstGeom>
          <a:noFill/>
        </p:spPr>
        <p:txBody>
          <a:bodyPr wrap="square" rtlCol="0">
            <a:spAutoFit/>
          </a:bodyPr>
          <a:lstStyle/>
          <a:p>
            <a:pPr>
              <a:lnSpc>
                <a:spcPct val="114000"/>
              </a:lnSpc>
            </a:pPr>
            <a:r>
              <a:rPr lang="en-US" dirty="0">
                <a:latin typeface="+mj-lt"/>
              </a:rPr>
              <a:t>Caterpillars are born with everything they need to become butterflies. Some of these parts develop over time and are visible, like wing buds. The others can’t be seen. But the information for these parts is stored in the caterpillar’s cells, waiting to be unlocked.</a:t>
            </a:r>
          </a:p>
        </p:txBody>
      </p:sp>
      <p:sp>
        <p:nvSpPr>
          <p:cNvPr id="9" name="TextBox 8"/>
          <p:cNvSpPr txBox="1"/>
          <p:nvPr/>
        </p:nvSpPr>
        <p:spPr>
          <a:xfrm>
            <a:off x="1159464" y="4696557"/>
            <a:ext cx="3992330" cy="1653273"/>
          </a:xfrm>
          <a:prstGeom prst="rect">
            <a:avLst/>
          </a:prstGeom>
          <a:noFill/>
        </p:spPr>
        <p:txBody>
          <a:bodyPr wrap="square" rtlCol="0">
            <a:spAutoFit/>
          </a:bodyPr>
          <a:lstStyle/>
          <a:p>
            <a:pPr>
              <a:lnSpc>
                <a:spcPct val="114000"/>
              </a:lnSpc>
            </a:pPr>
            <a:r>
              <a:rPr lang="en-US" dirty="0">
                <a:latin typeface="+mj-lt"/>
              </a:rPr>
              <a:t>Before becoming butterflies, caterpillars enter the pupa stage, where they build a little sack, or chrysalis. The chrysalis protects the caterpillar as it begins to turn itself into a liquid, soupy substance</a:t>
            </a:r>
            <a:r>
              <a:rPr lang="en-US" dirty="0"/>
              <a:t>.</a:t>
            </a:r>
          </a:p>
        </p:txBody>
      </p:sp>
      <p:sp>
        <p:nvSpPr>
          <p:cNvPr id="10" name="TextBox 9"/>
          <p:cNvSpPr txBox="1"/>
          <p:nvPr/>
        </p:nvSpPr>
        <p:spPr>
          <a:xfrm>
            <a:off x="8641020" y="4684819"/>
            <a:ext cx="3036695" cy="1653273"/>
          </a:xfrm>
          <a:prstGeom prst="rect">
            <a:avLst/>
          </a:prstGeom>
          <a:noFill/>
        </p:spPr>
        <p:txBody>
          <a:bodyPr wrap="square" rtlCol="0">
            <a:spAutoFit/>
          </a:bodyPr>
          <a:lstStyle/>
          <a:p>
            <a:pPr>
              <a:lnSpc>
                <a:spcPct val="114000"/>
              </a:lnSpc>
            </a:pPr>
            <a:r>
              <a:rPr lang="en-US" dirty="0">
                <a:latin typeface="+mj-lt"/>
              </a:rPr>
              <a:t>When they emerge from the chrysalis, they are transformed. They wait until their wings are dry</a:t>
            </a:r>
            <a:r>
              <a:rPr lang="mr-IN" dirty="0">
                <a:latin typeface="+mj-lt"/>
              </a:rPr>
              <a:t>…</a:t>
            </a:r>
            <a:r>
              <a:rPr lang="en-GB" dirty="0">
                <a:latin typeface="+mj-lt"/>
              </a:rPr>
              <a:t>and then they take their maiden flight.</a:t>
            </a:r>
            <a:endParaRPr lang="en-US" dirty="0"/>
          </a:p>
        </p:txBody>
      </p:sp>
      <p:pic>
        <p:nvPicPr>
          <p:cNvPr id="11" name="Picture 10" descr="A close up of a logo&#10;&#10;Description automatically generated">
            <a:extLst>
              <a:ext uri="{FF2B5EF4-FFF2-40B4-BE49-F238E27FC236}">
                <a16:creationId xmlns:a16="http://schemas.microsoft.com/office/drawing/2014/main" id="{E0E8D454-621B-1044-A312-CFE455330E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4105" y="2369534"/>
            <a:ext cx="2473540" cy="2473540"/>
          </a:xfrm>
          <a:prstGeom prst="rect">
            <a:avLst/>
          </a:prstGeom>
        </p:spPr>
      </p:pic>
      <p:pic>
        <p:nvPicPr>
          <p:cNvPr id="12" name="Picture 11" descr="A close up of a logo&#10;&#10;Description automatically generated">
            <a:extLst>
              <a:ext uri="{FF2B5EF4-FFF2-40B4-BE49-F238E27FC236}">
                <a16:creationId xmlns:a16="http://schemas.microsoft.com/office/drawing/2014/main" id="{4E142E81-B61F-4743-8749-70B8CB3AEA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41020" y="2362729"/>
            <a:ext cx="2627830" cy="26278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DE63A040-DCE5-044A-84AD-05E9543678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92591" y="4319784"/>
            <a:ext cx="2406817" cy="2406817"/>
          </a:xfrm>
          <a:prstGeom prst="rect">
            <a:avLst/>
          </a:prstGeom>
        </p:spPr>
      </p:pic>
    </p:spTree>
    <p:extLst>
      <p:ext uri="{BB962C8B-B14F-4D97-AF65-F5344CB8AC3E}">
        <p14:creationId xmlns:p14="http://schemas.microsoft.com/office/powerpoint/2010/main" val="1963546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p:nvPr/>
        </p:nvCxnSpPr>
        <p:spPr>
          <a:xfrm flipV="1">
            <a:off x="3630439" y="3242324"/>
            <a:ext cx="1312433" cy="10758"/>
          </a:xfrm>
          <a:prstGeom prst="straightConnector1">
            <a:avLst/>
          </a:prstGeom>
          <a:ln w="19050">
            <a:solidFill>
              <a:srgbClr val="FF8039"/>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7051801" y="3247703"/>
            <a:ext cx="1312433" cy="10758"/>
          </a:xfrm>
          <a:prstGeom prst="straightConnector1">
            <a:avLst/>
          </a:prstGeom>
          <a:ln w="19050">
            <a:solidFill>
              <a:srgbClr val="FF8039"/>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59211" y="4605928"/>
            <a:ext cx="8302724" cy="1493358"/>
          </a:xfrm>
          <a:prstGeom prst="rect">
            <a:avLst/>
          </a:prstGeom>
          <a:noFill/>
        </p:spPr>
        <p:txBody>
          <a:bodyPr wrap="square" rtlCol="0">
            <a:spAutoFit/>
          </a:bodyPr>
          <a:lstStyle/>
          <a:p>
            <a:pPr algn="ctr">
              <a:lnSpc>
                <a:spcPct val="150000"/>
              </a:lnSpc>
            </a:pPr>
            <a:r>
              <a:rPr lang="en-US" sz="3200" dirty="0">
                <a:latin typeface="+mj-lt"/>
              </a:rPr>
              <a:t>These sessions will help you navigate through some of the things that will enable you to ‘fly’. </a:t>
            </a:r>
          </a:p>
        </p:txBody>
      </p:sp>
      <p:pic>
        <p:nvPicPr>
          <p:cNvPr id="11" name="Picture 10" descr="A close up of a logo&#10;&#10;Description automatically generated">
            <a:extLst>
              <a:ext uri="{FF2B5EF4-FFF2-40B4-BE49-F238E27FC236}">
                <a16:creationId xmlns:a16="http://schemas.microsoft.com/office/drawing/2014/main" id="{C15EC614-512E-8544-9728-AB813A432E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8683" y="1873339"/>
            <a:ext cx="2732589" cy="2732589"/>
          </a:xfrm>
          <a:prstGeom prst="rect">
            <a:avLst/>
          </a:prstGeom>
        </p:spPr>
      </p:pic>
      <p:pic>
        <p:nvPicPr>
          <p:cNvPr id="12" name="Picture 11" descr="A close up of a logo&#10;&#10;Description automatically generated">
            <a:extLst>
              <a:ext uri="{FF2B5EF4-FFF2-40B4-BE49-F238E27FC236}">
                <a16:creationId xmlns:a16="http://schemas.microsoft.com/office/drawing/2014/main" id="{28571847-18D4-C941-9A71-71291A7DDC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3928" y="2036224"/>
            <a:ext cx="2406817" cy="2406817"/>
          </a:xfrm>
          <a:prstGeom prst="rect">
            <a:avLst/>
          </a:prstGeom>
        </p:spPr>
      </p:pic>
      <p:pic>
        <p:nvPicPr>
          <p:cNvPr id="13" name="Picture 12" descr="A close up of a logo&#10;&#10;Description automatically generated">
            <a:extLst>
              <a:ext uri="{FF2B5EF4-FFF2-40B4-BE49-F238E27FC236}">
                <a16:creationId xmlns:a16="http://schemas.microsoft.com/office/drawing/2014/main" id="{5DD72C31-BCC0-AB45-ABF9-41461211CE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80268" y="1880094"/>
            <a:ext cx="2668041" cy="2668041"/>
          </a:xfrm>
          <a:prstGeom prst="rect">
            <a:avLst/>
          </a:prstGeom>
        </p:spPr>
      </p:pic>
    </p:spTree>
    <p:extLst>
      <p:ext uri="{BB962C8B-B14F-4D97-AF65-F5344CB8AC3E}">
        <p14:creationId xmlns:p14="http://schemas.microsoft.com/office/powerpoint/2010/main" val="908260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399" y="1590891"/>
            <a:ext cx="10645519" cy="1046761"/>
          </a:xfrm>
          <a:prstGeom prst="rect">
            <a:avLst/>
          </a:prstGeom>
          <a:noFill/>
        </p:spPr>
        <p:txBody>
          <a:bodyPr wrap="square" rtlCol="0">
            <a:spAutoFit/>
          </a:bodyPr>
          <a:lstStyle/>
          <a:p>
            <a:pPr>
              <a:lnSpc>
                <a:spcPct val="114000"/>
              </a:lnSpc>
            </a:pPr>
            <a:r>
              <a:rPr lang="en-US" sz="2800" dirty="0">
                <a:latin typeface="+mj-lt"/>
              </a:rPr>
              <a:t>Some things are hard to change because you have no control over them, but more is in your control than you think! What IS in your control?</a:t>
            </a:r>
          </a:p>
        </p:txBody>
      </p:sp>
      <p:sp>
        <p:nvSpPr>
          <p:cNvPr id="4" name="TextBox 3"/>
          <p:cNvSpPr txBox="1"/>
          <p:nvPr/>
        </p:nvSpPr>
        <p:spPr>
          <a:xfrm>
            <a:off x="1045973" y="2930009"/>
            <a:ext cx="8014447" cy="3011658"/>
          </a:xfrm>
          <a:prstGeom prst="rect">
            <a:avLst/>
          </a:prstGeom>
          <a:noFill/>
        </p:spPr>
        <p:txBody>
          <a:bodyPr wrap="square" rtlCol="0">
            <a:spAutoFit/>
          </a:bodyPr>
          <a:lstStyle/>
          <a:p>
            <a:pPr marL="285750" indent="-285750">
              <a:lnSpc>
                <a:spcPct val="114000"/>
              </a:lnSpc>
              <a:buFont typeface="Arial" charset="0"/>
              <a:buChar char="•"/>
            </a:pPr>
            <a:r>
              <a:rPr lang="en-US" sz="2800" dirty="0">
                <a:latin typeface="+mj-lt"/>
              </a:rPr>
              <a:t>Your attitude</a:t>
            </a:r>
          </a:p>
          <a:p>
            <a:pPr marL="285750" indent="-285750">
              <a:lnSpc>
                <a:spcPct val="114000"/>
              </a:lnSpc>
              <a:buFont typeface="Arial" charset="0"/>
              <a:buChar char="•"/>
            </a:pPr>
            <a:r>
              <a:rPr lang="en-US" sz="2800" dirty="0">
                <a:latin typeface="+mj-lt"/>
              </a:rPr>
              <a:t>Your </a:t>
            </a:r>
            <a:r>
              <a:rPr lang="en-US" sz="2800" dirty="0" err="1">
                <a:latin typeface="+mj-lt"/>
              </a:rPr>
              <a:t>behaviours</a:t>
            </a:r>
            <a:endParaRPr lang="en-US" sz="2800" dirty="0">
              <a:latin typeface="+mj-lt"/>
            </a:endParaRPr>
          </a:p>
          <a:p>
            <a:pPr marL="285750" indent="-285750">
              <a:lnSpc>
                <a:spcPct val="114000"/>
              </a:lnSpc>
              <a:buFont typeface="Arial" charset="0"/>
              <a:buChar char="•"/>
            </a:pPr>
            <a:r>
              <a:rPr lang="en-US" sz="2800" dirty="0">
                <a:latin typeface="+mj-lt"/>
              </a:rPr>
              <a:t>Your reactions</a:t>
            </a:r>
          </a:p>
          <a:p>
            <a:pPr marL="285750" indent="-285750">
              <a:lnSpc>
                <a:spcPct val="114000"/>
              </a:lnSpc>
              <a:buFont typeface="Arial" charset="0"/>
              <a:buChar char="•"/>
            </a:pPr>
            <a:r>
              <a:rPr lang="en-US" sz="2800" dirty="0">
                <a:latin typeface="+mj-lt"/>
              </a:rPr>
              <a:t>Your effort</a:t>
            </a:r>
          </a:p>
          <a:p>
            <a:pPr marL="285750" indent="-285750">
              <a:lnSpc>
                <a:spcPct val="114000"/>
              </a:lnSpc>
              <a:buFont typeface="Arial" charset="0"/>
              <a:buChar char="•"/>
            </a:pPr>
            <a:r>
              <a:rPr lang="en-US" sz="2800" dirty="0">
                <a:latin typeface="+mj-lt"/>
              </a:rPr>
              <a:t>The way you want to see the world</a:t>
            </a:r>
          </a:p>
          <a:p>
            <a:pPr marL="285750" indent="-285750">
              <a:lnSpc>
                <a:spcPct val="114000"/>
              </a:lnSpc>
              <a:buFont typeface="Arial" charset="0"/>
              <a:buChar char="•"/>
            </a:pPr>
            <a:r>
              <a:rPr lang="en-US" sz="2800" dirty="0">
                <a:latin typeface="+mj-lt"/>
              </a:rPr>
              <a:t>The person you want to become</a:t>
            </a:r>
          </a:p>
        </p:txBody>
      </p:sp>
    </p:spTree>
    <p:extLst>
      <p:ext uri="{BB962C8B-B14F-4D97-AF65-F5344CB8AC3E}">
        <p14:creationId xmlns:p14="http://schemas.microsoft.com/office/powerpoint/2010/main" val="904390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7304" y="1473712"/>
            <a:ext cx="10757391" cy="3539430"/>
          </a:xfrm>
          <a:prstGeom prst="rect">
            <a:avLst/>
          </a:prstGeom>
          <a:noFill/>
        </p:spPr>
        <p:txBody>
          <a:bodyPr wrap="square" rtlCol="0">
            <a:spAutoFit/>
          </a:bodyPr>
          <a:lstStyle/>
          <a:p>
            <a:r>
              <a:rPr lang="en-US" sz="2800" dirty="0">
                <a:latin typeface="+mj-lt"/>
              </a:rPr>
              <a:t>History is full of individuals who knew what they wanted, controlled what they could and saw change.</a:t>
            </a:r>
          </a:p>
          <a:p>
            <a:endParaRPr lang="en-US" sz="2800" dirty="0">
              <a:latin typeface="+mj-lt"/>
            </a:endParaRPr>
          </a:p>
          <a:p>
            <a:r>
              <a:rPr lang="en-US" sz="2800" dirty="0">
                <a:latin typeface="+mj-lt"/>
              </a:rPr>
              <a:t>Some, you have heard of.</a:t>
            </a:r>
          </a:p>
          <a:p>
            <a:endParaRPr lang="en-US" sz="2800" dirty="0">
              <a:latin typeface="+mj-lt"/>
            </a:endParaRPr>
          </a:p>
          <a:p>
            <a:endParaRPr lang="en-US" sz="2800" dirty="0">
              <a:latin typeface="+mj-lt"/>
            </a:endParaRPr>
          </a:p>
          <a:p>
            <a:r>
              <a:rPr lang="en-US" sz="2800" dirty="0">
                <a:latin typeface="+mj-lt"/>
              </a:rPr>
              <a:t>			Many others are not in the history 						books, but they were change makers all the same! </a:t>
            </a:r>
          </a:p>
        </p:txBody>
      </p:sp>
      <p:sp>
        <p:nvSpPr>
          <p:cNvPr id="5" name="TextBox 4"/>
          <p:cNvSpPr txBox="1"/>
          <p:nvPr/>
        </p:nvSpPr>
        <p:spPr>
          <a:xfrm>
            <a:off x="712557" y="5762013"/>
            <a:ext cx="10938752" cy="954107"/>
          </a:xfrm>
          <a:prstGeom prst="rect">
            <a:avLst/>
          </a:prstGeom>
          <a:noFill/>
        </p:spPr>
        <p:txBody>
          <a:bodyPr wrap="square" rtlCol="0">
            <a:spAutoFit/>
          </a:bodyPr>
          <a:lstStyle/>
          <a:p>
            <a:r>
              <a:rPr lang="en-US" sz="2800" dirty="0">
                <a:latin typeface="+mj-lt"/>
              </a:rPr>
              <a:t>What did they all have in common? </a:t>
            </a:r>
            <a:br>
              <a:rPr lang="en-US" sz="2800" dirty="0">
                <a:latin typeface="+mj-lt"/>
              </a:rPr>
            </a:br>
            <a:r>
              <a:rPr lang="en-US" sz="2800" dirty="0">
                <a:latin typeface="+mj-lt"/>
              </a:rPr>
              <a:t>				They knew the change they wanted to make.</a:t>
            </a:r>
          </a:p>
        </p:txBody>
      </p:sp>
      <p:pic>
        <p:nvPicPr>
          <p:cNvPr id="3" name="Picture 2" descr="A close up of a logo&#10;&#10;Description automatically generated">
            <a:extLst>
              <a:ext uri="{FF2B5EF4-FFF2-40B4-BE49-F238E27FC236}">
                <a16:creationId xmlns:a16="http://schemas.microsoft.com/office/drawing/2014/main" id="{E3E22B0E-C1BA-B24F-B97D-6B0C8A916559}"/>
              </a:ext>
            </a:extLst>
          </p:cNvPr>
          <p:cNvPicPr>
            <a:picLocks noChangeAspect="1"/>
          </p:cNvPicPr>
          <p:nvPr/>
        </p:nvPicPr>
        <p:blipFill>
          <a:blip r:embed="rId2"/>
          <a:stretch>
            <a:fillRect/>
          </a:stretch>
        </p:blipFill>
        <p:spPr>
          <a:xfrm>
            <a:off x="8999298" y="1972844"/>
            <a:ext cx="2652011" cy="2652011"/>
          </a:xfrm>
          <a:prstGeom prst="rect">
            <a:avLst/>
          </a:prstGeom>
        </p:spPr>
      </p:pic>
      <p:pic>
        <p:nvPicPr>
          <p:cNvPr id="8" name="Picture 7" descr="A close up of a logo&#10;&#10;Description automatically generated">
            <a:extLst>
              <a:ext uri="{FF2B5EF4-FFF2-40B4-BE49-F238E27FC236}">
                <a16:creationId xmlns:a16="http://schemas.microsoft.com/office/drawing/2014/main" id="{1DF3F35F-2FE5-CB4C-A5AD-67B6A82B3897}"/>
              </a:ext>
            </a:extLst>
          </p:cNvPr>
          <p:cNvPicPr>
            <a:picLocks noChangeAspect="1"/>
          </p:cNvPicPr>
          <p:nvPr/>
        </p:nvPicPr>
        <p:blipFill>
          <a:blip r:embed="rId3"/>
          <a:stretch>
            <a:fillRect/>
          </a:stretch>
        </p:blipFill>
        <p:spPr>
          <a:xfrm>
            <a:off x="642812" y="3219692"/>
            <a:ext cx="2810326" cy="2810326"/>
          </a:xfrm>
          <a:prstGeom prst="rect">
            <a:avLst/>
          </a:prstGeom>
        </p:spPr>
      </p:pic>
    </p:spTree>
    <p:extLst>
      <p:ext uri="{BB962C8B-B14F-4D97-AF65-F5344CB8AC3E}">
        <p14:creationId xmlns:p14="http://schemas.microsoft.com/office/powerpoint/2010/main" val="173725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88489" y="1272781"/>
            <a:ext cx="6759838" cy="707886"/>
          </a:xfrm>
          <a:prstGeom prst="rect">
            <a:avLst/>
          </a:prstGeom>
          <a:noFill/>
          <a:ln>
            <a:noFill/>
          </a:ln>
        </p:spPr>
        <p:txBody>
          <a:bodyPr wrap="square" rtlCol="0">
            <a:spAutoFit/>
          </a:bodyPr>
          <a:lstStyle/>
          <a:p>
            <a:r>
              <a:rPr lang="en-US" sz="4000" b="1" dirty="0">
                <a:solidFill>
                  <a:srgbClr val="FF8039"/>
                </a:solidFill>
                <a:latin typeface="+mj-lt"/>
              </a:rPr>
              <a:t>What do you want to change?</a:t>
            </a:r>
          </a:p>
        </p:txBody>
      </p:sp>
      <p:sp>
        <p:nvSpPr>
          <p:cNvPr id="5" name="TextBox 4"/>
          <p:cNvSpPr txBox="1"/>
          <p:nvPr/>
        </p:nvSpPr>
        <p:spPr>
          <a:xfrm>
            <a:off x="1405926" y="2619793"/>
            <a:ext cx="3750833" cy="523220"/>
          </a:xfrm>
          <a:prstGeom prst="rect">
            <a:avLst/>
          </a:prstGeom>
          <a:noFill/>
        </p:spPr>
        <p:txBody>
          <a:bodyPr wrap="square" rtlCol="0">
            <a:spAutoFit/>
          </a:bodyPr>
          <a:lstStyle/>
          <a:p>
            <a:r>
              <a:rPr lang="en-US" sz="2800" dirty="0">
                <a:latin typeface="+mj-lt"/>
              </a:rPr>
              <a:t>How I feel about myself</a:t>
            </a:r>
          </a:p>
        </p:txBody>
      </p:sp>
      <p:sp>
        <p:nvSpPr>
          <p:cNvPr id="6" name="TextBox 5"/>
          <p:cNvSpPr txBox="1"/>
          <p:nvPr/>
        </p:nvSpPr>
        <p:spPr>
          <a:xfrm>
            <a:off x="6281213" y="2619793"/>
            <a:ext cx="4526374" cy="523220"/>
          </a:xfrm>
          <a:prstGeom prst="rect">
            <a:avLst/>
          </a:prstGeom>
          <a:noFill/>
        </p:spPr>
        <p:txBody>
          <a:bodyPr wrap="square" rtlCol="0">
            <a:spAutoFit/>
          </a:bodyPr>
          <a:lstStyle/>
          <a:p>
            <a:r>
              <a:rPr lang="en-US" sz="2800" dirty="0">
                <a:latin typeface="+mj-lt"/>
              </a:rPr>
              <a:t>How I feel about my attitude</a:t>
            </a:r>
          </a:p>
        </p:txBody>
      </p:sp>
      <p:sp>
        <p:nvSpPr>
          <p:cNvPr id="7" name="TextBox 6"/>
          <p:cNvSpPr txBox="1"/>
          <p:nvPr/>
        </p:nvSpPr>
        <p:spPr>
          <a:xfrm>
            <a:off x="3709378" y="5905389"/>
            <a:ext cx="5143669" cy="523220"/>
          </a:xfrm>
          <a:prstGeom prst="rect">
            <a:avLst/>
          </a:prstGeom>
          <a:noFill/>
        </p:spPr>
        <p:txBody>
          <a:bodyPr wrap="square" rtlCol="0">
            <a:spAutoFit/>
          </a:bodyPr>
          <a:lstStyle/>
          <a:p>
            <a:r>
              <a:rPr lang="en-US" sz="2800" dirty="0">
                <a:latin typeface="+mj-lt"/>
              </a:rPr>
              <a:t>How I feel about my relationships</a:t>
            </a:r>
          </a:p>
        </p:txBody>
      </p:sp>
      <p:sp>
        <p:nvSpPr>
          <p:cNvPr id="8" name="TextBox 7"/>
          <p:cNvSpPr txBox="1"/>
          <p:nvPr/>
        </p:nvSpPr>
        <p:spPr>
          <a:xfrm>
            <a:off x="1499775" y="4890670"/>
            <a:ext cx="3563134" cy="523220"/>
          </a:xfrm>
          <a:prstGeom prst="rect">
            <a:avLst/>
          </a:prstGeom>
          <a:noFill/>
        </p:spPr>
        <p:txBody>
          <a:bodyPr wrap="square" rtlCol="0">
            <a:spAutoFit/>
          </a:bodyPr>
          <a:lstStyle/>
          <a:p>
            <a:r>
              <a:rPr lang="en-US" sz="2800" dirty="0">
                <a:latin typeface="+mj-lt"/>
              </a:rPr>
              <a:t>The injustice that I see</a:t>
            </a:r>
          </a:p>
        </p:txBody>
      </p:sp>
      <p:sp>
        <p:nvSpPr>
          <p:cNvPr id="9" name="TextBox 8"/>
          <p:cNvSpPr txBox="1"/>
          <p:nvPr/>
        </p:nvSpPr>
        <p:spPr>
          <a:xfrm>
            <a:off x="6281213" y="4850177"/>
            <a:ext cx="3147863" cy="523220"/>
          </a:xfrm>
          <a:prstGeom prst="rect">
            <a:avLst/>
          </a:prstGeom>
          <a:noFill/>
        </p:spPr>
        <p:txBody>
          <a:bodyPr wrap="square" rtlCol="0">
            <a:spAutoFit/>
          </a:bodyPr>
          <a:lstStyle/>
          <a:p>
            <a:r>
              <a:rPr lang="en-US" sz="2800" dirty="0">
                <a:latin typeface="+mj-lt"/>
              </a:rPr>
              <a:t>The inequality I feel</a:t>
            </a:r>
          </a:p>
        </p:txBody>
      </p:sp>
      <p:sp>
        <p:nvSpPr>
          <p:cNvPr id="10" name="TextBox 9"/>
          <p:cNvSpPr txBox="1"/>
          <p:nvPr/>
        </p:nvSpPr>
        <p:spPr>
          <a:xfrm>
            <a:off x="7846269" y="3803258"/>
            <a:ext cx="2687619" cy="523220"/>
          </a:xfrm>
          <a:prstGeom prst="rect">
            <a:avLst/>
          </a:prstGeom>
          <a:noFill/>
        </p:spPr>
        <p:txBody>
          <a:bodyPr wrap="square" rtlCol="0">
            <a:spAutoFit/>
          </a:bodyPr>
          <a:lstStyle/>
          <a:p>
            <a:r>
              <a:rPr lang="en-US" sz="2800" dirty="0">
                <a:latin typeface="+mj-lt"/>
              </a:rPr>
              <a:t>How brave I feel</a:t>
            </a:r>
          </a:p>
        </p:txBody>
      </p:sp>
      <p:sp>
        <p:nvSpPr>
          <p:cNvPr id="11" name="TextBox 10"/>
          <p:cNvSpPr txBox="1"/>
          <p:nvPr/>
        </p:nvSpPr>
        <p:spPr>
          <a:xfrm>
            <a:off x="1405926" y="3803258"/>
            <a:ext cx="5760964" cy="523220"/>
          </a:xfrm>
          <a:prstGeom prst="rect">
            <a:avLst/>
          </a:prstGeom>
          <a:noFill/>
        </p:spPr>
        <p:txBody>
          <a:bodyPr wrap="square" rtlCol="0">
            <a:spAutoFit/>
          </a:bodyPr>
          <a:lstStyle/>
          <a:p>
            <a:r>
              <a:rPr lang="en-US" sz="2800" dirty="0">
                <a:latin typeface="+mj-lt"/>
              </a:rPr>
              <a:t>Being comfortable with being different</a:t>
            </a:r>
          </a:p>
        </p:txBody>
      </p:sp>
    </p:spTree>
    <p:extLst>
      <p:ext uri="{BB962C8B-B14F-4D97-AF65-F5344CB8AC3E}">
        <p14:creationId xmlns:p14="http://schemas.microsoft.com/office/powerpoint/2010/main" val="616649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1671" y="1472323"/>
            <a:ext cx="10714617" cy="584775"/>
          </a:xfrm>
          <a:prstGeom prst="rect">
            <a:avLst/>
          </a:prstGeom>
          <a:noFill/>
        </p:spPr>
        <p:txBody>
          <a:bodyPr wrap="square" rtlCol="0">
            <a:spAutoFit/>
          </a:bodyPr>
          <a:lstStyle/>
          <a:p>
            <a:r>
              <a:rPr lang="en-US" sz="3200" dirty="0">
                <a:latin typeface="+mj-lt"/>
              </a:rPr>
              <a:t>There are several factors that make change possible:</a:t>
            </a:r>
          </a:p>
        </p:txBody>
      </p:sp>
      <p:sp>
        <p:nvSpPr>
          <p:cNvPr id="7" name="TextBox 6"/>
          <p:cNvSpPr txBox="1"/>
          <p:nvPr/>
        </p:nvSpPr>
        <p:spPr>
          <a:xfrm>
            <a:off x="591671" y="2369403"/>
            <a:ext cx="3485477" cy="861774"/>
          </a:xfrm>
          <a:prstGeom prst="rect">
            <a:avLst/>
          </a:prstGeom>
          <a:noFill/>
          <a:ln>
            <a:solidFill>
              <a:schemeClr val="tx1"/>
            </a:solidFill>
          </a:ln>
        </p:spPr>
        <p:txBody>
          <a:bodyPr wrap="square" rtlCol="0">
            <a:spAutoFit/>
          </a:bodyPr>
          <a:lstStyle/>
          <a:p>
            <a:r>
              <a:rPr lang="en-US" sz="3200" dirty="0">
                <a:latin typeface="+mj-lt"/>
              </a:rPr>
              <a:t>Willingness</a:t>
            </a:r>
          </a:p>
          <a:p>
            <a:r>
              <a:rPr lang="en-US" dirty="0">
                <a:latin typeface="+mj-lt"/>
              </a:rPr>
              <a:t>Am I willing to make a change?</a:t>
            </a:r>
          </a:p>
        </p:txBody>
      </p:sp>
      <p:sp>
        <p:nvSpPr>
          <p:cNvPr id="8" name="TextBox 7"/>
          <p:cNvSpPr txBox="1"/>
          <p:nvPr/>
        </p:nvSpPr>
        <p:spPr>
          <a:xfrm>
            <a:off x="2798635" y="3543482"/>
            <a:ext cx="3485477" cy="861774"/>
          </a:xfrm>
          <a:prstGeom prst="rect">
            <a:avLst/>
          </a:prstGeom>
          <a:noFill/>
          <a:ln>
            <a:solidFill>
              <a:schemeClr val="tx1"/>
            </a:solidFill>
          </a:ln>
        </p:spPr>
        <p:txBody>
          <a:bodyPr wrap="square" rtlCol="0">
            <a:spAutoFit/>
          </a:bodyPr>
          <a:lstStyle/>
          <a:p>
            <a:r>
              <a:rPr lang="en-US" sz="3200" dirty="0">
                <a:latin typeface="+mj-lt"/>
              </a:rPr>
              <a:t>Identification</a:t>
            </a:r>
          </a:p>
          <a:p>
            <a:r>
              <a:rPr lang="en-US" dirty="0">
                <a:latin typeface="+mj-lt"/>
              </a:rPr>
              <a:t>What do I want to change?</a:t>
            </a:r>
          </a:p>
        </p:txBody>
      </p:sp>
      <p:sp>
        <p:nvSpPr>
          <p:cNvPr id="9" name="TextBox 8"/>
          <p:cNvSpPr txBox="1"/>
          <p:nvPr/>
        </p:nvSpPr>
        <p:spPr>
          <a:xfrm>
            <a:off x="5115262" y="4717561"/>
            <a:ext cx="3485477" cy="861774"/>
          </a:xfrm>
          <a:prstGeom prst="rect">
            <a:avLst/>
          </a:prstGeom>
          <a:noFill/>
          <a:ln>
            <a:solidFill>
              <a:schemeClr val="tx1"/>
            </a:solidFill>
          </a:ln>
        </p:spPr>
        <p:txBody>
          <a:bodyPr wrap="square" rtlCol="0">
            <a:spAutoFit/>
          </a:bodyPr>
          <a:lstStyle/>
          <a:p>
            <a:r>
              <a:rPr lang="en-US" sz="3200" dirty="0">
                <a:latin typeface="+mj-lt"/>
              </a:rPr>
              <a:t>An intention</a:t>
            </a:r>
          </a:p>
          <a:p>
            <a:r>
              <a:rPr lang="en-US" dirty="0">
                <a:latin typeface="+mj-lt"/>
              </a:rPr>
              <a:t>What am I going to do to change?</a:t>
            </a:r>
          </a:p>
        </p:txBody>
      </p:sp>
      <p:sp>
        <p:nvSpPr>
          <p:cNvPr id="10" name="TextBox 9"/>
          <p:cNvSpPr txBox="1"/>
          <p:nvPr/>
        </p:nvSpPr>
        <p:spPr>
          <a:xfrm>
            <a:off x="7974357" y="5891640"/>
            <a:ext cx="3485477" cy="861774"/>
          </a:xfrm>
          <a:prstGeom prst="rect">
            <a:avLst/>
          </a:prstGeom>
          <a:noFill/>
          <a:ln>
            <a:solidFill>
              <a:schemeClr val="tx1"/>
            </a:solidFill>
          </a:ln>
        </p:spPr>
        <p:txBody>
          <a:bodyPr wrap="square" rtlCol="0">
            <a:spAutoFit/>
          </a:bodyPr>
          <a:lstStyle/>
          <a:p>
            <a:r>
              <a:rPr lang="en-US" sz="3200" dirty="0">
                <a:latin typeface="+mj-lt"/>
              </a:rPr>
              <a:t>An action</a:t>
            </a:r>
          </a:p>
          <a:p>
            <a:r>
              <a:rPr lang="en-US" dirty="0">
                <a:latin typeface="+mj-lt"/>
              </a:rPr>
              <a:t>Doing something different</a:t>
            </a:r>
          </a:p>
        </p:txBody>
      </p:sp>
    </p:spTree>
    <p:extLst>
      <p:ext uri="{BB962C8B-B14F-4D97-AF65-F5344CB8AC3E}">
        <p14:creationId xmlns:p14="http://schemas.microsoft.com/office/powerpoint/2010/main" val="199309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65450"/>
            <a:ext cx="9144000" cy="3008574"/>
          </a:xfrm>
        </p:spPr>
        <p:txBody>
          <a:bodyPr>
            <a:normAutofit fontScale="90000"/>
          </a:bodyPr>
          <a:lstStyle/>
          <a:p>
            <a:pPr>
              <a:lnSpc>
                <a:spcPct val="114000"/>
              </a:lnSpc>
            </a:pPr>
            <a:r>
              <a:rPr lang="en-US" dirty="0"/>
              <a:t>What is ONE change that can make a difference to the rest of your life?</a:t>
            </a:r>
          </a:p>
        </p:txBody>
      </p:sp>
    </p:spTree>
    <p:extLst>
      <p:ext uri="{BB962C8B-B14F-4D97-AF65-F5344CB8AC3E}">
        <p14:creationId xmlns:p14="http://schemas.microsoft.com/office/powerpoint/2010/main" val="294015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998906">
            <a:off x="7626329" y="1632263"/>
            <a:ext cx="3123219" cy="4500578"/>
          </a:xfrm>
          <a:prstGeom prst="rect">
            <a:avLst/>
          </a:prstGeom>
          <a:ln>
            <a:solidFill>
              <a:schemeClr val="tx1"/>
            </a:solidFill>
          </a:ln>
        </p:spPr>
      </p:pic>
      <p:sp>
        <p:nvSpPr>
          <p:cNvPr id="5" name="TextBox 4"/>
          <p:cNvSpPr txBox="1"/>
          <p:nvPr/>
        </p:nvSpPr>
        <p:spPr>
          <a:xfrm>
            <a:off x="1074798" y="1822725"/>
            <a:ext cx="6712772" cy="4119654"/>
          </a:xfrm>
          <a:prstGeom prst="rect">
            <a:avLst/>
          </a:prstGeom>
          <a:noFill/>
        </p:spPr>
        <p:txBody>
          <a:bodyPr wrap="square" rtlCol="0">
            <a:spAutoFit/>
          </a:bodyPr>
          <a:lstStyle/>
          <a:p>
            <a:r>
              <a:rPr lang="en-US" sz="3200" b="1" dirty="0">
                <a:latin typeface="+mj-lt"/>
              </a:rPr>
              <a:t>Daring to be you</a:t>
            </a:r>
          </a:p>
          <a:p>
            <a:pPr algn="ctr"/>
            <a:endParaRPr lang="en-US" sz="4000" b="1" dirty="0">
              <a:latin typeface="+mj-lt"/>
            </a:endParaRPr>
          </a:p>
          <a:p>
            <a:pPr marL="285750" indent="-285750">
              <a:lnSpc>
                <a:spcPct val="114000"/>
              </a:lnSpc>
              <a:buFont typeface="Arial" charset="0"/>
              <a:buChar char="•"/>
            </a:pPr>
            <a:r>
              <a:rPr lang="en-US" sz="2800">
                <a:latin typeface="+mj-lt"/>
              </a:rPr>
              <a:t>Understanding ‘normal</a:t>
            </a:r>
            <a:r>
              <a:rPr lang="en-US" sz="2800" dirty="0">
                <a:latin typeface="+mj-lt"/>
              </a:rPr>
              <a:t>’ doesn’t exist</a:t>
            </a:r>
          </a:p>
          <a:p>
            <a:pPr marL="285750" indent="-285750">
              <a:lnSpc>
                <a:spcPct val="114000"/>
              </a:lnSpc>
              <a:buFont typeface="Arial" charset="0"/>
              <a:buChar char="•"/>
            </a:pPr>
            <a:r>
              <a:rPr lang="en-US" sz="2800" dirty="0">
                <a:latin typeface="+mj-lt"/>
              </a:rPr>
              <a:t>Grasping that difference is crucial</a:t>
            </a:r>
          </a:p>
          <a:p>
            <a:pPr marL="285750" indent="-285750">
              <a:lnSpc>
                <a:spcPct val="114000"/>
              </a:lnSpc>
              <a:buFont typeface="Arial" charset="0"/>
              <a:buChar char="•"/>
            </a:pPr>
            <a:r>
              <a:rPr lang="en-US" sz="2800" dirty="0">
                <a:latin typeface="+mj-lt"/>
              </a:rPr>
              <a:t>Knowing who you are</a:t>
            </a:r>
          </a:p>
          <a:p>
            <a:pPr marL="285750" indent="-285750">
              <a:lnSpc>
                <a:spcPct val="114000"/>
              </a:lnSpc>
              <a:buFont typeface="Arial" charset="0"/>
              <a:buChar char="•"/>
            </a:pPr>
            <a:r>
              <a:rPr lang="en-US" sz="2800" dirty="0">
                <a:latin typeface="+mj-lt"/>
              </a:rPr>
              <a:t>Handling self-doubt</a:t>
            </a:r>
          </a:p>
          <a:p>
            <a:pPr marL="285750" indent="-285750">
              <a:lnSpc>
                <a:spcPct val="114000"/>
              </a:lnSpc>
              <a:buFont typeface="Arial" charset="0"/>
              <a:buChar char="•"/>
            </a:pPr>
            <a:r>
              <a:rPr lang="en-US" sz="2800" dirty="0">
                <a:latin typeface="+mj-lt"/>
              </a:rPr>
              <a:t>Stepping into being confidently you</a:t>
            </a:r>
          </a:p>
          <a:p>
            <a:pPr marL="285750" indent="-285750">
              <a:lnSpc>
                <a:spcPct val="114000"/>
              </a:lnSpc>
              <a:buFont typeface="Arial" charset="0"/>
              <a:buChar char="•"/>
            </a:pPr>
            <a:r>
              <a:rPr lang="en-US" sz="2800" dirty="0">
                <a:latin typeface="+mj-lt"/>
              </a:rPr>
              <a:t>Finding your own path</a:t>
            </a:r>
          </a:p>
        </p:txBody>
      </p:sp>
    </p:spTree>
    <p:extLst>
      <p:ext uri="{BB962C8B-B14F-4D97-AF65-F5344CB8AC3E}">
        <p14:creationId xmlns:p14="http://schemas.microsoft.com/office/powerpoint/2010/main" val="1410537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64425" y="2227595"/>
            <a:ext cx="6058347" cy="1537985"/>
          </a:xfrm>
          <a:prstGeom prst="rect">
            <a:avLst/>
          </a:prstGeom>
          <a:noFill/>
        </p:spPr>
        <p:txBody>
          <a:bodyPr wrap="square" rtlCol="0">
            <a:spAutoFit/>
          </a:bodyPr>
          <a:lstStyle/>
          <a:p>
            <a:pPr>
              <a:lnSpc>
                <a:spcPct val="114000"/>
              </a:lnSpc>
            </a:pPr>
            <a:r>
              <a:rPr lang="en-US" sz="2800" dirty="0">
                <a:latin typeface="+mj-lt"/>
              </a:rPr>
              <a:t>We will look inside the chrysalis to see the adjustments that need to happen for transformation to occur.</a:t>
            </a:r>
          </a:p>
        </p:txBody>
      </p:sp>
      <p:sp>
        <p:nvSpPr>
          <p:cNvPr id="6" name="TextBox 5"/>
          <p:cNvSpPr txBox="1"/>
          <p:nvPr/>
        </p:nvSpPr>
        <p:spPr>
          <a:xfrm>
            <a:off x="4464425" y="4453666"/>
            <a:ext cx="7218381" cy="584775"/>
          </a:xfrm>
          <a:prstGeom prst="rect">
            <a:avLst/>
          </a:prstGeom>
          <a:noFill/>
        </p:spPr>
        <p:txBody>
          <a:bodyPr wrap="square" rtlCol="0">
            <a:spAutoFit/>
          </a:bodyPr>
          <a:lstStyle/>
          <a:p>
            <a:r>
              <a:rPr lang="en-US" sz="3200" dirty="0">
                <a:latin typeface="+mj-lt"/>
              </a:rPr>
              <a:t>This is about you daring to be you.</a:t>
            </a:r>
          </a:p>
        </p:txBody>
      </p:sp>
      <p:pic>
        <p:nvPicPr>
          <p:cNvPr id="7" name="Picture 6" descr="A close up of a logo&#10;&#10;Description automatically generated">
            <a:extLst>
              <a:ext uri="{FF2B5EF4-FFF2-40B4-BE49-F238E27FC236}">
                <a16:creationId xmlns:a16="http://schemas.microsoft.com/office/drawing/2014/main" id="{C9F5389F-03B4-2647-85D7-C7A715736EB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075" y="1496882"/>
            <a:ext cx="4537395" cy="4537395"/>
          </a:xfrm>
          <a:prstGeom prst="rect">
            <a:avLst/>
          </a:prstGeom>
        </p:spPr>
      </p:pic>
    </p:spTree>
    <p:extLst>
      <p:ext uri="{BB962C8B-B14F-4D97-AF65-F5344CB8AC3E}">
        <p14:creationId xmlns:p14="http://schemas.microsoft.com/office/powerpoint/2010/main" val="679874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3438" y="1412839"/>
            <a:ext cx="9692641" cy="1537985"/>
          </a:xfrm>
          <a:prstGeom prst="rect">
            <a:avLst/>
          </a:prstGeom>
          <a:noFill/>
        </p:spPr>
        <p:txBody>
          <a:bodyPr wrap="square" rtlCol="0">
            <a:spAutoFit/>
          </a:bodyPr>
          <a:lstStyle/>
          <a:p>
            <a:pPr>
              <a:lnSpc>
                <a:spcPct val="114000"/>
              </a:lnSpc>
            </a:pPr>
            <a:r>
              <a:rPr lang="en-US" sz="2800" dirty="0">
                <a:latin typeface="+mj-lt"/>
              </a:rPr>
              <a:t>Throughout the next few weeks, we will be exploring all of these topics. You will have a workbook to work through to help track your thoughts too.</a:t>
            </a:r>
          </a:p>
        </p:txBody>
      </p:sp>
      <p:sp>
        <p:nvSpPr>
          <p:cNvPr id="3" name="TextBox 2"/>
          <p:cNvSpPr txBox="1"/>
          <p:nvPr/>
        </p:nvSpPr>
        <p:spPr>
          <a:xfrm>
            <a:off x="2949387" y="3262169"/>
            <a:ext cx="3485477" cy="3011658"/>
          </a:xfrm>
          <a:prstGeom prst="rect">
            <a:avLst/>
          </a:prstGeom>
          <a:noFill/>
        </p:spPr>
        <p:txBody>
          <a:bodyPr wrap="square" rtlCol="0">
            <a:spAutoFit/>
          </a:bodyPr>
          <a:lstStyle/>
          <a:p>
            <a:pPr>
              <a:lnSpc>
                <a:spcPct val="114000"/>
              </a:lnSpc>
            </a:pPr>
            <a:r>
              <a:rPr lang="en-US" sz="2800" dirty="0">
                <a:latin typeface="+mj-lt"/>
              </a:rPr>
              <a:t>Why Change Makers?</a:t>
            </a:r>
          </a:p>
          <a:p>
            <a:pPr>
              <a:lnSpc>
                <a:spcPct val="114000"/>
              </a:lnSpc>
            </a:pPr>
            <a:r>
              <a:rPr lang="en-US" sz="2800" dirty="0">
                <a:latin typeface="+mj-lt"/>
              </a:rPr>
              <a:t>The Doubts</a:t>
            </a:r>
          </a:p>
          <a:p>
            <a:pPr>
              <a:lnSpc>
                <a:spcPct val="114000"/>
              </a:lnSpc>
            </a:pPr>
            <a:r>
              <a:rPr lang="en-US" sz="2800" dirty="0">
                <a:latin typeface="+mj-lt"/>
              </a:rPr>
              <a:t>The Difference</a:t>
            </a:r>
          </a:p>
          <a:p>
            <a:pPr>
              <a:lnSpc>
                <a:spcPct val="114000"/>
              </a:lnSpc>
            </a:pPr>
            <a:r>
              <a:rPr lang="en-US" sz="2800" dirty="0">
                <a:latin typeface="+mj-lt"/>
              </a:rPr>
              <a:t>Be Daring</a:t>
            </a:r>
          </a:p>
          <a:p>
            <a:pPr>
              <a:lnSpc>
                <a:spcPct val="114000"/>
              </a:lnSpc>
            </a:pPr>
            <a:r>
              <a:rPr lang="en-US" sz="2800" dirty="0">
                <a:latin typeface="+mj-lt"/>
              </a:rPr>
              <a:t>Be Distinctive</a:t>
            </a:r>
          </a:p>
          <a:p>
            <a:pPr>
              <a:lnSpc>
                <a:spcPct val="114000"/>
              </a:lnSpc>
            </a:pPr>
            <a:r>
              <a:rPr lang="en-US" sz="2800" dirty="0">
                <a:latin typeface="+mj-lt"/>
              </a:rPr>
              <a:t>Be Decisive </a:t>
            </a:r>
          </a:p>
        </p:txBody>
      </p:sp>
      <p:sp>
        <p:nvSpPr>
          <p:cNvPr id="4" name="TextBox 3">
            <a:extLst>
              <a:ext uri="{FF2B5EF4-FFF2-40B4-BE49-F238E27FC236}">
                <a16:creationId xmlns:a16="http://schemas.microsoft.com/office/drawing/2014/main" id="{462F20D8-CD69-2C49-93A1-78EECEDB88CF}"/>
              </a:ext>
            </a:extLst>
          </p:cNvPr>
          <p:cNvSpPr txBox="1"/>
          <p:nvPr/>
        </p:nvSpPr>
        <p:spPr>
          <a:xfrm>
            <a:off x="6831106" y="3266651"/>
            <a:ext cx="4231341" cy="3011658"/>
          </a:xfrm>
          <a:prstGeom prst="rect">
            <a:avLst/>
          </a:prstGeom>
          <a:noFill/>
        </p:spPr>
        <p:txBody>
          <a:bodyPr wrap="square" rtlCol="0">
            <a:spAutoFit/>
          </a:bodyPr>
          <a:lstStyle/>
          <a:p>
            <a:pPr>
              <a:lnSpc>
                <a:spcPct val="114000"/>
              </a:lnSpc>
            </a:pPr>
            <a:r>
              <a:rPr lang="en-US" sz="2800" dirty="0">
                <a:latin typeface="+mj-lt"/>
              </a:rPr>
              <a:t>Be Determined</a:t>
            </a:r>
          </a:p>
          <a:p>
            <a:pPr>
              <a:lnSpc>
                <a:spcPct val="114000"/>
              </a:lnSpc>
            </a:pPr>
            <a:r>
              <a:rPr lang="en-US" sz="2800" dirty="0">
                <a:latin typeface="+mj-lt"/>
              </a:rPr>
              <a:t>Be a Do-</a:t>
            </a:r>
            <a:r>
              <a:rPr lang="en-US" sz="2800" dirty="0" err="1">
                <a:latin typeface="+mj-lt"/>
              </a:rPr>
              <a:t>er</a:t>
            </a:r>
            <a:endParaRPr lang="en-US" sz="2800" dirty="0">
              <a:latin typeface="+mj-lt"/>
            </a:endParaRPr>
          </a:p>
          <a:p>
            <a:pPr>
              <a:lnSpc>
                <a:spcPct val="114000"/>
              </a:lnSpc>
            </a:pPr>
            <a:r>
              <a:rPr lang="en-US" sz="2800" dirty="0">
                <a:latin typeface="+mj-lt"/>
              </a:rPr>
              <a:t>Be Decent</a:t>
            </a:r>
          </a:p>
          <a:p>
            <a:pPr>
              <a:lnSpc>
                <a:spcPct val="114000"/>
              </a:lnSpc>
            </a:pPr>
            <a:r>
              <a:rPr lang="en-US" sz="2800" dirty="0">
                <a:latin typeface="+mj-lt"/>
              </a:rPr>
              <a:t>Be Deliberate</a:t>
            </a:r>
          </a:p>
          <a:p>
            <a:pPr>
              <a:lnSpc>
                <a:spcPct val="114000"/>
              </a:lnSpc>
            </a:pPr>
            <a:r>
              <a:rPr lang="en-US" sz="2800" dirty="0">
                <a:latin typeface="+mj-lt"/>
              </a:rPr>
              <a:t>Be Dedicated</a:t>
            </a:r>
          </a:p>
          <a:p>
            <a:pPr>
              <a:lnSpc>
                <a:spcPct val="114000"/>
              </a:lnSpc>
            </a:pPr>
            <a:r>
              <a:rPr lang="en-US" sz="2800">
                <a:latin typeface="+mj-lt"/>
              </a:rPr>
              <a:t>Be Change Makers</a:t>
            </a:r>
            <a:endParaRPr lang="en-US" sz="2800" dirty="0">
              <a:latin typeface="+mj-lt"/>
            </a:endParaRPr>
          </a:p>
        </p:txBody>
      </p:sp>
    </p:spTree>
    <p:extLst>
      <p:ext uri="{BB962C8B-B14F-4D97-AF65-F5344CB8AC3E}">
        <p14:creationId xmlns:p14="http://schemas.microsoft.com/office/powerpoint/2010/main" val="103071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95515" y="2050246"/>
            <a:ext cx="2334410" cy="830997"/>
          </a:xfrm>
          <a:prstGeom prst="rect">
            <a:avLst/>
          </a:prstGeom>
          <a:noFill/>
        </p:spPr>
        <p:txBody>
          <a:bodyPr wrap="square" rtlCol="0">
            <a:spAutoFit/>
          </a:bodyPr>
          <a:lstStyle/>
          <a:p>
            <a:r>
              <a:rPr lang="en-US" sz="4800" b="1">
                <a:solidFill>
                  <a:srgbClr val="FF8039"/>
                </a:solidFill>
              </a:rPr>
              <a:t>Real life </a:t>
            </a:r>
            <a:endParaRPr lang="en-US" sz="4800" b="1" dirty="0">
              <a:solidFill>
                <a:srgbClr val="FF8039"/>
              </a:solidFill>
            </a:endParaRPr>
          </a:p>
        </p:txBody>
      </p:sp>
      <p:pic>
        <p:nvPicPr>
          <p:cNvPr id="3" name="Picture 2" descr="A picture containing drawing, plate&#10;&#10;Description automatically generated">
            <a:extLst>
              <a:ext uri="{FF2B5EF4-FFF2-40B4-BE49-F238E27FC236}">
                <a16:creationId xmlns:a16="http://schemas.microsoft.com/office/drawing/2014/main" id="{9736887D-E593-4566-A7AC-3B5C30CBA0BB}"/>
              </a:ext>
            </a:extLst>
          </p:cNvPr>
          <p:cNvPicPr>
            <a:picLocks noChangeAspect="1"/>
          </p:cNvPicPr>
          <p:nvPr/>
        </p:nvPicPr>
        <p:blipFill>
          <a:blip r:embed="rId2"/>
          <a:stretch>
            <a:fillRect/>
          </a:stretch>
        </p:blipFill>
        <p:spPr>
          <a:xfrm>
            <a:off x="684981" y="3007652"/>
            <a:ext cx="3755478" cy="1770055"/>
          </a:xfrm>
          <a:prstGeom prst="rect">
            <a:avLst/>
          </a:prstGeom>
        </p:spPr>
      </p:pic>
      <p:pic>
        <p:nvPicPr>
          <p:cNvPr id="8" name="Picture 7" descr="A person posing for the camera&#10;&#10;Description automatically generated">
            <a:hlinkClick r:id="rId3"/>
            <a:extLst>
              <a:ext uri="{FF2B5EF4-FFF2-40B4-BE49-F238E27FC236}">
                <a16:creationId xmlns:a16="http://schemas.microsoft.com/office/drawing/2014/main" id="{EAC61BC6-F2B9-124C-9955-3AFFF3FD00AF}"/>
              </a:ext>
            </a:extLst>
          </p:cNvPr>
          <p:cNvPicPr>
            <a:picLocks noChangeAspect="1"/>
          </p:cNvPicPr>
          <p:nvPr/>
        </p:nvPicPr>
        <p:blipFill>
          <a:blip r:embed="rId4"/>
          <a:stretch>
            <a:fillRect/>
          </a:stretch>
        </p:blipFill>
        <p:spPr>
          <a:xfrm>
            <a:off x="4920532" y="1575506"/>
            <a:ext cx="6802597" cy="3818876"/>
          </a:xfrm>
          <a:prstGeom prst="rect">
            <a:avLst/>
          </a:prstGeom>
        </p:spPr>
      </p:pic>
      <p:pic>
        <p:nvPicPr>
          <p:cNvPr id="12" name="Picture 11" descr="A close up of a logo&#10;&#10;Description automatically generated">
            <a:hlinkClick r:id="rId3"/>
            <a:extLst>
              <a:ext uri="{FF2B5EF4-FFF2-40B4-BE49-F238E27FC236}">
                <a16:creationId xmlns:a16="http://schemas.microsoft.com/office/drawing/2014/main" id="{72F97453-7FC4-9B44-9865-9CDF4F5345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2615" y="2050246"/>
            <a:ext cx="2324100" cy="2654300"/>
          </a:xfrm>
          <a:prstGeom prst="rect">
            <a:avLst/>
          </a:prstGeom>
        </p:spPr>
      </p:pic>
      <p:sp>
        <p:nvSpPr>
          <p:cNvPr id="14" name="TextBox 13">
            <a:extLst>
              <a:ext uri="{FF2B5EF4-FFF2-40B4-BE49-F238E27FC236}">
                <a16:creationId xmlns:a16="http://schemas.microsoft.com/office/drawing/2014/main" id="{9BF9996D-A729-CA46-9658-7476682F5A51}"/>
              </a:ext>
            </a:extLst>
          </p:cNvPr>
          <p:cNvSpPr txBox="1"/>
          <p:nvPr/>
        </p:nvSpPr>
        <p:spPr>
          <a:xfrm>
            <a:off x="4560541" y="5560422"/>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Why Change Makers? </a:t>
            </a:r>
          </a:p>
          <a:p>
            <a:pPr algn="ctr"/>
            <a:r>
              <a:rPr lang="en-US" sz="2400" i="1" dirty="0">
                <a:solidFill>
                  <a:schemeClr val="tx1">
                    <a:lumMod val="75000"/>
                    <a:lumOff val="25000"/>
                  </a:schemeClr>
                </a:solidFill>
                <a:latin typeface="+mj-lt"/>
              </a:rPr>
              <a:t>Jaz </a:t>
            </a:r>
            <a:r>
              <a:rPr lang="en-US" sz="2400" i="1" dirty="0" err="1">
                <a:solidFill>
                  <a:schemeClr val="tx1">
                    <a:lumMod val="75000"/>
                    <a:lumOff val="25000"/>
                  </a:schemeClr>
                </a:solidFill>
                <a:latin typeface="+mj-lt"/>
              </a:rPr>
              <a:t>Ampaw</a:t>
            </a:r>
            <a:r>
              <a:rPr lang="en-US" sz="2400" i="1" dirty="0">
                <a:solidFill>
                  <a:schemeClr val="tx1">
                    <a:lumMod val="75000"/>
                    <a:lumOff val="25000"/>
                  </a:schemeClr>
                </a:solidFill>
                <a:latin typeface="+mj-lt"/>
              </a:rPr>
              <a:t>-Farr</a:t>
            </a:r>
          </a:p>
        </p:txBody>
      </p:sp>
    </p:spTree>
    <p:extLst>
      <p:ext uri="{BB962C8B-B14F-4D97-AF65-F5344CB8AC3E}">
        <p14:creationId xmlns:p14="http://schemas.microsoft.com/office/powerpoint/2010/main" val="157079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122258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TotalTime>
  <Words>860</Words>
  <Application>Microsoft Macintosh PowerPoint</Application>
  <PresentationFormat>Widescreen</PresentationFormat>
  <Paragraphs>103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Session 1</vt:lpstr>
      <vt:lpstr>Brought to you by the team who created, ‘Be Awesome, Go Big’, this is ‘Change Makers’. We will be walking you through a change journey based on the work of Matthew Syed’s new book, ‘Dare to Be You’.</vt:lpstr>
      <vt:lpstr>PowerPoint Presentation</vt:lpstr>
      <vt:lpstr>PowerPoint Presentation</vt:lpstr>
      <vt:lpstr>PowerPoint Presentation</vt:lpstr>
      <vt:lpstr>PowerPoint Presentation</vt:lpstr>
      <vt:lpstr>Did you know?</vt:lpstr>
      <vt:lpstr>PowerPoint Presentation</vt:lpstr>
      <vt:lpstr>PowerPoint Presentation</vt:lpstr>
      <vt:lpstr>PowerPoint Presentation</vt:lpstr>
      <vt:lpstr>PowerPoint Presentation</vt:lpstr>
      <vt:lpstr>PowerPoint Presentation</vt:lpstr>
      <vt:lpstr>What is ONE change that can make a difference to the rest of your life?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57</cp:revision>
  <dcterms:created xsi:type="dcterms:W3CDTF">2020-06-22T13:49:07Z</dcterms:created>
  <dcterms:modified xsi:type="dcterms:W3CDTF">2020-07-17T08:57:12Z</dcterms:modified>
</cp:coreProperties>
</file>