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1"/>
  </p:sldMasterIdLst>
  <p:notesMasterIdLst>
    <p:notesMasterId r:id="rId27"/>
  </p:notesMasterIdLst>
  <p:sldIdLst>
    <p:sldId id="256" r:id="rId2"/>
    <p:sldId id="270" r:id="rId3"/>
    <p:sldId id="271" r:id="rId4"/>
    <p:sldId id="302" r:id="rId5"/>
    <p:sldId id="303" r:id="rId6"/>
    <p:sldId id="276" r:id="rId7"/>
    <p:sldId id="305" r:id="rId8"/>
    <p:sldId id="280" r:id="rId9"/>
    <p:sldId id="306" r:id="rId10"/>
    <p:sldId id="284" r:id="rId11"/>
    <p:sldId id="307" r:id="rId12"/>
    <p:sldId id="287" r:id="rId13"/>
    <p:sldId id="308" r:id="rId14"/>
    <p:sldId id="289" r:id="rId15"/>
    <p:sldId id="293" r:id="rId16"/>
    <p:sldId id="309" r:id="rId17"/>
    <p:sldId id="296" r:id="rId18"/>
    <p:sldId id="310" r:id="rId19"/>
    <p:sldId id="311" r:id="rId20"/>
    <p:sldId id="299" r:id="rId21"/>
    <p:sldId id="312" r:id="rId22"/>
    <p:sldId id="300" r:id="rId23"/>
    <p:sldId id="313" r:id="rId24"/>
    <p:sldId id="314" r:id="rId25"/>
    <p:sldId id="301" r:id="rId26"/>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8102"/>
    <a:srgbClr val="FF8038"/>
    <a:srgbClr val="A7A7A7"/>
    <a:srgbClr val="EEB40A"/>
    <a:srgbClr val="FF7701"/>
    <a:srgbClr val="FFED3E"/>
    <a:srgbClr val="FFF948"/>
    <a:srgbClr val="E4C629"/>
    <a:srgbClr val="FFF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35"/>
    <p:restoredTop sz="92924"/>
  </p:normalViewPr>
  <p:slideViewPr>
    <p:cSldViewPr snapToGrid="0" snapToObjects="1">
      <p:cViewPr>
        <p:scale>
          <a:sx n="64" d="100"/>
          <a:sy n="64" d="100"/>
        </p:scale>
        <p:origin x="2792" y="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28D48C0C-4E60-814E-B518-C57AA0947592}" type="datetimeFigureOut">
              <a:rPr lang="en-US" smtClean="0"/>
              <a:t>7/17/20</a:t>
            </a:fld>
            <a:endParaRPr lang="en-US" dirty="0"/>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234102-0ADA-3F4F-A855-30D63F3A7A19}" type="slidenum">
              <a:rPr lang="en-US" smtClean="0"/>
              <a:t>‹#›</a:t>
            </a:fld>
            <a:endParaRPr lang="en-US" dirty="0"/>
          </a:p>
        </p:txBody>
      </p:sp>
    </p:spTree>
    <p:extLst>
      <p:ext uri="{BB962C8B-B14F-4D97-AF65-F5344CB8AC3E}">
        <p14:creationId xmlns:p14="http://schemas.microsoft.com/office/powerpoint/2010/main" val="160948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234102-0ADA-3F4F-A855-30D63F3A7A19}" type="slidenum">
              <a:rPr lang="en-US" smtClean="0"/>
              <a:t>19</a:t>
            </a:fld>
            <a:endParaRPr lang="en-US" dirty="0"/>
          </a:p>
        </p:txBody>
      </p:sp>
    </p:spTree>
    <p:extLst>
      <p:ext uri="{BB962C8B-B14F-4D97-AF65-F5344CB8AC3E}">
        <p14:creationId xmlns:p14="http://schemas.microsoft.com/office/powerpoint/2010/main" val="676929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9F5D5-16E5-C34E-B438-BC86881D3A52}"/>
              </a:ext>
            </a:extLst>
          </p:cNvPr>
          <p:cNvSpPr>
            <a:spLocks noGrp="1"/>
          </p:cNvSpPr>
          <p:nvPr>
            <p:ph type="ctrTitle"/>
          </p:nvPr>
        </p:nvSpPr>
        <p:spPr>
          <a:xfrm>
            <a:off x="857250" y="1621191"/>
            <a:ext cx="5143500" cy="3448756"/>
          </a:xfrm>
        </p:spPr>
        <p:txBody>
          <a:bodyPr anchor="b"/>
          <a:lstStyle>
            <a:lvl1pPr algn="ctr">
              <a:defRPr sz="3375"/>
            </a:lvl1pPr>
          </a:lstStyle>
          <a:p>
            <a:r>
              <a:rPr lang="en-GB"/>
              <a:t>Click to edit Master title style</a:t>
            </a:r>
            <a:endParaRPr lang="en-US"/>
          </a:p>
        </p:txBody>
      </p:sp>
      <p:sp>
        <p:nvSpPr>
          <p:cNvPr id="3" name="Subtitle 2">
            <a:extLst>
              <a:ext uri="{FF2B5EF4-FFF2-40B4-BE49-F238E27FC236}">
                <a16:creationId xmlns:a16="http://schemas.microsoft.com/office/drawing/2014/main" id="{4C850FF9-5CC5-A647-AB99-BB1E6C22F62E}"/>
              </a:ext>
            </a:extLst>
          </p:cNvPr>
          <p:cNvSpPr>
            <a:spLocks noGrp="1"/>
          </p:cNvSpPr>
          <p:nvPr>
            <p:ph type="subTitle" idx="1"/>
          </p:nvPr>
        </p:nvSpPr>
        <p:spPr>
          <a:xfrm>
            <a:off x="857250" y="5202944"/>
            <a:ext cx="5143500" cy="2391656"/>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E2B6F1-452E-6B4D-A4FB-914886DEBEF2}"/>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EB334D34-9D99-E246-BA94-761E4B805E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FCD006-CA4A-9F4C-A9F0-8DEED41D0798}"/>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26124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2EB16-59F9-FC46-95AA-A32DC1A245B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663EC55-17FC-2C45-9823-6B13221866F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3B4B20D-C287-5041-B70A-B307CCD3DCF6}"/>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D5E8CA42-B739-8844-A7F9-30B6C8CEB0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2F24A2A-C5FD-884E-AE48-FC6E5C42FDBC}"/>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783337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38B0A-D649-7B46-994E-FF32D8677269}"/>
              </a:ext>
            </a:extLst>
          </p:cNvPr>
          <p:cNvSpPr>
            <a:spLocks noGrp="1"/>
          </p:cNvSpPr>
          <p:nvPr>
            <p:ph type="title"/>
          </p:nvPr>
        </p:nvSpPr>
        <p:spPr>
          <a:xfrm>
            <a:off x="467916" y="2469622"/>
            <a:ext cx="5915025" cy="4120620"/>
          </a:xfrm>
        </p:spPr>
        <p:txBody>
          <a:bodyPr anchor="b"/>
          <a:lstStyle>
            <a:lvl1pPr>
              <a:defRPr sz="3375"/>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4E73DFC-E2CE-CE40-B258-EC15751622A5}"/>
              </a:ext>
            </a:extLst>
          </p:cNvPr>
          <p:cNvSpPr>
            <a:spLocks noGrp="1"/>
          </p:cNvSpPr>
          <p:nvPr>
            <p:ph type="body" idx="1"/>
          </p:nvPr>
        </p:nvSpPr>
        <p:spPr>
          <a:xfrm>
            <a:off x="467916" y="6629225"/>
            <a:ext cx="5915025" cy="2166937"/>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D2BCC82-81E8-A442-8FFA-414DC98360FB}"/>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408D6A33-829C-5246-89B5-07AE7618463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CDD7CC-A19B-6A4E-B9C8-32985110ECF7}"/>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5303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F913-C72D-544B-8E3D-1592206D1D9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0C0041-728C-0449-8426-ADD276478977}"/>
              </a:ext>
            </a:extLst>
          </p:cNvPr>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4D4AAC7-39C1-4344-84DE-C1BD7A9BCCAF}"/>
              </a:ext>
            </a:extLst>
          </p:cNvPr>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AF08C39-AF24-E148-8EDB-DBCD1DC04BCA}"/>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6" name="Footer Placeholder 5">
            <a:extLst>
              <a:ext uri="{FF2B5EF4-FFF2-40B4-BE49-F238E27FC236}">
                <a16:creationId xmlns:a16="http://schemas.microsoft.com/office/drawing/2014/main" id="{0AD08F75-D7E4-1841-93B1-A1BED910CE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233F4C6-DC2B-E64E-AE88-3FD4FAF353B5}"/>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82070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5CB1E-D0DA-4743-9A8B-17FC0E61A118}"/>
              </a:ext>
            </a:extLst>
          </p:cNvPr>
          <p:cNvSpPr>
            <a:spLocks noGrp="1"/>
          </p:cNvSpPr>
          <p:nvPr>
            <p:ph type="title"/>
          </p:nvPr>
        </p:nvSpPr>
        <p:spPr>
          <a:xfrm>
            <a:off x="472381" y="527404"/>
            <a:ext cx="5915025" cy="191470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4E079A5-E03B-984C-B258-6B05B00AF52D}"/>
              </a:ext>
            </a:extLst>
          </p:cNvPr>
          <p:cNvSpPr>
            <a:spLocks noGrp="1"/>
          </p:cNvSpPr>
          <p:nvPr>
            <p:ph type="body" idx="1"/>
          </p:nvPr>
        </p:nvSpPr>
        <p:spPr>
          <a:xfrm>
            <a:off x="472381" y="2428347"/>
            <a:ext cx="2901255"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a:extLst>
              <a:ext uri="{FF2B5EF4-FFF2-40B4-BE49-F238E27FC236}">
                <a16:creationId xmlns:a16="http://schemas.microsoft.com/office/drawing/2014/main" id="{1E05D501-D785-624C-886C-34F0BEF39A67}"/>
              </a:ext>
            </a:extLst>
          </p:cNvPr>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39C0A1F-879D-5A48-A0E4-5EEFBB61EFB3}"/>
              </a:ext>
            </a:extLst>
          </p:cNvPr>
          <p:cNvSpPr>
            <a:spLocks noGrp="1"/>
          </p:cNvSpPr>
          <p:nvPr>
            <p:ph type="body" sz="quarter" idx="3"/>
          </p:nvPr>
        </p:nvSpPr>
        <p:spPr>
          <a:xfrm>
            <a:off x="3471863" y="2428347"/>
            <a:ext cx="2915543" cy="1190095"/>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a:extLst>
              <a:ext uri="{FF2B5EF4-FFF2-40B4-BE49-F238E27FC236}">
                <a16:creationId xmlns:a16="http://schemas.microsoft.com/office/drawing/2014/main" id="{F6384DFD-9F5F-164B-9453-88BC69E511F2}"/>
              </a:ext>
            </a:extLst>
          </p:cNvPr>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8538C75-EDB0-7148-98B3-19734CE0DBA0}"/>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8" name="Footer Placeholder 7">
            <a:extLst>
              <a:ext uri="{FF2B5EF4-FFF2-40B4-BE49-F238E27FC236}">
                <a16:creationId xmlns:a16="http://schemas.microsoft.com/office/drawing/2014/main" id="{1744B4BF-4CB5-EF49-B9B3-51607D1A180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A30F62-2C10-2B4E-A045-5CB28F439C53}"/>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364710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A0B0-2F32-9947-A9DE-B2A5B52D2DC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F840162-0120-EE4C-B9A5-1EA29967380B}"/>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4" name="Footer Placeholder 3">
            <a:extLst>
              <a:ext uri="{FF2B5EF4-FFF2-40B4-BE49-F238E27FC236}">
                <a16:creationId xmlns:a16="http://schemas.microsoft.com/office/drawing/2014/main" id="{66F9D8DB-0F6D-FB40-8054-C55E8A60CF9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7F70144-DAD5-334B-9671-9F4D2B56A78F}"/>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560824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9FB1D3-9A8E-CC4D-A76D-F188CF6E23E0}"/>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3" name="Footer Placeholder 2">
            <a:extLst>
              <a:ext uri="{FF2B5EF4-FFF2-40B4-BE49-F238E27FC236}">
                <a16:creationId xmlns:a16="http://schemas.microsoft.com/office/drawing/2014/main" id="{B319B2C1-F4F8-E44D-9230-A365485C8A6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D5381AB-EDD0-9944-A9CE-3AB5FE2BC0B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64460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E2A5-AD6C-C447-A694-BF4A9313A57F}"/>
              </a:ext>
            </a:extLst>
          </p:cNvPr>
          <p:cNvSpPr>
            <a:spLocks noGrp="1"/>
          </p:cNvSpPr>
          <p:nvPr>
            <p:ph type="title"/>
          </p:nvPr>
        </p:nvSpPr>
        <p:spPr>
          <a:xfrm>
            <a:off x="472381" y="660400"/>
            <a:ext cx="2211883" cy="2311400"/>
          </a:xfrm>
        </p:spPr>
        <p:txBody>
          <a:bodyPr anchor="b"/>
          <a:lstStyle>
            <a:lvl1pPr>
              <a:defRPr sz="18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6D3BBA8-241D-DC4A-9BD6-04230795CC85}"/>
              </a:ext>
            </a:extLst>
          </p:cNvPr>
          <p:cNvSpPr>
            <a:spLocks noGrp="1"/>
          </p:cNvSpPr>
          <p:nvPr>
            <p:ph idx="1"/>
          </p:nvPr>
        </p:nvSpPr>
        <p:spPr>
          <a:xfrm>
            <a:off x="2915543" y="1426281"/>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8034861-63F7-E34F-ABD0-82DBBB44FED8}"/>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a:t>Click to edit Master text styles</a:t>
            </a:r>
          </a:p>
        </p:txBody>
      </p:sp>
      <p:sp>
        <p:nvSpPr>
          <p:cNvPr id="5" name="Date Placeholder 4">
            <a:extLst>
              <a:ext uri="{FF2B5EF4-FFF2-40B4-BE49-F238E27FC236}">
                <a16:creationId xmlns:a16="http://schemas.microsoft.com/office/drawing/2014/main" id="{5C1878FE-5B63-0D4E-B254-E16D80B02F8C}"/>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6" name="Footer Placeholder 5">
            <a:extLst>
              <a:ext uri="{FF2B5EF4-FFF2-40B4-BE49-F238E27FC236}">
                <a16:creationId xmlns:a16="http://schemas.microsoft.com/office/drawing/2014/main" id="{63EDC8AC-3147-6344-883C-3EB90735A7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23F3D87-CBEB-5649-A8D4-6F2296C72DFE}"/>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141285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B02A-D6EA-D049-B4C1-DBB0F1C8CE7B}"/>
              </a:ext>
            </a:extLst>
          </p:cNvPr>
          <p:cNvSpPr>
            <a:spLocks noGrp="1"/>
          </p:cNvSpPr>
          <p:nvPr>
            <p:ph type="title"/>
          </p:nvPr>
        </p:nvSpPr>
        <p:spPr>
          <a:xfrm>
            <a:off x="472381" y="660400"/>
            <a:ext cx="2211883" cy="2311400"/>
          </a:xfrm>
        </p:spPr>
        <p:txBody>
          <a:bodyPr anchor="b"/>
          <a:lstStyle>
            <a:lvl1pPr>
              <a:defRPr sz="18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F09D7AE-17C3-A342-BC82-1ADE7B091469}"/>
              </a:ext>
            </a:extLst>
          </p:cNvPr>
          <p:cNvSpPr>
            <a:spLocks noGrp="1"/>
          </p:cNvSpPr>
          <p:nvPr>
            <p:ph type="pic" idx="1"/>
          </p:nvPr>
        </p:nvSpPr>
        <p:spPr>
          <a:xfrm>
            <a:off x="2915543" y="1426281"/>
            <a:ext cx="3471863" cy="7039681"/>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dirty="0"/>
          </a:p>
        </p:txBody>
      </p:sp>
      <p:sp>
        <p:nvSpPr>
          <p:cNvPr id="4" name="Text Placeholder 3">
            <a:extLst>
              <a:ext uri="{FF2B5EF4-FFF2-40B4-BE49-F238E27FC236}">
                <a16:creationId xmlns:a16="http://schemas.microsoft.com/office/drawing/2014/main" id="{490DEE26-B15D-7645-8DBA-BA59F856E039}"/>
              </a:ext>
            </a:extLst>
          </p:cNvPr>
          <p:cNvSpPr>
            <a:spLocks noGrp="1"/>
          </p:cNvSpPr>
          <p:nvPr>
            <p:ph type="body" sz="half" idx="2"/>
          </p:nvPr>
        </p:nvSpPr>
        <p:spPr>
          <a:xfrm>
            <a:off x="472381" y="2971800"/>
            <a:ext cx="2211883" cy="550562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a:t>Click to edit Master text styles</a:t>
            </a:r>
          </a:p>
        </p:txBody>
      </p:sp>
      <p:sp>
        <p:nvSpPr>
          <p:cNvPr id="5" name="Date Placeholder 4">
            <a:extLst>
              <a:ext uri="{FF2B5EF4-FFF2-40B4-BE49-F238E27FC236}">
                <a16:creationId xmlns:a16="http://schemas.microsoft.com/office/drawing/2014/main" id="{12165A68-EA20-CD43-8AE1-E004E90DBF4F}"/>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6" name="Footer Placeholder 5">
            <a:extLst>
              <a:ext uri="{FF2B5EF4-FFF2-40B4-BE49-F238E27FC236}">
                <a16:creationId xmlns:a16="http://schemas.microsoft.com/office/drawing/2014/main" id="{3EEB432B-C628-9F47-82E5-5ABDC4479B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452BE14-1644-0E45-BC75-B1C9980A5BE1}"/>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605395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E9231-B2B4-074D-8B1E-D4377B4675C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5C6B8B-A470-2D4A-B976-582EFCEF159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E77CEED-C3BA-144E-A8BC-78E96AE9D0EB}"/>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F758FA60-1663-4A4B-AFC9-A7919D7AF2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98A72B-8BB7-044C-B1C6-E373B9724E4D}"/>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2980335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6CAC79-1867-F04F-8F97-10C2A59AEAFE}"/>
              </a:ext>
            </a:extLst>
          </p:cNvPr>
          <p:cNvSpPr>
            <a:spLocks noGrp="1"/>
          </p:cNvSpPr>
          <p:nvPr>
            <p:ph type="title" orient="vert"/>
          </p:nvPr>
        </p:nvSpPr>
        <p:spPr>
          <a:xfrm>
            <a:off x="4907756" y="527403"/>
            <a:ext cx="1478756" cy="8394877"/>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B659732-9F15-7247-88AC-C6A736077D7E}"/>
              </a:ext>
            </a:extLst>
          </p:cNvPr>
          <p:cNvSpPr>
            <a:spLocks noGrp="1"/>
          </p:cNvSpPr>
          <p:nvPr>
            <p:ph type="body" orient="vert" idx="1"/>
          </p:nvPr>
        </p:nvSpPr>
        <p:spPr>
          <a:xfrm>
            <a:off x="471487"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78A33B-121C-A347-ACA0-76167DC00672}"/>
              </a:ext>
            </a:extLst>
          </p:cNvPr>
          <p:cNvSpPr>
            <a:spLocks noGrp="1"/>
          </p:cNvSpPr>
          <p:nvPr>
            <p:ph type="dt" sz="half" idx="10"/>
          </p:nvPr>
        </p:nvSpPr>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D1489A01-4490-0F43-AA60-6E78A3CE97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C83828-360D-1B42-9656-E9CD19265EF0}"/>
              </a:ext>
            </a:extLst>
          </p:cNvPr>
          <p:cNvSpPr>
            <a:spLocks noGrp="1"/>
          </p:cNvSpPr>
          <p:nvPr>
            <p:ph type="sldNum" sz="quarter" idx="12"/>
          </p:nvPr>
        </p:nvSpPr>
        <p:spPr/>
        <p:txBody>
          <a:bodyPr/>
          <a:lstStyle/>
          <a:p>
            <a:fld id="{B2DC25EE-239B-4C5F-AAD1-255A7D5F1EE2}" type="slidenum">
              <a:rPr lang="en-US" smtClean="0"/>
              <a:t>‹#›</a:t>
            </a:fld>
            <a:endParaRPr lang="en-US" dirty="0"/>
          </a:p>
        </p:txBody>
      </p:sp>
    </p:spTree>
    <p:extLst>
      <p:ext uri="{BB962C8B-B14F-4D97-AF65-F5344CB8AC3E}">
        <p14:creationId xmlns:p14="http://schemas.microsoft.com/office/powerpoint/2010/main" val="3206643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324043" y="1624584"/>
            <a:ext cx="6208205" cy="4583176"/>
          </a:xfrm>
        </p:spPr>
        <p:txBody>
          <a:bodyPr anchor="b">
            <a:normAutofit/>
          </a:bodyPr>
          <a:lstStyle>
            <a:lvl1pPr algn="l">
              <a:defRPr sz="45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324043" y="6828536"/>
            <a:ext cx="6208205" cy="2139696"/>
          </a:xfrm>
        </p:spPr>
        <p:txBody>
          <a:bodyPr>
            <a:normAutofit/>
          </a:bodyPr>
          <a:lstStyle>
            <a:lvl1pPr marL="0" indent="0" algn="l">
              <a:buNone/>
              <a:defRPr sz="1575"/>
            </a:lvl1pPr>
            <a:lvl2pPr marL="257171" indent="0" algn="ctr">
              <a:buNone/>
              <a:defRPr sz="1125"/>
            </a:lvl2pPr>
            <a:lvl3pPr marL="514342" indent="0" algn="ctr">
              <a:buNone/>
              <a:defRPr sz="1013"/>
            </a:lvl3pPr>
            <a:lvl4pPr marL="771512" indent="0" algn="ctr">
              <a:buNone/>
              <a:defRPr sz="900"/>
            </a:lvl4pPr>
            <a:lvl5pPr marL="1028683" indent="0" algn="ctr">
              <a:buNone/>
              <a:defRPr sz="900"/>
            </a:lvl5pPr>
            <a:lvl6pPr marL="1285853" indent="0" algn="ctr">
              <a:buNone/>
              <a:defRPr sz="900"/>
            </a:lvl6pPr>
            <a:lvl7pPr marL="1543024" indent="0" algn="ctr">
              <a:buNone/>
              <a:defRPr sz="900"/>
            </a:lvl7pPr>
            <a:lvl8pPr marL="1800195" indent="0" algn="ctr">
              <a:buNone/>
              <a:defRPr sz="900"/>
            </a:lvl8pPr>
            <a:lvl9pPr marL="2057366" indent="0" algn="ctr">
              <a:buNone/>
              <a:defRPr sz="9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324041" y="9181399"/>
            <a:ext cx="1543050" cy="527403"/>
          </a:xfrm>
        </p:spPr>
        <p:txBody>
          <a:body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4989195" y="9181399"/>
            <a:ext cx="1543050" cy="527403"/>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417853" y="811403"/>
            <a:ext cx="211328" cy="3960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42"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325495" y="6501735"/>
            <a:ext cx="6207017" cy="26416"/>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42"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2074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524E07-E2DE-D943-AFB9-E8EEE3413B3D}"/>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0180664-FFDE-4945-81BE-CBF88297ADE3}"/>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D247B39-2A7B-B94B-BCD3-950A95DE9BDA}"/>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02AC24A9-CCB6-4F8D-B8DB-C2F3692CFA5A}" type="datetimeFigureOut">
              <a:rPr lang="en-US" smtClean="0"/>
              <a:t>7/17/20</a:t>
            </a:fld>
            <a:endParaRPr lang="en-US" dirty="0"/>
          </a:p>
        </p:txBody>
      </p:sp>
      <p:sp>
        <p:nvSpPr>
          <p:cNvPr id="5" name="Footer Placeholder 4">
            <a:extLst>
              <a:ext uri="{FF2B5EF4-FFF2-40B4-BE49-F238E27FC236}">
                <a16:creationId xmlns:a16="http://schemas.microsoft.com/office/drawing/2014/main" id="{2B4DE668-6FE4-5347-A25B-7E4C52C1EA8E}"/>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721ED40-0747-6249-B42C-52500E4DDE9C}"/>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B2DC25EE-239B-4C5F-AAD1-255A7D5F1EE2}" type="slidenum">
              <a:rPr lang="en-US" smtClean="0"/>
              <a:t>‹#›</a:t>
            </a:fld>
            <a:endParaRPr lang="en-US" dirty="0"/>
          </a:p>
        </p:txBody>
      </p:sp>
      <p:pic>
        <p:nvPicPr>
          <p:cNvPr id="9" name="Picture 8" descr="A screenshot of a cell phone&#10;&#10;Description automatically generated">
            <a:extLst>
              <a:ext uri="{FF2B5EF4-FFF2-40B4-BE49-F238E27FC236}">
                <a16:creationId xmlns:a16="http://schemas.microsoft.com/office/drawing/2014/main" id="{F948EFB9-66FC-E24C-AF01-2E1BD071EC4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1"/>
            <a:ext cx="7144356" cy="10098157"/>
          </a:xfrm>
          <a:prstGeom prst="rect">
            <a:avLst/>
          </a:prstGeom>
        </p:spPr>
      </p:pic>
    </p:spTree>
    <p:extLst>
      <p:ext uri="{BB962C8B-B14F-4D97-AF65-F5344CB8AC3E}">
        <p14:creationId xmlns:p14="http://schemas.microsoft.com/office/powerpoint/2010/main" val="668195800"/>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21" r:id="rId12"/>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18E97A26-CF4C-3148-BE26-F6BE51F3CDD8}"/>
              </a:ext>
            </a:extLst>
          </p:cNvPr>
          <p:cNvSpPr/>
          <p:nvPr/>
        </p:nvSpPr>
        <p:spPr>
          <a:xfrm>
            <a:off x="1066710" y="5150700"/>
            <a:ext cx="3488902"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algn="r" defTabSz="514342">
              <a:defRPr/>
            </a:pPr>
            <a:r>
              <a:rPr lang="en-GB" sz="3600" b="1" dirty="0">
                <a:solidFill>
                  <a:schemeClr val="tx1">
                    <a:lumMod val="75000"/>
                    <a:lumOff val="25000"/>
                  </a:schemeClr>
                </a:solidFill>
                <a:latin typeface="Calibri" panose="020F0502020204030204" pitchFamily="34" charset="0"/>
                <a:cs typeface="Calibri" panose="020F0502020204030204" pitchFamily="34" charset="0"/>
              </a:rPr>
              <a:t>Workbook</a:t>
            </a:r>
            <a:endParaRPr lang="en-GB" sz="3600" b="1" dirty="0">
              <a:solidFill>
                <a:srgbClr val="F48B06"/>
              </a:solidFill>
              <a:latin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3AA15717-4B32-E04E-8044-F987902A2D73}"/>
              </a:ext>
            </a:extLst>
          </p:cNvPr>
          <p:cNvSpPr/>
          <p:nvPr/>
        </p:nvSpPr>
        <p:spPr>
          <a:xfrm>
            <a:off x="2811161" y="7426789"/>
            <a:ext cx="1584088" cy="187615"/>
          </a:xfrm>
          <a:prstGeom prst="rect">
            <a:avLst/>
          </a:prstGeom>
        </p:spPr>
        <p:txBody>
          <a:bodyPr wrap="none">
            <a:spAutoFit/>
          </a:bodyPr>
          <a:lstStyle/>
          <a:p>
            <a:pPr lvl="0" algn="ctr">
              <a:defRPr/>
            </a:pPr>
            <a:r>
              <a:rPr lang="en-GB" sz="619" b="1" dirty="0">
                <a:latin typeface="Calibri" panose="020F0502020204030204" pitchFamily="34" charset="0"/>
                <a:cs typeface="Calibri" panose="020F0502020204030204" pitchFamily="34" charset="0"/>
              </a:rPr>
              <a:t>© 2020 The PiXL Club Ltd and Hachette UK</a:t>
            </a:r>
            <a:endParaRPr lang="en-US" sz="619" b="1" dirty="0">
              <a:solidFill>
                <a:prstClr val="black"/>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7F4A3E4-F7A2-A54A-BD0D-290CA86A9824}"/>
              </a:ext>
            </a:extLst>
          </p:cNvPr>
          <p:cNvSpPr txBox="1"/>
          <p:nvPr/>
        </p:nvSpPr>
        <p:spPr>
          <a:xfrm>
            <a:off x="538730" y="7751517"/>
            <a:ext cx="6128950" cy="1427378"/>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563" dirty="0">
              <a:latin typeface="Calibri" panose="020F0502020204030204" pitchFamily="34" charset="0"/>
              <a:cs typeface="Calibri" panose="020F0502020204030204" pitchFamily="34" charset="0"/>
            </a:endParaRPr>
          </a:p>
          <a:p>
            <a:r>
              <a:rPr lang="en-GB" sz="8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800" dirty="0">
                <a:solidFill>
                  <a:srgbClr val="222222"/>
                </a:solidFill>
                <a:latin typeface="Calibri" panose="020F0502020204030204" pitchFamily="34" charset="0"/>
                <a:cs typeface="Calibri" panose="020F0502020204030204" pitchFamily="34" charset="0"/>
              </a:rPr>
              <a:t> </a:t>
            </a:r>
          </a:p>
          <a:p>
            <a:r>
              <a:rPr lang="en-GB" sz="8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800" dirty="0">
                <a:solidFill>
                  <a:srgbClr val="222222"/>
                </a:solidFill>
                <a:latin typeface="Calibri" panose="020F0502020204030204" pitchFamily="34" charset="0"/>
                <a:cs typeface="Calibri" panose="020F0502020204030204" pitchFamily="34" charset="0"/>
              </a:rPr>
              <a:t> </a:t>
            </a:r>
          </a:p>
          <a:p>
            <a:r>
              <a:rPr lang="en-GB" sz="8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800" dirty="0">
                <a:solidFill>
                  <a:srgbClr val="222222"/>
                </a:solidFill>
                <a:latin typeface="Calibri" panose="020F0502020204030204" pitchFamily="34" charset="0"/>
                <a:cs typeface="Calibri" panose="020F0502020204030204" pitchFamily="34" charset="0"/>
              </a:rPr>
              <a:t> </a:t>
            </a:r>
          </a:p>
        </p:txBody>
      </p:sp>
      <p:pic>
        <p:nvPicPr>
          <p:cNvPr id="3" name="Picture 2" descr="A picture containing drawing, plate&#10;&#10;Description automatically generated">
            <a:extLst>
              <a:ext uri="{FF2B5EF4-FFF2-40B4-BE49-F238E27FC236}">
                <a16:creationId xmlns:a16="http://schemas.microsoft.com/office/drawing/2014/main" id="{8C8A972E-1218-2349-A958-FB522D3AAECD}"/>
              </a:ext>
            </a:extLst>
          </p:cNvPr>
          <p:cNvPicPr>
            <a:picLocks noChangeAspect="1"/>
          </p:cNvPicPr>
          <p:nvPr/>
        </p:nvPicPr>
        <p:blipFill>
          <a:blip r:embed="rId2"/>
          <a:stretch>
            <a:fillRect/>
          </a:stretch>
        </p:blipFill>
        <p:spPr>
          <a:xfrm>
            <a:off x="1210872" y="3148840"/>
            <a:ext cx="4282104" cy="2028365"/>
          </a:xfrm>
          <a:prstGeom prst="rect">
            <a:avLst/>
          </a:prstGeom>
        </p:spPr>
      </p:pic>
    </p:spTree>
    <p:extLst>
      <p:ext uri="{BB962C8B-B14F-4D97-AF65-F5344CB8AC3E}">
        <p14:creationId xmlns:p14="http://schemas.microsoft.com/office/powerpoint/2010/main" val="150281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F0C239A0-5918-9A42-91CC-07F246C02D47}"/>
              </a:ext>
            </a:extLst>
          </p:cNvPr>
          <p:cNvSpPr/>
          <p:nvPr/>
        </p:nvSpPr>
        <p:spPr>
          <a:xfrm>
            <a:off x="421839" y="1172387"/>
            <a:ext cx="5381737"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1</a:t>
            </a:r>
          </a:p>
          <a:p>
            <a:pPr defTabSz="514342">
              <a:defRPr/>
            </a:pPr>
            <a:r>
              <a:rPr lang="en-GB" sz="2400" b="1" dirty="0">
                <a:solidFill>
                  <a:srgbClr val="FF8038"/>
                </a:solidFill>
                <a:latin typeface="Calibri" panose="020F0502020204030204" pitchFamily="34" charset="0"/>
                <a:cs typeface="Calibri" panose="020F0502020204030204" pitchFamily="34" charset="0"/>
              </a:rPr>
              <a:t>Why Change Makers?</a:t>
            </a:r>
          </a:p>
        </p:txBody>
      </p:sp>
      <p:sp>
        <p:nvSpPr>
          <p:cNvPr id="3" name="TextBox 2">
            <a:extLst>
              <a:ext uri="{FF2B5EF4-FFF2-40B4-BE49-F238E27FC236}">
                <a16:creationId xmlns:a16="http://schemas.microsoft.com/office/drawing/2014/main" id="{A5A0F34B-AA70-FF45-A207-2C0F6DC41956}"/>
              </a:ext>
            </a:extLst>
          </p:cNvPr>
          <p:cNvSpPr txBox="1"/>
          <p:nvPr/>
        </p:nvSpPr>
        <p:spPr>
          <a:xfrm>
            <a:off x="421839" y="2248474"/>
            <a:ext cx="4295634" cy="338554"/>
          </a:xfrm>
          <a:prstGeom prst="rect">
            <a:avLst/>
          </a:prstGeom>
          <a:noFill/>
          <a:ln>
            <a:noFill/>
          </a:ln>
        </p:spPr>
        <p:txBody>
          <a:bodyPr wrap="square" rtlCol="0">
            <a:spAutoFit/>
          </a:bodyPr>
          <a:lstStyle/>
          <a:p>
            <a:r>
              <a:rPr lang="en-US" sz="1600" b="1" dirty="0">
                <a:solidFill>
                  <a:schemeClr val="tx1">
                    <a:lumMod val="75000"/>
                    <a:lumOff val="25000"/>
                  </a:schemeClr>
                </a:solidFill>
                <a:latin typeface="+mj-lt"/>
              </a:rPr>
              <a:t>What do you want to change?</a:t>
            </a:r>
          </a:p>
        </p:txBody>
      </p:sp>
      <p:sp>
        <p:nvSpPr>
          <p:cNvPr id="4" name="TextBox 3">
            <a:extLst>
              <a:ext uri="{FF2B5EF4-FFF2-40B4-BE49-F238E27FC236}">
                <a16:creationId xmlns:a16="http://schemas.microsoft.com/office/drawing/2014/main" id="{7E60202D-2645-5C48-9F98-C8D3E6F51517}"/>
              </a:ext>
            </a:extLst>
          </p:cNvPr>
          <p:cNvSpPr txBox="1"/>
          <p:nvPr/>
        </p:nvSpPr>
        <p:spPr>
          <a:xfrm>
            <a:off x="421839" y="2587028"/>
            <a:ext cx="3750833" cy="426007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1400" dirty="0">
                <a:latin typeface="+mj-lt"/>
              </a:rPr>
              <a:t>How I feel about myself</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Being comfortable with being different</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The injustice that I see</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How I feel about my attitude</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How brave I feel</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The inequality I feel</a:t>
            </a:r>
          </a:p>
          <a:p>
            <a:pPr>
              <a:lnSpc>
                <a:spcPct val="150000"/>
              </a:lnSpc>
            </a:pPr>
            <a:endParaRPr lang="en-US" sz="1400" dirty="0">
              <a:latin typeface="+mj-lt"/>
            </a:endParaRPr>
          </a:p>
          <a:p>
            <a:pPr marL="342900" indent="-342900">
              <a:lnSpc>
                <a:spcPct val="150000"/>
              </a:lnSpc>
              <a:buFont typeface="Arial" panose="020B0604020202020204" pitchFamily="34" charset="0"/>
              <a:buChar char="•"/>
            </a:pPr>
            <a:r>
              <a:rPr lang="en-US" sz="1400" dirty="0">
                <a:latin typeface="+mj-lt"/>
              </a:rPr>
              <a:t>How I feel about my relationships</a:t>
            </a:r>
          </a:p>
        </p:txBody>
      </p:sp>
      <p:sp>
        <p:nvSpPr>
          <p:cNvPr id="6" name="TextBox 5">
            <a:extLst>
              <a:ext uri="{FF2B5EF4-FFF2-40B4-BE49-F238E27FC236}">
                <a16:creationId xmlns:a16="http://schemas.microsoft.com/office/drawing/2014/main" id="{6673058F-88B8-FF4F-8E29-265F046CB8AA}"/>
              </a:ext>
            </a:extLst>
          </p:cNvPr>
          <p:cNvSpPr txBox="1"/>
          <p:nvPr/>
        </p:nvSpPr>
        <p:spPr>
          <a:xfrm>
            <a:off x="421839" y="7318973"/>
            <a:ext cx="6304425" cy="2246769"/>
          </a:xfrm>
          <a:prstGeom prst="rect">
            <a:avLst/>
          </a:prstGeom>
          <a:noFill/>
          <a:ln w="19050">
            <a:solidFill>
              <a:srgbClr val="FC8102"/>
            </a:solidFill>
          </a:ln>
        </p:spPr>
        <p:txBody>
          <a:bodyPr wrap="square" rtlCol="0">
            <a:spAutoFit/>
          </a:bodyPr>
          <a:lstStyle/>
          <a:p>
            <a:r>
              <a:rPr lang="en-US" sz="1400" dirty="0"/>
              <a:t>What is ONE change that can make a difference to the rest of your life?</a:t>
            </a:r>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p:txBody>
      </p:sp>
    </p:spTree>
    <p:extLst>
      <p:ext uri="{BB962C8B-B14F-4D97-AF65-F5344CB8AC3E}">
        <p14:creationId xmlns:p14="http://schemas.microsoft.com/office/powerpoint/2010/main" val="3964174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D15F0D9-1CE2-C545-855A-B6F5858893BF}"/>
              </a:ext>
            </a:extLst>
          </p:cNvPr>
          <p:cNvSpPr/>
          <p:nvPr/>
        </p:nvSpPr>
        <p:spPr>
          <a:xfrm>
            <a:off x="505171" y="1207431"/>
            <a:ext cx="2923829"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2</a:t>
            </a:r>
          </a:p>
          <a:p>
            <a:pPr defTabSz="514342">
              <a:defRPr/>
            </a:pPr>
            <a:r>
              <a:rPr lang="en-GB" sz="2400" b="1" dirty="0">
                <a:solidFill>
                  <a:srgbClr val="FF8038"/>
                </a:solidFill>
                <a:latin typeface="Calibri" panose="020F0502020204030204" pitchFamily="34" charset="0"/>
                <a:cs typeface="Calibri" panose="020F0502020204030204" pitchFamily="34" charset="0"/>
              </a:rPr>
              <a:t>The Doubts</a:t>
            </a:r>
          </a:p>
        </p:txBody>
      </p:sp>
      <p:pic>
        <p:nvPicPr>
          <p:cNvPr id="3" name="Picture 2" descr="A picture containing hat&#10;&#10;Description automatically generated">
            <a:extLst>
              <a:ext uri="{FF2B5EF4-FFF2-40B4-BE49-F238E27FC236}">
                <a16:creationId xmlns:a16="http://schemas.microsoft.com/office/drawing/2014/main" id="{C6AD1569-3E10-0442-A36F-26DF50D8C3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39358" y="8220330"/>
            <a:ext cx="1021932" cy="1201218"/>
          </a:xfrm>
          <a:prstGeom prst="rect">
            <a:avLst/>
          </a:prstGeom>
        </p:spPr>
      </p:pic>
      <p:sp>
        <p:nvSpPr>
          <p:cNvPr id="4" name="TextBox 3">
            <a:extLst>
              <a:ext uri="{FF2B5EF4-FFF2-40B4-BE49-F238E27FC236}">
                <a16:creationId xmlns:a16="http://schemas.microsoft.com/office/drawing/2014/main" id="{4C969B62-EB3F-E841-ADDA-D387CDE39F37}"/>
              </a:ext>
            </a:extLst>
          </p:cNvPr>
          <p:cNvSpPr txBox="1"/>
          <p:nvPr/>
        </p:nvSpPr>
        <p:spPr>
          <a:xfrm>
            <a:off x="502506" y="2624231"/>
            <a:ext cx="5572462" cy="6340197"/>
          </a:xfrm>
          <a:prstGeom prst="rect">
            <a:avLst/>
          </a:prstGeom>
          <a:noFill/>
        </p:spPr>
        <p:txBody>
          <a:bodyPr wrap="square" rtlCol="0">
            <a:spAutoFit/>
          </a:bodyPr>
          <a:lstStyle/>
          <a:p>
            <a:r>
              <a:rPr lang="en-US" sz="1400" b="1" dirty="0">
                <a:solidFill>
                  <a:schemeClr val="tx1">
                    <a:lumMod val="75000"/>
                    <a:lumOff val="25000"/>
                  </a:schemeClr>
                </a:solidFill>
                <a:latin typeface="+mj-lt"/>
              </a:rPr>
              <a:t>Kid Doubt is not your friend.</a:t>
            </a:r>
          </a:p>
          <a:p>
            <a:endParaRPr lang="en-US" sz="1400" dirty="0">
              <a:latin typeface="+mj-lt"/>
            </a:endParaRPr>
          </a:p>
          <a:p>
            <a:r>
              <a:rPr lang="en-US" sz="1400" dirty="0">
                <a:latin typeface="+mj-lt"/>
              </a:rPr>
              <a:t>What kind of friend makes you:</a:t>
            </a:r>
          </a:p>
          <a:p>
            <a:endParaRPr lang="en-US" sz="1400" dirty="0">
              <a:latin typeface="+mj-lt"/>
            </a:endParaRPr>
          </a:p>
          <a:p>
            <a:pPr marL="285750" indent="-285750">
              <a:lnSpc>
                <a:spcPct val="150000"/>
              </a:lnSpc>
              <a:buFont typeface="Arial" charset="0"/>
              <a:buChar char="•"/>
            </a:pPr>
            <a:r>
              <a:rPr lang="en-US" sz="1400" dirty="0">
                <a:latin typeface="+mj-lt"/>
              </a:rPr>
              <a:t>doubt yourself all the time?</a:t>
            </a:r>
          </a:p>
          <a:p>
            <a:pPr>
              <a:lnSpc>
                <a:spcPct val="150000"/>
              </a:lnSpc>
            </a:pPr>
            <a:endParaRPr lang="en-US" sz="1400" dirty="0">
              <a:latin typeface="+mj-lt"/>
            </a:endParaRPr>
          </a:p>
          <a:p>
            <a:pPr>
              <a:lnSpc>
                <a:spcPct val="150000"/>
              </a:lnSpc>
            </a:pPr>
            <a:endParaRPr lang="en-US" sz="1400" dirty="0">
              <a:latin typeface="+mj-lt"/>
            </a:endParaRPr>
          </a:p>
          <a:p>
            <a:pPr marL="285750" indent="-285750">
              <a:lnSpc>
                <a:spcPct val="150000"/>
              </a:lnSpc>
              <a:buFont typeface="Arial" charset="0"/>
              <a:buChar char="•"/>
            </a:pPr>
            <a:endParaRPr lang="en-US" sz="1400" dirty="0">
              <a:latin typeface="+mj-lt"/>
            </a:endParaRPr>
          </a:p>
          <a:p>
            <a:pPr marL="285750" indent="-285750">
              <a:buFont typeface="Arial" charset="0"/>
              <a:buChar char="•"/>
            </a:pPr>
            <a:r>
              <a:rPr lang="en-US" sz="1400" dirty="0">
                <a:latin typeface="+mj-lt"/>
              </a:rPr>
              <a:t>feel rubbish?</a:t>
            </a: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r>
              <a:rPr lang="en-US" sz="1400" dirty="0">
                <a:latin typeface="+mj-lt"/>
              </a:rPr>
              <a:t>act differently in order to fit in?</a:t>
            </a: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r>
              <a:rPr lang="en-US" sz="1400" dirty="0">
                <a:latin typeface="+mj-lt"/>
              </a:rPr>
              <a:t>feel anxious and nervous?</a:t>
            </a: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endParaRPr lang="en-US" sz="1400" dirty="0">
              <a:latin typeface="+mj-lt"/>
            </a:endParaRPr>
          </a:p>
          <a:p>
            <a:pPr marL="285750" indent="-285750">
              <a:buFont typeface="Arial" charset="0"/>
              <a:buChar char="•"/>
            </a:pPr>
            <a:r>
              <a:rPr lang="en-US" sz="1400" dirty="0">
                <a:latin typeface="+mj-lt"/>
              </a:rPr>
              <a:t>hold yourself back?</a:t>
            </a:r>
          </a:p>
        </p:txBody>
      </p:sp>
      <p:cxnSp>
        <p:nvCxnSpPr>
          <p:cNvPr id="6" name="Straight Connector 5">
            <a:extLst>
              <a:ext uri="{FF2B5EF4-FFF2-40B4-BE49-F238E27FC236}">
                <a16:creationId xmlns:a16="http://schemas.microsoft.com/office/drawing/2014/main" id="{E0DA8B18-562E-594E-BD18-2AA635C4A3EF}"/>
              </a:ext>
            </a:extLst>
          </p:cNvPr>
          <p:cNvCxnSpPr>
            <a:cxnSpLocks/>
          </p:cNvCxnSpPr>
          <p:nvPr/>
        </p:nvCxnSpPr>
        <p:spPr>
          <a:xfrm flipH="1">
            <a:off x="5507532" y="8243529"/>
            <a:ext cx="1053758" cy="1233578"/>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4F85734-01D1-3D48-9762-0F60E6594171}"/>
              </a:ext>
            </a:extLst>
          </p:cNvPr>
          <p:cNvCxnSpPr>
            <a:cxnSpLocks/>
          </p:cNvCxnSpPr>
          <p:nvPr/>
        </p:nvCxnSpPr>
        <p:spPr>
          <a:xfrm>
            <a:off x="5588647" y="8299089"/>
            <a:ext cx="972643" cy="1122459"/>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08E179A-076D-5B42-A597-451A64BF39B4}"/>
              </a:ext>
            </a:extLst>
          </p:cNvPr>
          <p:cNvSpPr txBox="1"/>
          <p:nvPr/>
        </p:nvSpPr>
        <p:spPr>
          <a:xfrm>
            <a:off x="450291" y="2177441"/>
            <a:ext cx="5572462" cy="30777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Write how your Kid Doubt makes you feel.</a:t>
            </a:r>
          </a:p>
        </p:txBody>
      </p:sp>
    </p:spTree>
    <p:extLst>
      <p:ext uri="{BB962C8B-B14F-4D97-AF65-F5344CB8AC3E}">
        <p14:creationId xmlns:p14="http://schemas.microsoft.com/office/powerpoint/2010/main" val="1625528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68D9B4-69E8-C143-AD78-99E3C445A3D2}"/>
              </a:ext>
            </a:extLst>
          </p:cNvPr>
          <p:cNvSpPr txBox="1"/>
          <p:nvPr/>
        </p:nvSpPr>
        <p:spPr>
          <a:xfrm>
            <a:off x="533218" y="1324670"/>
            <a:ext cx="5981882" cy="8494633"/>
          </a:xfrm>
          <a:prstGeom prst="rect">
            <a:avLst/>
          </a:prstGeom>
          <a:noFill/>
        </p:spPr>
        <p:txBody>
          <a:bodyPr wrap="square" rtlCol="0">
            <a:spAutoFit/>
          </a:bodyPr>
          <a:lstStyle/>
          <a:p>
            <a:r>
              <a:rPr lang="en-US" sz="1400" b="1" dirty="0">
                <a:latin typeface="+mj-lt"/>
              </a:rPr>
              <a:t>Circle or highlight which 2 of these 8 things you find the most difficult to do:</a:t>
            </a:r>
          </a:p>
          <a:p>
            <a:endParaRPr lang="en-US" sz="1400" b="1" dirty="0">
              <a:latin typeface="+mj-lt"/>
            </a:endParaRPr>
          </a:p>
          <a:p>
            <a:pPr marL="342900" indent="-342900">
              <a:buAutoNum type="arabicPeriod"/>
            </a:pPr>
            <a:r>
              <a:rPr lang="en-US" sz="1400" dirty="0">
                <a:latin typeface="+mj-lt"/>
              </a:rPr>
              <a:t>Make friends with people who like you for YOU.</a:t>
            </a:r>
          </a:p>
          <a:p>
            <a:pPr marL="342900" indent="-342900">
              <a:buAutoNum type="arabicPeriod"/>
            </a:pPr>
            <a:r>
              <a:rPr lang="en-US" sz="1400" dirty="0">
                <a:latin typeface="+mj-lt"/>
              </a:rPr>
              <a:t>Make choices based on what you feel is right.</a:t>
            </a:r>
          </a:p>
          <a:p>
            <a:pPr marL="342900" indent="-342900">
              <a:buAutoNum type="arabicPeriod"/>
            </a:pPr>
            <a:r>
              <a:rPr lang="en-US" sz="1400" dirty="0">
                <a:latin typeface="+mj-lt"/>
              </a:rPr>
              <a:t>Don’t blindly copy other people. Be YOU. </a:t>
            </a:r>
          </a:p>
          <a:p>
            <a:pPr marL="342900" indent="-342900">
              <a:buAutoNum type="arabicPeriod"/>
            </a:pPr>
            <a:r>
              <a:rPr lang="en-US" sz="1400" dirty="0">
                <a:latin typeface="+mj-lt"/>
              </a:rPr>
              <a:t>Ask questions. Keep asking questions. Make things work for YOU. </a:t>
            </a:r>
          </a:p>
          <a:p>
            <a:pPr marL="342900" indent="-342900">
              <a:buAutoNum type="arabicPeriod"/>
            </a:pPr>
            <a:r>
              <a:rPr lang="en-US" sz="1400" dirty="0">
                <a:latin typeface="+mj-lt"/>
              </a:rPr>
              <a:t>Don’t be afraid to do things at your own pace. </a:t>
            </a:r>
          </a:p>
          <a:p>
            <a:pPr marL="342900" indent="-342900">
              <a:buAutoNum type="arabicPeriod"/>
            </a:pPr>
            <a:r>
              <a:rPr lang="en-US" sz="1400" dirty="0">
                <a:latin typeface="+mj-lt"/>
              </a:rPr>
              <a:t>You should be prepared to be flexible.</a:t>
            </a:r>
          </a:p>
          <a:p>
            <a:pPr marL="342900" indent="-342900">
              <a:buAutoNum type="arabicPeriod"/>
            </a:pPr>
            <a:r>
              <a:rPr lang="en-US" sz="1400" dirty="0">
                <a:latin typeface="+mj-lt"/>
              </a:rPr>
              <a:t>Be Kind. And don’t listen to anyone who isn’t kind towards YOU. </a:t>
            </a:r>
          </a:p>
          <a:p>
            <a:pPr marL="342900" indent="-342900">
              <a:buAutoNum type="arabicPeriod"/>
            </a:pPr>
            <a:r>
              <a:rPr lang="en-US" sz="1400" dirty="0">
                <a:latin typeface="+mj-lt"/>
              </a:rPr>
              <a:t>Make it happen. Don’t wait. Get out there. It is down to YOU. </a:t>
            </a:r>
          </a:p>
          <a:p>
            <a:endParaRPr lang="en-US" sz="1400" dirty="0">
              <a:latin typeface="+mj-lt"/>
            </a:endParaRPr>
          </a:p>
          <a:p>
            <a:endParaRPr lang="en-US" sz="1400" dirty="0">
              <a:latin typeface="+mj-lt"/>
            </a:endParaRPr>
          </a:p>
          <a:p>
            <a:endParaRPr lang="en-US" sz="1400" dirty="0">
              <a:latin typeface="+mj-lt"/>
            </a:endParaRPr>
          </a:p>
          <a:p>
            <a:r>
              <a:rPr lang="en-US" sz="1400" dirty="0">
                <a:latin typeface="+mj-lt"/>
              </a:rPr>
              <a:t>What would you add to your own plan? </a:t>
            </a: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r>
              <a:rPr lang="en-US" sz="1400" dirty="0">
                <a:latin typeface="+mj-lt"/>
              </a:rPr>
              <a:t>How does </a:t>
            </a:r>
            <a:r>
              <a:rPr lang="en-US" sz="1400" b="1" dirty="0">
                <a:latin typeface="+mj-lt"/>
              </a:rPr>
              <a:t>Kid Doubt </a:t>
            </a:r>
            <a:r>
              <a:rPr lang="en-US" sz="1400" dirty="0">
                <a:latin typeface="+mj-lt"/>
              </a:rPr>
              <a:t>stop you from being YOU?</a:t>
            </a: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r>
              <a:rPr lang="en-US" sz="1400" dirty="0">
                <a:latin typeface="+mj-lt"/>
              </a:rPr>
              <a:t>There is room here for you to write your own plan if you want to </a:t>
            </a:r>
            <a:br>
              <a:rPr lang="en-US" sz="1400" dirty="0">
                <a:latin typeface="+mj-lt"/>
              </a:rPr>
            </a:br>
            <a:r>
              <a:rPr lang="en-US" sz="1400" dirty="0">
                <a:latin typeface="+mj-lt"/>
              </a:rPr>
              <a:t>(we will also come back to this!).</a:t>
            </a: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a:p>
            <a:endParaRPr lang="en-US" sz="1400" dirty="0">
              <a:latin typeface="+mj-lt"/>
            </a:endParaRPr>
          </a:p>
        </p:txBody>
      </p:sp>
    </p:spTree>
    <p:extLst>
      <p:ext uri="{BB962C8B-B14F-4D97-AF65-F5344CB8AC3E}">
        <p14:creationId xmlns:p14="http://schemas.microsoft.com/office/powerpoint/2010/main" val="278798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EF08D4-5024-0744-B27A-51D17E7166AC}"/>
              </a:ext>
            </a:extLst>
          </p:cNvPr>
          <p:cNvSpPr txBox="1"/>
          <p:nvPr/>
        </p:nvSpPr>
        <p:spPr>
          <a:xfrm>
            <a:off x="307575" y="1475574"/>
            <a:ext cx="2294947" cy="1551835"/>
          </a:xfrm>
          <a:prstGeom prst="rect">
            <a:avLst/>
          </a:prstGeom>
          <a:noFill/>
        </p:spPr>
        <p:txBody>
          <a:bodyPr wrap="square" rtlCol="0">
            <a:spAutoFit/>
          </a:bodyPr>
          <a:lstStyle/>
          <a:p>
            <a:pPr>
              <a:lnSpc>
                <a:spcPct val="114000"/>
              </a:lnSpc>
            </a:pPr>
            <a:r>
              <a:rPr lang="en-US" sz="1400" dirty="0">
                <a:latin typeface="+mj-lt"/>
              </a:rPr>
              <a:t>Everyone’s </a:t>
            </a:r>
            <a:r>
              <a:rPr lang="en-US" sz="1400" b="1" dirty="0">
                <a:latin typeface="+mj-lt"/>
              </a:rPr>
              <a:t>Kid Doubt </a:t>
            </a:r>
            <a:r>
              <a:rPr lang="en-US" sz="1400" dirty="0">
                <a:latin typeface="+mj-lt"/>
              </a:rPr>
              <a:t>looks different and says different things to get you down, but what they all have in common is that they </a:t>
            </a:r>
            <a:br>
              <a:rPr lang="en-US" sz="1400" dirty="0">
                <a:latin typeface="+mj-lt"/>
              </a:rPr>
            </a:br>
            <a:r>
              <a:rPr lang="en-US" sz="1400" dirty="0">
                <a:latin typeface="+mj-lt"/>
              </a:rPr>
              <a:t>hold us back.</a:t>
            </a:r>
          </a:p>
        </p:txBody>
      </p:sp>
      <p:sp>
        <p:nvSpPr>
          <p:cNvPr id="5" name="TextBox 4">
            <a:extLst>
              <a:ext uri="{FF2B5EF4-FFF2-40B4-BE49-F238E27FC236}">
                <a16:creationId xmlns:a16="http://schemas.microsoft.com/office/drawing/2014/main" id="{92A30FDD-2C45-5F4D-A321-1E0F2C8713C6}"/>
              </a:ext>
            </a:extLst>
          </p:cNvPr>
          <p:cNvSpPr txBox="1"/>
          <p:nvPr/>
        </p:nvSpPr>
        <p:spPr>
          <a:xfrm>
            <a:off x="307575" y="3539602"/>
            <a:ext cx="2680852" cy="1367747"/>
          </a:xfrm>
          <a:prstGeom prst="rect">
            <a:avLst/>
          </a:prstGeom>
          <a:solidFill>
            <a:schemeClr val="accent2">
              <a:lumMod val="20000"/>
              <a:lumOff val="80000"/>
            </a:schemeClr>
          </a:solidFill>
          <a:ln>
            <a:noFill/>
          </a:ln>
        </p:spPr>
        <p:txBody>
          <a:bodyPr wrap="square" rtlCol="0">
            <a:spAutoFit/>
          </a:bodyPr>
          <a:lstStyle/>
          <a:p>
            <a:pPr algn="ctr">
              <a:lnSpc>
                <a:spcPct val="120000"/>
              </a:lnSpc>
            </a:pPr>
            <a:r>
              <a:rPr lang="en-US" sz="1400" b="1" dirty="0">
                <a:latin typeface="+mj-lt"/>
              </a:rPr>
              <a:t>Did you know?</a:t>
            </a:r>
          </a:p>
          <a:p>
            <a:pPr algn="ctr">
              <a:lnSpc>
                <a:spcPct val="120000"/>
              </a:lnSpc>
            </a:pPr>
            <a:r>
              <a:rPr lang="en-US" sz="1400" dirty="0">
                <a:latin typeface="+mj-lt"/>
              </a:rPr>
              <a:t>Research by 72 Point suggests that people spend nearly 2 hours worrying, EVERY SINGLE DAY. That’s 28 days a year!</a:t>
            </a:r>
          </a:p>
        </p:txBody>
      </p:sp>
      <p:pic>
        <p:nvPicPr>
          <p:cNvPr id="7" name="Picture 6" descr="A picture containing shirt&#10;&#10;Description automatically generated">
            <a:extLst>
              <a:ext uri="{FF2B5EF4-FFF2-40B4-BE49-F238E27FC236}">
                <a16:creationId xmlns:a16="http://schemas.microsoft.com/office/drawing/2014/main" id="{B60BC24B-9F09-5B4E-AF3B-AF25A190B7D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7575" y="5362425"/>
            <a:ext cx="2680852" cy="4247584"/>
          </a:xfrm>
          <a:prstGeom prst="rect">
            <a:avLst/>
          </a:prstGeom>
        </p:spPr>
      </p:pic>
      <p:sp>
        <p:nvSpPr>
          <p:cNvPr id="8" name="TextBox 7">
            <a:extLst>
              <a:ext uri="{FF2B5EF4-FFF2-40B4-BE49-F238E27FC236}">
                <a16:creationId xmlns:a16="http://schemas.microsoft.com/office/drawing/2014/main" id="{F4A88618-71C9-3645-BF2B-B240D61A2797}"/>
              </a:ext>
            </a:extLst>
          </p:cNvPr>
          <p:cNvSpPr txBox="1"/>
          <p:nvPr/>
        </p:nvSpPr>
        <p:spPr>
          <a:xfrm>
            <a:off x="3286099" y="1520487"/>
            <a:ext cx="3264326" cy="8089522"/>
          </a:xfrm>
          <a:prstGeom prst="rect">
            <a:avLst/>
          </a:prstGeom>
          <a:noFill/>
          <a:ln w="19050">
            <a:solidFill>
              <a:srgbClr val="FC8102"/>
            </a:solidFill>
          </a:ln>
        </p:spPr>
        <p:txBody>
          <a:bodyPr wrap="square" rtlCol="0">
            <a:spAutoFit/>
          </a:bodyPr>
          <a:lstStyle/>
          <a:p>
            <a:pPr>
              <a:lnSpc>
                <a:spcPct val="120000"/>
              </a:lnSpc>
            </a:pPr>
            <a:r>
              <a:rPr lang="en-US" sz="1400" dirty="0">
                <a:solidFill>
                  <a:schemeClr val="tx1">
                    <a:lumMod val="75000"/>
                    <a:lumOff val="25000"/>
                  </a:schemeClr>
                </a:solidFill>
              </a:rPr>
              <a:t>What are the kind of things you worry about?</a:t>
            </a: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a:p>
            <a:pPr>
              <a:lnSpc>
                <a:spcPct val="120000"/>
              </a:lnSpc>
            </a:pPr>
            <a:endParaRPr lang="en-GB" sz="1400" dirty="0">
              <a:solidFill>
                <a:schemeClr val="tx1">
                  <a:lumMod val="75000"/>
                  <a:lumOff val="25000"/>
                </a:schemeClr>
              </a:solidFill>
              <a:latin typeface="Calibri" panose="020F0502020204030204" pitchFamily="34" charset="0"/>
            </a:endParaRPr>
          </a:p>
        </p:txBody>
      </p:sp>
    </p:spTree>
    <p:extLst>
      <p:ext uri="{BB962C8B-B14F-4D97-AF65-F5344CB8AC3E}">
        <p14:creationId xmlns:p14="http://schemas.microsoft.com/office/powerpoint/2010/main" val="1114362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7211BB12-3B74-2942-8F54-19F6C6559336}"/>
              </a:ext>
            </a:extLst>
          </p:cNvPr>
          <p:cNvSpPr/>
          <p:nvPr/>
        </p:nvSpPr>
        <p:spPr>
          <a:xfrm>
            <a:off x="474286" y="1130283"/>
            <a:ext cx="3488902"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3</a:t>
            </a:r>
          </a:p>
          <a:p>
            <a:pPr defTabSz="514342">
              <a:defRPr/>
            </a:pPr>
            <a:r>
              <a:rPr lang="en-GB" sz="2400" b="1" dirty="0">
                <a:solidFill>
                  <a:srgbClr val="F48B06"/>
                </a:solidFill>
                <a:latin typeface="Calibri" panose="020F0502020204030204" pitchFamily="34" charset="0"/>
                <a:cs typeface="Calibri" panose="020F0502020204030204" pitchFamily="34" charset="0"/>
              </a:rPr>
              <a:t>The Difference</a:t>
            </a:r>
          </a:p>
        </p:txBody>
      </p:sp>
      <p:sp>
        <p:nvSpPr>
          <p:cNvPr id="4" name="TextBox 3">
            <a:extLst>
              <a:ext uri="{FF2B5EF4-FFF2-40B4-BE49-F238E27FC236}">
                <a16:creationId xmlns:a16="http://schemas.microsoft.com/office/drawing/2014/main" id="{4C7C2948-F0B4-4544-B785-2A46CC533739}"/>
              </a:ext>
            </a:extLst>
          </p:cNvPr>
          <p:cNvSpPr txBox="1"/>
          <p:nvPr/>
        </p:nvSpPr>
        <p:spPr>
          <a:xfrm>
            <a:off x="455544" y="2080742"/>
            <a:ext cx="6098908" cy="815095"/>
          </a:xfrm>
          <a:prstGeom prst="rect">
            <a:avLst/>
          </a:prstGeom>
          <a:noFill/>
        </p:spPr>
        <p:txBody>
          <a:bodyPr wrap="square" rtlCol="0">
            <a:spAutoFit/>
          </a:bodyPr>
          <a:lstStyle/>
          <a:p>
            <a:pPr>
              <a:lnSpc>
                <a:spcPct val="114000"/>
              </a:lnSpc>
            </a:pPr>
            <a:r>
              <a:rPr lang="en-US" sz="1400" dirty="0">
                <a:latin typeface="+mj-lt"/>
              </a:rPr>
              <a:t>So many of us spend SO long trying to be as similar to those around us as we possibly can. It can even mean we do things we don’t like, don’t enjoy and don’t even believe in! WHY do we do this?</a:t>
            </a:r>
          </a:p>
        </p:txBody>
      </p:sp>
      <p:sp>
        <p:nvSpPr>
          <p:cNvPr id="5" name="TextBox 4">
            <a:extLst>
              <a:ext uri="{FF2B5EF4-FFF2-40B4-BE49-F238E27FC236}">
                <a16:creationId xmlns:a16="http://schemas.microsoft.com/office/drawing/2014/main" id="{1F78E9AB-1624-8B49-B4AC-28FE8EF05DE9}"/>
              </a:ext>
            </a:extLst>
          </p:cNvPr>
          <p:cNvSpPr txBox="1"/>
          <p:nvPr/>
        </p:nvSpPr>
        <p:spPr>
          <a:xfrm>
            <a:off x="474286" y="3034050"/>
            <a:ext cx="6012958" cy="738664"/>
          </a:xfrm>
          <a:prstGeom prst="rect">
            <a:avLst/>
          </a:prstGeom>
          <a:noFill/>
        </p:spPr>
        <p:txBody>
          <a:bodyPr wrap="square" rtlCol="0">
            <a:spAutoFit/>
          </a:bodyPr>
          <a:lstStyle/>
          <a:p>
            <a:endParaRPr lang="en-US" sz="1400" dirty="0">
              <a:solidFill>
                <a:schemeClr val="tx1">
                  <a:lumMod val="75000"/>
                  <a:lumOff val="25000"/>
                </a:schemeClr>
              </a:solidFill>
              <a:latin typeface="+mj-lt"/>
            </a:endParaRPr>
          </a:p>
          <a:p>
            <a:r>
              <a:rPr lang="en-US" sz="1400" dirty="0">
                <a:solidFill>
                  <a:schemeClr val="tx1">
                    <a:lumMod val="75000"/>
                    <a:lumOff val="25000"/>
                  </a:schemeClr>
                </a:solidFill>
                <a:latin typeface="+mj-lt"/>
              </a:rPr>
              <a:t>When have you tried so hard to fit in that you have done something you don’t even like doing?</a:t>
            </a:r>
          </a:p>
        </p:txBody>
      </p:sp>
      <p:pic>
        <p:nvPicPr>
          <p:cNvPr id="6" name="Picture 5">
            <a:extLst>
              <a:ext uri="{FF2B5EF4-FFF2-40B4-BE49-F238E27FC236}">
                <a16:creationId xmlns:a16="http://schemas.microsoft.com/office/drawing/2014/main" id="{08DDB0F9-6802-7E4F-B5C8-C082BC145ED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303" t="6836" r="10189" b="6838"/>
          <a:stretch/>
        </p:blipFill>
        <p:spPr>
          <a:xfrm>
            <a:off x="5632883" y="8158178"/>
            <a:ext cx="1225117" cy="1722064"/>
          </a:xfrm>
          <a:prstGeom prst="rect">
            <a:avLst/>
          </a:prstGeom>
        </p:spPr>
      </p:pic>
      <p:sp>
        <p:nvSpPr>
          <p:cNvPr id="9" name="TextBox 8">
            <a:extLst>
              <a:ext uri="{FF2B5EF4-FFF2-40B4-BE49-F238E27FC236}">
                <a16:creationId xmlns:a16="http://schemas.microsoft.com/office/drawing/2014/main" id="{D3D28036-DC27-ED49-9F38-447BC2292C8B}"/>
              </a:ext>
            </a:extLst>
          </p:cNvPr>
          <p:cNvSpPr txBox="1"/>
          <p:nvPr/>
        </p:nvSpPr>
        <p:spPr>
          <a:xfrm>
            <a:off x="474286" y="5967658"/>
            <a:ext cx="5550963" cy="523220"/>
          </a:xfrm>
          <a:prstGeom prst="rect">
            <a:avLst/>
          </a:prstGeom>
          <a:noFill/>
          <a:ln>
            <a:noFill/>
          </a:ln>
        </p:spPr>
        <p:txBody>
          <a:bodyPr wrap="square" rtlCol="0">
            <a:spAutoFit/>
          </a:bodyPr>
          <a:lstStyle/>
          <a:p>
            <a:r>
              <a:rPr lang="en-US" sz="1400" dirty="0">
                <a:solidFill>
                  <a:schemeClr val="tx1">
                    <a:lumMod val="75000"/>
                    <a:lumOff val="25000"/>
                  </a:schemeClr>
                </a:solidFill>
                <a:latin typeface="+mj-lt"/>
              </a:rPr>
              <a:t>What do you think are the problems around creating a version of ‘normal’ from data averages?</a:t>
            </a:r>
          </a:p>
        </p:txBody>
      </p:sp>
    </p:spTree>
    <p:extLst>
      <p:ext uri="{BB962C8B-B14F-4D97-AF65-F5344CB8AC3E}">
        <p14:creationId xmlns:p14="http://schemas.microsoft.com/office/powerpoint/2010/main" val="394067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newspaper&#10;&#10;Description automatically generated">
            <a:extLst>
              <a:ext uri="{FF2B5EF4-FFF2-40B4-BE49-F238E27FC236}">
                <a16:creationId xmlns:a16="http://schemas.microsoft.com/office/drawing/2014/main" id="{4AC68893-A751-CE4B-A3E2-45A9F3AC58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35384" y="8353586"/>
            <a:ext cx="2587357" cy="1552414"/>
          </a:xfrm>
          <a:prstGeom prst="rect">
            <a:avLst/>
          </a:prstGeom>
        </p:spPr>
      </p:pic>
      <p:sp>
        <p:nvSpPr>
          <p:cNvPr id="2" name="TextBox 1">
            <a:extLst>
              <a:ext uri="{FF2B5EF4-FFF2-40B4-BE49-F238E27FC236}">
                <a16:creationId xmlns:a16="http://schemas.microsoft.com/office/drawing/2014/main" id="{68B3A30A-C73D-C744-9872-850ACDAD866A}"/>
              </a:ext>
            </a:extLst>
          </p:cNvPr>
          <p:cNvSpPr txBox="1"/>
          <p:nvPr/>
        </p:nvSpPr>
        <p:spPr>
          <a:xfrm>
            <a:off x="457477" y="2431265"/>
            <a:ext cx="5571068" cy="3231654"/>
          </a:xfrm>
          <a:prstGeom prst="rect">
            <a:avLst/>
          </a:prstGeom>
          <a:noFill/>
        </p:spPr>
        <p:txBody>
          <a:bodyPr wrap="square" rtlCol="0">
            <a:spAutoFit/>
          </a:bodyPr>
          <a:lstStyle/>
          <a:p>
            <a:pPr>
              <a:spcAft>
                <a:spcPts val="600"/>
              </a:spcAft>
            </a:pPr>
            <a:r>
              <a:rPr lang="en-US" sz="1400" dirty="0">
                <a:latin typeface="+mj-lt"/>
              </a:rPr>
              <a:t>What do you think ‘normal’ or ‘perfect’ looks like? </a:t>
            </a: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endParaRPr lang="en-US" sz="1400" dirty="0">
              <a:latin typeface="+mj-lt"/>
            </a:endParaRPr>
          </a:p>
          <a:p>
            <a:pPr>
              <a:spcAft>
                <a:spcPts val="600"/>
              </a:spcAft>
            </a:pPr>
            <a:r>
              <a:rPr lang="en-US" sz="1400" dirty="0">
                <a:latin typeface="+mj-lt"/>
              </a:rPr>
              <a:t>Do you know anyone who meets all of those criteria?</a:t>
            </a:r>
          </a:p>
        </p:txBody>
      </p:sp>
      <p:pic>
        <p:nvPicPr>
          <p:cNvPr id="4" name="Picture 3" descr="A close up of a logo&#10;&#10;Description automatically generated">
            <a:extLst>
              <a:ext uri="{FF2B5EF4-FFF2-40B4-BE49-F238E27FC236}">
                <a16:creationId xmlns:a16="http://schemas.microsoft.com/office/drawing/2014/main" id="{282B599C-9F97-FE41-87A9-72682EF1C8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79462" y="947816"/>
            <a:ext cx="1375110" cy="1326981"/>
          </a:xfrm>
          <a:prstGeom prst="rect">
            <a:avLst/>
          </a:prstGeom>
        </p:spPr>
      </p:pic>
    </p:spTree>
    <p:extLst>
      <p:ext uri="{BB962C8B-B14F-4D97-AF65-F5344CB8AC3E}">
        <p14:creationId xmlns:p14="http://schemas.microsoft.com/office/powerpoint/2010/main" val="1931881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a:extLst>
              <a:ext uri="{FF2B5EF4-FFF2-40B4-BE49-F238E27FC236}">
                <a16:creationId xmlns:a16="http://schemas.microsoft.com/office/drawing/2014/main" id="{083293E6-9C5B-3945-B148-C54CD33C34C5}"/>
              </a:ext>
            </a:extLst>
          </p:cNvPr>
          <p:cNvSpPr/>
          <p:nvPr/>
        </p:nvSpPr>
        <p:spPr>
          <a:xfrm>
            <a:off x="379332" y="1196502"/>
            <a:ext cx="4164496"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4</a:t>
            </a:r>
          </a:p>
          <a:p>
            <a:pPr defTabSz="514342">
              <a:defRPr/>
            </a:pPr>
            <a:r>
              <a:rPr lang="en-GB" sz="2400" b="1" dirty="0">
                <a:solidFill>
                  <a:srgbClr val="F48B06"/>
                </a:solidFill>
                <a:latin typeface="Calibri" panose="020F0502020204030204" pitchFamily="34" charset="0"/>
                <a:cs typeface="Calibri" panose="020F0502020204030204" pitchFamily="34" charset="0"/>
              </a:rPr>
              <a:t>Be Daring</a:t>
            </a:r>
          </a:p>
        </p:txBody>
      </p:sp>
      <p:sp>
        <p:nvSpPr>
          <p:cNvPr id="3" name="TextBox 2">
            <a:extLst>
              <a:ext uri="{FF2B5EF4-FFF2-40B4-BE49-F238E27FC236}">
                <a16:creationId xmlns:a16="http://schemas.microsoft.com/office/drawing/2014/main" id="{D6A090EF-2936-6A48-B956-315EBD89F512}"/>
              </a:ext>
            </a:extLst>
          </p:cNvPr>
          <p:cNvSpPr txBox="1"/>
          <p:nvPr/>
        </p:nvSpPr>
        <p:spPr>
          <a:xfrm>
            <a:off x="379332" y="2185669"/>
            <a:ext cx="5710810" cy="307777"/>
          </a:xfrm>
          <a:prstGeom prst="rect">
            <a:avLst/>
          </a:prstGeom>
          <a:noFill/>
        </p:spPr>
        <p:txBody>
          <a:bodyPr wrap="square" rtlCol="0">
            <a:spAutoFit/>
          </a:bodyPr>
          <a:lstStyle/>
          <a:p>
            <a:r>
              <a:rPr lang="en-US" sz="1400" b="1" dirty="0">
                <a:solidFill>
                  <a:schemeClr val="tx1">
                    <a:lumMod val="75000"/>
                    <a:lumOff val="25000"/>
                  </a:schemeClr>
                </a:solidFill>
                <a:latin typeface="+mj-lt"/>
              </a:rPr>
              <a:t>Kid Doubt </a:t>
            </a:r>
            <a:r>
              <a:rPr lang="en-US" sz="1400" dirty="0">
                <a:solidFill>
                  <a:schemeClr val="tx1">
                    <a:lumMod val="75000"/>
                    <a:lumOff val="25000"/>
                  </a:schemeClr>
                </a:solidFill>
                <a:latin typeface="+mj-lt"/>
              </a:rPr>
              <a:t>can spring into action when we feel like we are different.</a:t>
            </a:r>
          </a:p>
        </p:txBody>
      </p:sp>
      <p:sp>
        <p:nvSpPr>
          <p:cNvPr id="4" name="TextBox 3">
            <a:extLst>
              <a:ext uri="{FF2B5EF4-FFF2-40B4-BE49-F238E27FC236}">
                <a16:creationId xmlns:a16="http://schemas.microsoft.com/office/drawing/2014/main" id="{12689D3F-CB7F-0E44-BD72-D48FC5A67EA4}"/>
              </a:ext>
            </a:extLst>
          </p:cNvPr>
          <p:cNvSpPr txBox="1"/>
          <p:nvPr/>
        </p:nvSpPr>
        <p:spPr>
          <a:xfrm>
            <a:off x="379332" y="2651616"/>
            <a:ext cx="5710810" cy="1815882"/>
          </a:xfrm>
          <a:prstGeom prst="rect">
            <a:avLst/>
          </a:prstGeom>
          <a:noFill/>
        </p:spPr>
        <p:txBody>
          <a:bodyPr wrap="square" rtlCol="0">
            <a:spAutoFit/>
          </a:bodyPr>
          <a:lstStyle/>
          <a:p>
            <a:r>
              <a:rPr lang="en-US" sz="1400" dirty="0">
                <a:latin typeface="+mj-lt"/>
              </a:rPr>
              <a:t>Sometimes we feel like we are different and we are upset by other people’s reactions to that. We can feel like:</a:t>
            </a:r>
          </a:p>
          <a:p>
            <a:endParaRPr lang="en-US" sz="1400" dirty="0">
              <a:latin typeface="+mj-lt"/>
            </a:endParaRPr>
          </a:p>
          <a:p>
            <a:pPr marL="342900" indent="-342900">
              <a:buFont typeface="Arial" charset="0"/>
              <a:buChar char="•"/>
            </a:pPr>
            <a:r>
              <a:rPr lang="en-US" sz="1400" dirty="0">
                <a:latin typeface="+mj-lt"/>
              </a:rPr>
              <a:t>We don’t belong</a:t>
            </a:r>
          </a:p>
          <a:p>
            <a:pPr marL="342900" indent="-342900">
              <a:buFont typeface="Arial" charset="0"/>
              <a:buChar char="•"/>
            </a:pPr>
            <a:r>
              <a:rPr lang="en-US" sz="1400" dirty="0">
                <a:latin typeface="+mj-lt"/>
              </a:rPr>
              <a:t>We don’t fit in</a:t>
            </a:r>
          </a:p>
          <a:p>
            <a:pPr marL="342900" indent="-342900">
              <a:buFont typeface="Arial" charset="0"/>
              <a:buChar char="•"/>
            </a:pPr>
            <a:r>
              <a:rPr lang="en-US" sz="1400" dirty="0">
                <a:latin typeface="+mj-lt"/>
              </a:rPr>
              <a:t>We feel shut out</a:t>
            </a:r>
          </a:p>
          <a:p>
            <a:pPr marL="342900" indent="-342900">
              <a:buFont typeface="Arial" charset="0"/>
              <a:buChar char="•"/>
            </a:pPr>
            <a:r>
              <a:rPr lang="en-US" sz="1400" dirty="0">
                <a:latin typeface="+mj-lt"/>
              </a:rPr>
              <a:t>We are being </a:t>
            </a:r>
            <a:r>
              <a:rPr lang="en-US" sz="1400" dirty="0" err="1">
                <a:latin typeface="+mj-lt"/>
              </a:rPr>
              <a:t>marginalised</a:t>
            </a:r>
            <a:endParaRPr lang="en-US" sz="1400" dirty="0">
              <a:latin typeface="+mj-lt"/>
            </a:endParaRPr>
          </a:p>
          <a:p>
            <a:pPr marL="342900" indent="-342900">
              <a:buFont typeface="Arial" charset="0"/>
              <a:buChar char="•"/>
            </a:pPr>
            <a:r>
              <a:rPr lang="en-US" sz="1400" dirty="0">
                <a:latin typeface="+mj-lt"/>
              </a:rPr>
              <a:t>We are ‘too different’</a:t>
            </a:r>
          </a:p>
        </p:txBody>
      </p:sp>
      <p:sp>
        <p:nvSpPr>
          <p:cNvPr id="5" name="TextBox 4">
            <a:extLst>
              <a:ext uri="{FF2B5EF4-FFF2-40B4-BE49-F238E27FC236}">
                <a16:creationId xmlns:a16="http://schemas.microsoft.com/office/drawing/2014/main" id="{C87B6594-8005-804B-BC7C-65157DA6A796}"/>
              </a:ext>
            </a:extLst>
          </p:cNvPr>
          <p:cNvSpPr txBox="1"/>
          <p:nvPr/>
        </p:nvSpPr>
        <p:spPr>
          <a:xfrm>
            <a:off x="379332" y="4625668"/>
            <a:ext cx="5103553" cy="523220"/>
          </a:xfrm>
          <a:prstGeom prst="rect">
            <a:avLst/>
          </a:prstGeom>
          <a:noFill/>
          <a:ln>
            <a:noFill/>
          </a:ln>
        </p:spPr>
        <p:txBody>
          <a:bodyPr wrap="square" rtlCol="0">
            <a:spAutoFit/>
          </a:bodyPr>
          <a:lstStyle/>
          <a:p>
            <a:r>
              <a:rPr lang="en-US" sz="1400" dirty="0">
                <a:solidFill>
                  <a:schemeClr val="tx1">
                    <a:lumMod val="75000"/>
                    <a:lumOff val="25000"/>
                  </a:schemeClr>
                </a:solidFill>
                <a:latin typeface="+mj-lt"/>
              </a:rPr>
              <a:t>When did you last feel that you were different and </a:t>
            </a:r>
            <a:r>
              <a:rPr lang="en-US" sz="1400" b="1" dirty="0">
                <a:solidFill>
                  <a:schemeClr val="tx1">
                    <a:lumMod val="75000"/>
                    <a:lumOff val="25000"/>
                  </a:schemeClr>
                </a:solidFill>
                <a:latin typeface="+mj-lt"/>
              </a:rPr>
              <a:t>Kid Doubt </a:t>
            </a:r>
            <a:r>
              <a:rPr lang="en-US" sz="1400" dirty="0">
                <a:solidFill>
                  <a:schemeClr val="tx1">
                    <a:lumMod val="75000"/>
                    <a:lumOff val="25000"/>
                  </a:schemeClr>
                </a:solidFill>
                <a:latin typeface="+mj-lt"/>
              </a:rPr>
              <a:t>had something to say? </a:t>
            </a:r>
          </a:p>
        </p:txBody>
      </p:sp>
      <p:pic>
        <p:nvPicPr>
          <p:cNvPr id="7" name="Picture 6" descr="A picture containing hat&#10;&#10;Description automatically generated">
            <a:extLst>
              <a:ext uri="{FF2B5EF4-FFF2-40B4-BE49-F238E27FC236}">
                <a16:creationId xmlns:a16="http://schemas.microsoft.com/office/drawing/2014/main" id="{F131EAE7-9D7A-3B46-8E49-81303D1F389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97619" y="7947608"/>
            <a:ext cx="1178645" cy="1385425"/>
          </a:xfrm>
          <a:prstGeom prst="rect">
            <a:avLst/>
          </a:prstGeom>
        </p:spPr>
      </p:pic>
    </p:spTree>
    <p:extLst>
      <p:ext uri="{BB962C8B-B14F-4D97-AF65-F5344CB8AC3E}">
        <p14:creationId xmlns:p14="http://schemas.microsoft.com/office/powerpoint/2010/main" val="1261773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C57287-61A6-A440-B2EC-0C5B798EA51D}"/>
              </a:ext>
            </a:extLst>
          </p:cNvPr>
          <p:cNvSpPr txBox="1"/>
          <p:nvPr/>
        </p:nvSpPr>
        <p:spPr>
          <a:xfrm>
            <a:off x="597034" y="1479068"/>
            <a:ext cx="5194540" cy="523220"/>
          </a:xfrm>
          <a:prstGeom prst="rect">
            <a:avLst/>
          </a:prstGeom>
          <a:noFill/>
        </p:spPr>
        <p:txBody>
          <a:bodyPr wrap="square" rtlCol="0">
            <a:spAutoFit/>
          </a:bodyPr>
          <a:lstStyle/>
          <a:p>
            <a:r>
              <a:rPr lang="en-US" sz="1400" b="1" dirty="0">
                <a:solidFill>
                  <a:schemeClr val="tx1">
                    <a:lumMod val="75000"/>
                    <a:lumOff val="25000"/>
                  </a:schemeClr>
                </a:solidFill>
                <a:latin typeface="+mj-lt"/>
              </a:rPr>
              <a:t>So, what is stopping you from embracing your difference and accepting that being different is a good thing?</a:t>
            </a:r>
          </a:p>
        </p:txBody>
      </p:sp>
      <p:pic>
        <p:nvPicPr>
          <p:cNvPr id="3" name="Picture 2">
            <a:extLst>
              <a:ext uri="{FF2B5EF4-FFF2-40B4-BE49-F238E27FC236}">
                <a16:creationId xmlns:a16="http://schemas.microsoft.com/office/drawing/2014/main" id="{6766E564-B7E6-864C-97B6-BCDB665999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52551" y="8390965"/>
            <a:ext cx="1805450" cy="1241248"/>
          </a:xfrm>
          <a:prstGeom prst="rect">
            <a:avLst/>
          </a:prstGeom>
        </p:spPr>
      </p:pic>
      <p:sp>
        <p:nvSpPr>
          <p:cNvPr id="4" name="TextBox 3">
            <a:extLst>
              <a:ext uri="{FF2B5EF4-FFF2-40B4-BE49-F238E27FC236}">
                <a16:creationId xmlns:a16="http://schemas.microsoft.com/office/drawing/2014/main" id="{E3065872-0950-7847-AD24-CA9B45373A9B}"/>
              </a:ext>
            </a:extLst>
          </p:cNvPr>
          <p:cNvSpPr txBox="1"/>
          <p:nvPr/>
        </p:nvSpPr>
        <p:spPr>
          <a:xfrm>
            <a:off x="597034" y="2189534"/>
            <a:ext cx="5412001" cy="4832092"/>
          </a:xfrm>
          <a:prstGeom prst="rect">
            <a:avLst/>
          </a:prstGeom>
          <a:noFill/>
        </p:spPr>
        <p:txBody>
          <a:bodyPr wrap="square" rtlCol="0">
            <a:spAutoFit/>
          </a:bodyPr>
          <a:lstStyle/>
          <a:p>
            <a:pPr>
              <a:lnSpc>
                <a:spcPct val="150000"/>
              </a:lnSpc>
            </a:pPr>
            <a:r>
              <a:rPr lang="en-US" sz="1400" dirty="0">
                <a:latin typeface="+mj-lt"/>
              </a:rPr>
              <a:t>Have a go at answering these questions:</a:t>
            </a:r>
          </a:p>
          <a:p>
            <a:pPr>
              <a:lnSpc>
                <a:spcPct val="150000"/>
              </a:lnSpc>
            </a:pPr>
            <a:endParaRPr lang="en-US" sz="1400" dirty="0">
              <a:latin typeface="+mj-lt"/>
            </a:endParaRPr>
          </a:p>
          <a:p>
            <a:pPr marL="342900" indent="-342900">
              <a:buFont typeface="+mj-lt"/>
              <a:buAutoNum type="arabicPeriod"/>
            </a:pPr>
            <a:r>
              <a:rPr lang="en-US" sz="1400" dirty="0">
                <a:latin typeface="+mj-lt"/>
              </a:rPr>
              <a:t>What is the difference that you bring to the world?</a:t>
            </a: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r>
              <a:rPr lang="en-US" sz="1400" dirty="0">
                <a:latin typeface="+mj-lt"/>
              </a:rPr>
              <a:t>What is the thing about you that </a:t>
            </a:r>
            <a:r>
              <a:rPr lang="en-US" sz="1400" b="1" dirty="0">
                <a:latin typeface="+mj-lt"/>
              </a:rPr>
              <a:t>Kid Doubt </a:t>
            </a:r>
            <a:r>
              <a:rPr lang="en-US" sz="1400" dirty="0">
                <a:latin typeface="+mj-lt"/>
              </a:rPr>
              <a:t>has made </a:t>
            </a:r>
            <a:br>
              <a:rPr lang="en-US" sz="1400" dirty="0">
                <a:latin typeface="+mj-lt"/>
              </a:rPr>
            </a:br>
            <a:r>
              <a:rPr lang="en-US" sz="1400" dirty="0">
                <a:latin typeface="+mj-lt"/>
              </a:rPr>
              <a:t>you anxious about, but that you should celebrate?</a:t>
            </a: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endParaRPr lang="en-US" sz="1400" dirty="0">
              <a:latin typeface="+mj-lt"/>
            </a:endParaRPr>
          </a:p>
          <a:p>
            <a:pPr marL="342900" indent="-342900">
              <a:buFont typeface="+mj-lt"/>
              <a:buAutoNum type="arabicPeriod"/>
            </a:pPr>
            <a:r>
              <a:rPr lang="en-US" sz="1400" dirty="0">
                <a:latin typeface="+mj-lt"/>
              </a:rPr>
              <a:t>What are you going to stop trying to hide?</a:t>
            </a:r>
          </a:p>
        </p:txBody>
      </p:sp>
    </p:spTree>
    <p:extLst>
      <p:ext uri="{BB962C8B-B14F-4D97-AF65-F5344CB8AC3E}">
        <p14:creationId xmlns:p14="http://schemas.microsoft.com/office/powerpoint/2010/main" val="575396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4B03B6-B355-EE45-BAA0-9C465D293ED0}"/>
              </a:ext>
            </a:extLst>
          </p:cNvPr>
          <p:cNvSpPr/>
          <p:nvPr/>
        </p:nvSpPr>
        <p:spPr>
          <a:xfrm>
            <a:off x="408298" y="1256813"/>
            <a:ext cx="3488902"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5</a:t>
            </a:r>
          </a:p>
          <a:p>
            <a:pPr defTabSz="514342">
              <a:defRPr/>
            </a:pPr>
            <a:r>
              <a:rPr lang="en-GB" sz="2400" b="1" dirty="0">
                <a:solidFill>
                  <a:srgbClr val="F48B06"/>
                </a:solidFill>
                <a:latin typeface="Calibri" panose="020F0502020204030204" pitchFamily="34" charset="0"/>
                <a:cs typeface="Calibri" panose="020F0502020204030204" pitchFamily="34" charset="0"/>
              </a:rPr>
              <a:t>Be Distinctive </a:t>
            </a:r>
          </a:p>
        </p:txBody>
      </p:sp>
      <p:sp>
        <p:nvSpPr>
          <p:cNvPr id="3" name="TextBox 2">
            <a:extLst>
              <a:ext uri="{FF2B5EF4-FFF2-40B4-BE49-F238E27FC236}">
                <a16:creationId xmlns:a16="http://schemas.microsoft.com/office/drawing/2014/main" id="{D95890A3-1A2F-0C42-B169-42DA7D73EA86}"/>
              </a:ext>
            </a:extLst>
          </p:cNvPr>
          <p:cNvSpPr txBox="1"/>
          <p:nvPr/>
        </p:nvSpPr>
        <p:spPr>
          <a:xfrm>
            <a:off x="415322" y="2255927"/>
            <a:ext cx="5609857" cy="523220"/>
          </a:xfrm>
          <a:prstGeom prst="rect">
            <a:avLst/>
          </a:prstGeom>
          <a:noFill/>
        </p:spPr>
        <p:txBody>
          <a:bodyPr wrap="square" rtlCol="0">
            <a:spAutoFit/>
          </a:bodyPr>
          <a:lstStyle/>
          <a:p>
            <a:r>
              <a:rPr lang="en-US" sz="1400" dirty="0">
                <a:solidFill>
                  <a:schemeClr val="tx1">
                    <a:lumMod val="75000"/>
                    <a:lumOff val="25000"/>
                  </a:schemeClr>
                </a:solidFill>
                <a:latin typeface="+mj-lt"/>
              </a:rPr>
              <a:t>We have talked about lots of differences: our appearance, our background, our body shape and our experience of life.</a:t>
            </a:r>
          </a:p>
        </p:txBody>
      </p:sp>
      <p:sp>
        <p:nvSpPr>
          <p:cNvPr id="4" name="TextBox 3">
            <a:extLst>
              <a:ext uri="{FF2B5EF4-FFF2-40B4-BE49-F238E27FC236}">
                <a16:creationId xmlns:a16="http://schemas.microsoft.com/office/drawing/2014/main" id="{6D4258F9-771F-2A4B-ACBB-C5F89A440EA4}"/>
              </a:ext>
            </a:extLst>
          </p:cNvPr>
          <p:cNvSpPr txBox="1"/>
          <p:nvPr/>
        </p:nvSpPr>
        <p:spPr>
          <a:xfrm>
            <a:off x="408298" y="2964837"/>
            <a:ext cx="5097882" cy="30777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But what about differences of opinion?</a:t>
            </a:r>
          </a:p>
        </p:txBody>
      </p:sp>
      <p:pic>
        <p:nvPicPr>
          <p:cNvPr id="6" name="Picture 5">
            <a:extLst>
              <a:ext uri="{FF2B5EF4-FFF2-40B4-BE49-F238E27FC236}">
                <a16:creationId xmlns:a16="http://schemas.microsoft.com/office/drawing/2014/main" id="{2B500D5F-A926-C04F-94CA-15689B2B8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37791" y="8223600"/>
            <a:ext cx="1682400" cy="1682400"/>
          </a:xfrm>
          <a:prstGeom prst="rect">
            <a:avLst/>
          </a:prstGeom>
        </p:spPr>
      </p:pic>
      <p:sp>
        <p:nvSpPr>
          <p:cNvPr id="7" name="TextBox 6">
            <a:extLst>
              <a:ext uri="{FF2B5EF4-FFF2-40B4-BE49-F238E27FC236}">
                <a16:creationId xmlns:a16="http://schemas.microsoft.com/office/drawing/2014/main" id="{41FF338D-2BEE-824D-B739-8984C980D45C}"/>
              </a:ext>
            </a:extLst>
          </p:cNvPr>
          <p:cNvSpPr txBox="1"/>
          <p:nvPr/>
        </p:nvSpPr>
        <p:spPr>
          <a:xfrm>
            <a:off x="415321" y="3306111"/>
            <a:ext cx="6269683" cy="5875904"/>
          </a:xfrm>
          <a:prstGeom prst="rect">
            <a:avLst/>
          </a:prstGeom>
          <a:noFill/>
        </p:spPr>
        <p:txBody>
          <a:bodyPr wrap="square" rtlCol="0">
            <a:spAutoFit/>
          </a:bodyPr>
          <a:lstStyle/>
          <a:p>
            <a:pPr>
              <a:lnSpc>
                <a:spcPct val="150000"/>
              </a:lnSpc>
            </a:pPr>
            <a:r>
              <a:rPr lang="en-US" sz="1400" dirty="0">
                <a:latin typeface="+mj-lt"/>
              </a:rPr>
              <a:t>Answer the questions about how comfortable you are expressing your own opinion:</a:t>
            </a:r>
          </a:p>
          <a:p>
            <a:pPr>
              <a:lnSpc>
                <a:spcPct val="150000"/>
              </a:lnSpc>
            </a:pPr>
            <a:r>
              <a:rPr lang="en-US" sz="1400" dirty="0">
                <a:latin typeface="+mj-lt"/>
              </a:rPr>
              <a:t>a) at home </a:t>
            </a:r>
          </a:p>
          <a:p>
            <a:pPr marL="342900" indent="-342900">
              <a:lnSpc>
                <a:spcPct val="150000"/>
              </a:lnSpc>
              <a:buAutoNum type="alphaLcParenR"/>
            </a:pPr>
            <a:endParaRPr lang="en-US" sz="1400" dirty="0">
              <a:latin typeface="+mj-lt"/>
            </a:endParaRPr>
          </a:p>
          <a:p>
            <a:pPr marL="342900" indent="-342900">
              <a:lnSpc>
                <a:spcPct val="150000"/>
              </a:lnSpc>
              <a:buAutoNum type="alphaLcParenR"/>
            </a:pPr>
            <a:endParaRPr lang="en-US" sz="1400" dirty="0">
              <a:latin typeface="+mj-lt"/>
            </a:endParaRPr>
          </a:p>
          <a:p>
            <a:pPr>
              <a:lnSpc>
                <a:spcPct val="150000"/>
              </a:lnSpc>
            </a:pPr>
            <a:endParaRPr lang="en-US" sz="1400" dirty="0">
              <a:latin typeface="+mj-lt"/>
            </a:endParaRPr>
          </a:p>
          <a:p>
            <a:pPr>
              <a:lnSpc>
                <a:spcPct val="150000"/>
              </a:lnSpc>
            </a:pPr>
            <a:r>
              <a:rPr lang="en-US" sz="1400" dirty="0">
                <a:latin typeface="+mj-lt"/>
              </a:rPr>
              <a:t>b) at school </a:t>
            </a: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r>
              <a:rPr lang="en-US" sz="1400" dirty="0">
                <a:latin typeface="+mj-lt"/>
              </a:rPr>
              <a:t>c) with your friends</a:t>
            </a: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r>
              <a:rPr lang="en-US" sz="1400" dirty="0">
                <a:latin typeface="+mj-lt"/>
              </a:rPr>
              <a:t>What stops you from expressing your own view?</a:t>
            </a: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endParaRPr lang="en-US" sz="1400" dirty="0">
              <a:latin typeface="+mj-lt"/>
            </a:endParaRPr>
          </a:p>
          <a:p>
            <a:pPr>
              <a:lnSpc>
                <a:spcPct val="150000"/>
              </a:lnSpc>
            </a:pPr>
            <a:endParaRPr lang="en-US" sz="1400" dirty="0">
              <a:latin typeface="+mj-lt"/>
            </a:endParaRPr>
          </a:p>
        </p:txBody>
      </p:sp>
    </p:spTree>
    <p:extLst>
      <p:ext uri="{BB962C8B-B14F-4D97-AF65-F5344CB8AC3E}">
        <p14:creationId xmlns:p14="http://schemas.microsoft.com/office/powerpoint/2010/main" val="1683144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9948E-BC25-4249-A27D-2B5F4C5094D9}"/>
              </a:ext>
            </a:extLst>
          </p:cNvPr>
          <p:cNvSpPr txBox="1"/>
          <p:nvPr/>
        </p:nvSpPr>
        <p:spPr>
          <a:xfrm>
            <a:off x="414019" y="1165514"/>
            <a:ext cx="5614566" cy="738664"/>
          </a:xfrm>
          <a:prstGeom prst="rect">
            <a:avLst/>
          </a:prstGeom>
          <a:noFill/>
        </p:spPr>
        <p:txBody>
          <a:bodyPr wrap="square" rtlCol="0">
            <a:spAutoFit/>
          </a:bodyPr>
          <a:lstStyle/>
          <a:p>
            <a:r>
              <a:rPr lang="en-US" sz="1400" b="1" dirty="0">
                <a:latin typeface="+mj-lt"/>
              </a:rPr>
              <a:t>There are LOADS of things that may make you feel different.</a:t>
            </a:r>
          </a:p>
          <a:p>
            <a:r>
              <a:rPr lang="en-US" sz="1400" dirty="0">
                <a:latin typeface="+mj-lt"/>
              </a:rPr>
              <a:t>Whatever it is, embrace it and own it.</a:t>
            </a:r>
          </a:p>
          <a:p>
            <a:r>
              <a:rPr lang="en-US" sz="1400" dirty="0">
                <a:latin typeface="+mj-lt"/>
              </a:rPr>
              <a:t>BE Distinctive!</a:t>
            </a:r>
          </a:p>
        </p:txBody>
      </p:sp>
      <p:sp>
        <p:nvSpPr>
          <p:cNvPr id="3" name="TextBox 2">
            <a:extLst>
              <a:ext uri="{FF2B5EF4-FFF2-40B4-BE49-F238E27FC236}">
                <a16:creationId xmlns:a16="http://schemas.microsoft.com/office/drawing/2014/main" id="{8752B66C-A956-7142-A6F3-97ABCC73ECDB}"/>
              </a:ext>
            </a:extLst>
          </p:cNvPr>
          <p:cNvSpPr txBox="1"/>
          <p:nvPr/>
        </p:nvSpPr>
        <p:spPr>
          <a:xfrm>
            <a:off x="414019" y="2192583"/>
            <a:ext cx="6009982" cy="7491666"/>
          </a:xfrm>
          <a:prstGeom prst="rect">
            <a:avLst/>
          </a:prstGeom>
          <a:noFill/>
          <a:ln>
            <a:solidFill>
              <a:srgbClr val="FF8039"/>
            </a:solidFill>
          </a:ln>
        </p:spPr>
        <p:txBody>
          <a:bodyPr wrap="square" rtlCol="0">
            <a:spAutoFit/>
          </a:bodyPr>
          <a:lstStyle/>
          <a:p>
            <a:pPr>
              <a:lnSpc>
                <a:spcPct val="150000"/>
              </a:lnSpc>
            </a:pPr>
            <a:r>
              <a:rPr lang="en-US" sz="1400" b="1" dirty="0">
                <a:solidFill>
                  <a:srgbClr val="FF8039"/>
                </a:solidFill>
                <a:latin typeface="+mj-lt"/>
              </a:rPr>
              <a:t>Complete the reflection:</a:t>
            </a:r>
          </a:p>
          <a:p>
            <a:pPr marL="342900" indent="-342900">
              <a:lnSpc>
                <a:spcPct val="150000"/>
              </a:lnSpc>
              <a:buAutoNum type="arabicParenR"/>
            </a:pPr>
            <a:r>
              <a:rPr lang="en-US" sz="1400" dirty="0">
                <a:latin typeface="+mj-lt"/>
              </a:rPr>
              <a:t>The difference I can bring is</a:t>
            </a:r>
            <a:r>
              <a:rPr lang="mr-IN" sz="1400" dirty="0">
                <a:latin typeface="+mj-lt"/>
              </a:rPr>
              <a:t>…</a:t>
            </a: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r>
              <a:rPr lang="en-GB" sz="1400" dirty="0">
                <a:latin typeface="+mj-lt"/>
              </a:rPr>
              <a:t>The following things give me a different perspective from my friends</a:t>
            </a:r>
            <a:r>
              <a:rPr lang="mr-IN" sz="1400" dirty="0">
                <a:latin typeface="+mj-lt"/>
              </a:rPr>
              <a:t>…</a:t>
            </a:r>
            <a:endParaRPr lang="en-US" sz="1400" dirty="0">
              <a:latin typeface="+mj-lt"/>
            </a:endParaRPr>
          </a:p>
          <a:p>
            <a:pPr marL="342900" indent="-342900">
              <a:lnSpc>
                <a:spcPct val="150000"/>
              </a:lnSpc>
              <a:buAutoNum type="arabicParenR"/>
            </a:pPr>
            <a:endParaRPr lang="en-US" sz="1400" dirty="0">
              <a:latin typeface="+mj-lt"/>
            </a:endParaRPr>
          </a:p>
          <a:p>
            <a:pPr marL="342900" indent="-342900">
              <a:lnSpc>
                <a:spcPct val="150000"/>
              </a:lnSpc>
              <a:buAutoNum type="arabicParenR"/>
            </a:pPr>
            <a:endParaRPr lang="en-US" sz="1400" dirty="0">
              <a:latin typeface="+mj-lt"/>
            </a:endParaRPr>
          </a:p>
          <a:p>
            <a:pPr marL="342900" indent="-342900">
              <a:lnSpc>
                <a:spcPct val="150000"/>
              </a:lnSpc>
              <a:buAutoNum type="arabicParenR"/>
            </a:pPr>
            <a:endParaRPr lang="en-US" sz="1400" dirty="0">
              <a:latin typeface="+mj-lt"/>
            </a:endParaRPr>
          </a:p>
          <a:p>
            <a:pPr marL="342900" indent="-342900">
              <a:lnSpc>
                <a:spcPct val="150000"/>
              </a:lnSpc>
              <a:buAutoNum type="arabicParenR"/>
            </a:pPr>
            <a:endParaRPr lang="en-US"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r>
              <a:rPr lang="en-GB" sz="1400" dirty="0">
                <a:latin typeface="+mj-lt"/>
              </a:rPr>
              <a:t>I haven’t always embraced my difference because</a:t>
            </a:r>
            <a:r>
              <a:rPr lang="mr-IN" sz="1400" dirty="0">
                <a:latin typeface="+mj-lt"/>
              </a:rPr>
              <a:t>…</a:t>
            </a:r>
            <a:endParaRPr lang="en-US"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GB" sz="1400" dirty="0">
              <a:latin typeface="+mj-lt"/>
            </a:endParaRPr>
          </a:p>
          <a:p>
            <a:pPr marL="342900" indent="-342900">
              <a:lnSpc>
                <a:spcPct val="150000"/>
              </a:lnSpc>
              <a:buAutoNum type="arabicParenR"/>
            </a:pPr>
            <a:endParaRPr lang="en-US" sz="1400" dirty="0"/>
          </a:p>
          <a:p>
            <a:pPr marL="342900" indent="-342900">
              <a:lnSpc>
                <a:spcPct val="150000"/>
              </a:lnSpc>
              <a:buAutoNum type="arabicParenR"/>
            </a:pPr>
            <a:endParaRPr lang="en-US" sz="1400" dirty="0"/>
          </a:p>
        </p:txBody>
      </p:sp>
      <p:pic>
        <p:nvPicPr>
          <p:cNvPr id="4" name="Picture 3">
            <a:extLst>
              <a:ext uri="{FF2B5EF4-FFF2-40B4-BE49-F238E27FC236}">
                <a16:creationId xmlns:a16="http://schemas.microsoft.com/office/drawing/2014/main" id="{FF91D365-7CBA-3541-A9FF-9C6885559F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290205">
            <a:off x="5059709" y="8019150"/>
            <a:ext cx="1419568" cy="1419568"/>
          </a:xfrm>
          <a:prstGeom prst="rect">
            <a:avLst/>
          </a:prstGeom>
        </p:spPr>
      </p:pic>
    </p:spTree>
    <p:extLst>
      <p:ext uri="{BB962C8B-B14F-4D97-AF65-F5344CB8AC3E}">
        <p14:creationId xmlns:p14="http://schemas.microsoft.com/office/powerpoint/2010/main" val="2765153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AE4A4240-912E-9B4C-B53C-9D5992C06F72}"/>
              </a:ext>
            </a:extLst>
          </p:cNvPr>
          <p:cNvSpPr/>
          <p:nvPr/>
        </p:nvSpPr>
        <p:spPr>
          <a:xfrm>
            <a:off x="529389" y="1330229"/>
            <a:ext cx="2779167"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6</a:t>
            </a:r>
          </a:p>
          <a:p>
            <a:pPr defTabSz="514342">
              <a:defRPr/>
            </a:pPr>
            <a:r>
              <a:rPr lang="en-GB" sz="2400" b="1" dirty="0">
                <a:solidFill>
                  <a:srgbClr val="F48B06"/>
                </a:solidFill>
                <a:latin typeface="Calibri" panose="020F0502020204030204" pitchFamily="34" charset="0"/>
                <a:cs typeface="Calibri" panose="020F0502020204030204" pitchFamily="34" charset="0"/>
              </a:rPr>
              <a:t>Be Decisive</a:t>
            </a:r>
          </a:p>
        </p:txBody>
      </p:sp>
      <p:pic>
        <p:nvPicPr>
          <p:cNvPr id="4" name="Picture 3">
            <a:extLst>
              <a:ext uri="{FF2B5EF4-FFF2-40B4-BE49-F238E27FC236}">
                <a16:creationId xmlns:a16="http://schemas.microsoft.com/office/drawing/2014/main" id="{E49652B3-F897-1E4B-8667-766D6BE419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8313" y="1186359"/>
            <a:ext cx="905436" cy="905436"/>
          </a:xfrm>
          <a:prstGeom prst="rect">
            <a:avLst/>
          </a:prstGeom>
        </p:spPr>
      </p:pic>
      <p:sp>
        <p:nvSpPr>
          <p:cNvPr id="5" name="TextBox 4">
            <a:extLst>
              <a:ext uri="{FF2B5EF4-FFF2-40B4-BE49-F238E27FC236}">
                <a16:creationId xmlns:a16="http://schemas.microsoft.com/office/drawing/2014/main" id="{7588982C-390E-F749-8BB2-8409A2B65614}"/>
              </a:ext>
            </a:extLst>
          </p:cNvPr>
          <p:cNvSpPr txBox="1"/>
          <p:nvPr/>
        </p:nvSpPr>
        <p:spPr>
          <a:xfrm>
            <a:off x="529389" y="2315595"/>
            <a:ext cx="6128171" cy="584775"/>
          </a:xfrm>
          <a:prstGeom prst="rect">
            <a:avLst/>
          </a:prstGeom>
          <a:noFill/>
        </p:spPr>
        <p:txBody>
          <a:bodyPr wrap="square" rtlCol="0">
            <a:spAutoFit/>
          </a:bodyPr>
          <a:lstStyle/>
          <a:p>
            <a:r>
              <a:rPr lang="en-US" sz="1600" b="1" dirty="0">
                <a:solidFill>
                  <a:schemeClr val="tx1">
                    <a:lumMod val="75000"/>
                    <a:lumOff val="25000"/>
                  </a:schemeClr>
                </a:solidFill>
                <a:latin typeface="+mj-lt"/>
              </a:rPr>
              <a:t>It is time to BE DECISIVE and decide who YOU actually are and who you want to be.</a:t>
            </a:r>
          </a:p>
        </p:txBody>
      </p:sp>
      <p:sp>
        <p:nvSpPr>
          <p:cNvPr id="6" name="TextBox 5">
            <a:extLst>
              <a:ext uri="{FF2B5EF4-FFF2-40B4-BE49-F238E27FC236}">
                <a16:creationId xmlns:a16="http://schemas.microsoft.com/office/drawing/2014/main" id="{DF44C741-2558-2143-8A2F-ACFA8F189655}"/>
              </a:ext>
            </a:extLst>
          </p:cNvPr>
          <p:cNvSpPr txBox="1"/>
          <p:nvPr/>
        </p:nvSpPr>
        <p:spPr>
          <a:xfrm>
            <a:off x="529389" y="2978444"/>
            <a:ext cx="6040117" cy="6463436"/>
          </a:xfrm>
          <a:prstGeom prst="rect">
            <a:avLst/>
          </a:prstGeom>
          <a:noFill/>
        </p:spPr>
        <p:txBody>
          <a:bodyPr wrap="square" rtlCol="0">
            <a:spAutoFit/>
          </a:bodyPr>
          <a:lstStyle/>
          <a:p>
            <a:pPr marL="342900" indent="-342900">
              <a:lnSpc>
                <a:spcPct val="114000"/>
              </a:lnSpc>
              <a:buFont typeface="Arial" charset="0"/>
              <a:buChar char="•"/>
            </a:pPr>
            <a:r>
              <a:rPr lang="en-US" sz="1400" dirty="0">
                <a:latin typeface="+mj-lt"/>
              </a:rPr>
              <a:t>Think about about someone who you have been copying but some of the things you have been copying are not helpful.</a:t>
            </a:r>
          </a:p>
          <a:p>
            <a:pPr marL="342900" indent="-342900">
              <a:lnSpc>
                <a:spcPct val="114000"/>
              </a:lnSpc>
              <a:buFont typeface="Arial" charset="0"/>
              <a:buChar char="•"/>
            </a:pPr>
            <a:endParaRPr lang="en-US" sz="1400" dirty="0">
              <a:latin typeface="+mj-lt"/>
            </a:endParaRPr>
          </a:p>
          <a:p>
            <a:pPr>
              <a:lnSpc>
                <a:spcPct val="114000"/>
              </a:lnSpc>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Write down what you have been copying that wasn’t really ‘you’. E.g. being unkind to people or wearing clothes that you don’t really like.</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What is one thing you want to stop copying?</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Think about someone you admire. It could be someone you know or someone famous.</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Write down all the things that made you want to copy that person.</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Now underline the ones that are going to help you achieve YOUR goals.</a:t>
            </a:r>
          </a:p>
        </p:txBody>
      </p:sp>
    </p:spTree>
    <p:extLst>
      <p:ext uri="{BB962C8B-B14F-4D97-AF65-F5344CB8AC3E}">
        <p14:creationId xmlns:p14="http://schemas.microsoft.com/office/powerpoint/2010/main" val="1924073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1981F7-13BA-1C49-BC8F-6723F5E8CA7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85261" y="2106550"/>
            <a:ext cx="4351726" cy="9534453"/>
          </a:xfrm>
          <a:prstGeom prst="rect">
            <a:avLst/>
          </a:prstGeom>
        </p:spPr>
      </p:pic>
      <p:sp>
        <p:nvSpPr>
          <p:cNvPr id="3" name="TextBox 2">
            <a:extLst>
              <a:ext uri="{FF2B5EF4-FFF2-40B4-BE49-F238E27FC236}">
                <a16:creationId xmlns:a16="http://schemas.microsoft.com/office/drawing/2014/main" id="{D888CA6F-26C9-A64A-A47D-BFF94502A025}"/>
              </a:ext>
            </a:extLst>
          </p:cNvPr>
          <p:cNvSpPr txBox="1"/>
          <p:nvPr/>
        </p:nvSpPr>
        <p:spPr>
          <a:xfrm>
            <a:off x="617075" y="2153765"/>
            <a:ext cx="2466754" cy="5262979"/>
          </a:xfrm>
          <a:prstGeom prst="rect">
            <a:avLst/>
          </a:prstGeom>
          <a:noFill/>
        </p:spPr>
        <p:txBody>
          <a:bodyPr wrap="square" rtlCol="0">
            <a:spAutoFit/>
          </a:bodyPr>
          <a:lstStyle/>
          <a:p>
            <a:pPr marL="285750" indent="-285750">
              <a:buFont typeface="Arial" charset="0"/>
              <a:buChar char="•"/>
            </a:pPr>
            <a:r>
              <a:rPr lang="en-US" sz="1400" dirty="0">
                <a:latin typeface="+mj-lt"/>
              </a:rPr>
              <a:t>Kind</a:t>
            </a:r>
          </a:p>
          <a:p>
            <a:pPr marL="285750" indent="-285750">
              <a:buFont typeface="Arial" charset="0"/>
              <a:buChar char="•"/>
            </a:pPr>
            <a:r>
              <a:rPr lang="en-US" sz="1400" dirty="0">
                <a:latin typeface="+mj-lt"/>
              </a:rPr>
              <a:t>Compassionate</a:t>
            </a:r>
          </a:p>
          <a:p>
            <a:pPr marL="285750" indent="-285750">
              <a:buFont typeface="Arial" charset="0"/>
              <a:buChar char="•"/>
            </a:pPr>
            <a:r>
              <a:rPr lang="en-US" sz="1400" dirty="0">
                <a:latin typeface="+mj-lt"/>
              </a:rPr>
              <a:t>Empathetic</a:t>
            </a:r>
          </a:p>
          <a:p>
            <a:pPr marL="285750" indent="-285750">
              <a:buFont typeface="Arial" charset="0"/>
              <a:buChar char="•"/>
            </a:pPr>
            <a:r>
              <a:rPr lang="en-US" sz="1400" dirty="0">
                <a:latin typeface="+mj-lt"/>
              </a:rPr>
              <a:t>Determined</a:t>
            </a:r>
          </a:p>
          <a:p>
            <a:pPr marL="285750" indent="-285750">
              <a:buFont typeface="Arial" charset="0"/>
              <a:buChar char="•"/>
            </a:pPr>
            <a:r>
              <a:rPr lang="en-US" sz="1400" dirty="0">
                <a:latin typeface="+mj-lt"/>
              </a:rPr>
              <a:t>Courageous</a:t>
            </a:r>
          </a:p>
          <a:p>
            <a:pPr marL="285750" indent="-285750">
              <a:buFont typeface="Arial" charset="0"/>
              <a:buChar char="•"/>
            </a:pPr>
            <a:r>
              <a:rPr lang="en-US" sz="1400" dirty="0">
                <a:latin typeface="+mj-lt"/>
              </a:rPr>
              <a:t>Decisive</a:t>
            </a:r>
          </a:p>
          <a:p>
            <a:pPr marL="285750" indent="-285750">
              <a:buFont typeface="Arial" charset="0"/>
              <a:buChar char="•"/>
            </a:pPr>
            <a:r>
              <a:rPr lang="en-US" sz="1400" dirty="0">
                <a:latin typeface="+mj-lt"/>
              </a:rPr>
              <a:t>Encouraging</a:t>
            </a:r>
          </a:p>
          <a:p>
            <a:pPr marL="285750" indent="-285750">
              <a:buFont typeface="Arial" charset="0"/>
              <a:buChar char="•"/>
            </a:pPr>
            <a:r>
              <a:rPr lang="en-US" sz="1400" dirty="0">
                <a:latin typeface="+mj-lt"/>
              </a:rPr>
              <a:t>Thoughtful</a:t>
            </a:r>
          </a:p>
          <a:p>
            <a:pPr marL="285750" indent="-285750">
              <a:buFont typeface="Arial" charset="0"/>
              <a:buChar char="•"/>
            </a:pPr>
            <a:r>
              <a:rPr lang="en-US" sz="1400" dirty="0">
                <a:latin typeface="+mj-lt"/>
              </a:rPr>
              <a:t>Friendly</a:t>
            </a:r>
          </a:p>
          <a:p>
            <a:pPr marL="285750" indent="-285750">
              <a:buFont typeface="Arial" charset="0"/>
              <a:buChar char="•"/>
            </a:pPr>
            <a:r>
              <a:rPr lang="en-US" sz="1400" dirty="0">
                <a:latin typeface="+mj-lt"/>
              </a:rPr>
              <a:t>Creative</a:t>
            </a:r>
          </a:p>
          <a:p>
            <a:pPr marL="285750" indent="-285750">
              <a:buFont typeface="Arial" charset="0"/>
              <a:buChar char="•"/>
            </a:pPr>
            <a:r>
              <a:rPr lang="en-US" sz="1400" dirty="0">
                <a:latin typeface="+mj-lt"/>
              </a:rPr>
              <a:t>Hard-working</a:t>
            </a:r>
          </a:p>
          <a:p>
            <a:pPr marL="285750" indent="-285750">
              <a:buFont typeface="Arial" charset="0"/>
              <a:buChar char="•"/>
            </a:pPr>
            <a:r>
              <a:rPr lang="en-US" sz="1400" dirty="0">
                <a:latin typeface="+mj-lt"/>
              </a:rPr>
              <a:t>Caring</a:t>
            </a:r>
          </a:p>
          <a:p>
            <a:pPr marL="285750" indent="-285750">
              <a:buFont typeface="Arial" charset="0"/>
              <a:buChar char="•"/>
            </a:pPr>
            <a:r>
              <a:rPr lang="en-US" sz="1400" dirty="0" err="1">
                <a:latin typeface="+mj-lt"/>
              </a:rPr>
              <a:t>Organised</a:t>
            </a:r>
            <a:endParaRPr lang="en-US" sz="1400" dirty="0">
              <a:latin typeface="+mj-lt"/>
            </a:endParaRPr>
          </a:p>
          <a:p>
            <a:pPr marL="285750" indent="-285750">
              <a:buFont typeface="Arial" charset="0"/>
              <a:buChar char="•"/>
            </a:pPr>
            <a:r>
              <a:rPr lang="en-US" sz="1400" dirty="0">
                <a:latin typeface="+mj-lt"/>
              </a:rPr>
              <a:t>Efficient</a:t>
            </a:r>
          </a:p>
          <a:p>
            <a:pPr marL="285750" indent="-285750">
              <a:buFont typeface="Arial" charset="0"/>
              <a:buChar char="•"/>
            </a:pPr>
            <a:r>
              <a:rPr lang="en-US" sz="1400" dirty="0">
                <a:latin typeface="+mj-lt"/>
              </a:rPr>
              <a:t>Brave</a:t>
            </a:r>
          </a:p>
          <a:p>
            <a:pPr marL="285750" indent="-285750">
              <a:buFont typeface="Arial" charset="0"/>
              <a:buChar char="•"/>
            </a:pPr>
            <a:r>
              <a:rPr lang="en-US" sz="1400" dirty="0">
                <a:latin typeface="+mj-lt"/>
              </a:rPr>
              <a:t>Patient</a:t>
            </a:r>
          </a:p>
          <a:p>
            <a:pPr marL="285750" indent="-285750">
              <a:buFont typeface="Arial" charset="0"/>
              <a:buChar char="•"/>
            </a:pPr>
            <a:r>
              <a:rPr lang="en-US" sz="1400" dirty="0">
                <a:latin typeface="+mj-lt"/>
              </a:rPr>
              <a:t>Optimistic</a:t>
            </a:r>
          </a:p>
          <a:p>
            <a:pPr marL="285750" indent="-285750">
              <a:buFont typeface="Arial" charset="0"/>
              <a:buChar char="•"/>
            </a:pPr>
            <a:r>
              <a:rPr lang="en-US" sz="1400" dirty="0">
                <a:latin typeface="+mj-lt"/>
              </a:rPr>
              <a:t>Honest</a:t>
            </a:r>
          </a:p>
          <a:p>
            <a:pPr marL="285750" indent="-285750">
              <a:buFont typeface="Arial" charset="0"/>
              <a:buChar char="•"/>
            </a:pPr>
            <a:r>
              <a:rPr lang="en-US" sz="1400" dirty="0">
                <a:latin typeface="+mj-lt"/>
              </a:rPr>
              <a:t>Sincere</a:t>
            </a:r>
          </a:p>
          <a:p>
            <a:pPr marL="285750" indent="-285750">
              <a:buFont typeface="Arial" charset="0"/>
              <a:buChar char="•"/>
            </a:pPr>
            <a:r>
              <a:rPr lang="en-US" sz="1400" dirty="0">
                <a:latin typeface="+mj-lt"/>
              </a:rPr>
              <a:t>Spiritual</a:t>
            </a:r>
          </a:p>
          <a:p>
            <a:pPr marL="285750" indent="-285750">
              <a:buFont typeface="Arial" charset="0"/>
              <a:buChar char="•"/>
            </a:pPr>
            <a:r>
              <a:rPr lang="en-US" sz="1400" dirty="0">
                <a:latin typeface="+mj-lt"/>
              </a:rPr>
              <a:t>Daring</a:t>
            </a:r>
          </a:p>
          <a:p>
            <a:pPr marL="285750" indent="-285750">
              <a:buFont typeface="Arial" charset="0"/>
              <a:buChar char="•"/>
            </a:pPr>
            <a:r>
              <a:rPr lang="en-US" sz="1400" dirty="0">
                <a:latin typeface="+mj-lt"/>
              </a:rPr>
              <a:t>Accepting</a:t>
            </a:r>
          </a:p>
          <a:p>
            <a:pPr marL="285750" indent="-285750">
              <a:buFont typeface="Arial" charset="0"/>
              <a:buChar char="•"/>
            </a:pPr>
            <a:r>
              <a:rPr lang="en-US" sz="1400" dirty="0">
                <a:latin typeface="+mj-lt"/>
              </a:rPr>
              <a:t>Truthful</a:t>
            </a:r>
          </a:p>
          <a:p>
            <a:pPr marL="285750" indent="-285750">
              <a:buFont typeface="Arial" charset="0"/>
              <a:buChar char="•"/>
            </a:pPr>
            <a:r>
              <a:rPr lang="en-US" sz="1400" dirty="0">
                <a:latin typeface="+mj-lt"/>
              </a:rPr>
              <a:t>Trusting</a:t>
            </a:r>
          </a:p>
        </p:txBody>
      </p:sp>
      <p:pic>
        <p:nvPicPr>
          <p:cNvPr id="6" name="Picture 5">
            <a:extLst>
              <a:ext uri="{FF2B5EF4-FFF2-40B4-BE49-F238E27FC236}">
                <a16:creationId xmlns:a16="http://schemas.microsoft.com/office/drawing/2014/main" id="{4724E4E6-15E6-2344-AD62-DFEF2A83D8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7075" y="7360761"/>
            <a:ext cx="1228060" cy="1228060"/>
          </a:xfrm>
          <a:prstGeom prst="rect">
            <a:avLst/>
          </a:prstGeom>
        </p:spPr>
      </p:pic>
      <p:sp>
        <p:nvSpPr>
          <p:cNvPr id="7" name="TextBox 6">
            <a:extLst>
              <a:ext uri="{FF2B5EF4-FFF2-40B4-BE49-F238E27FC236}">
                <a16:creationId xmlns:a16="http://schemas.microsoft.com/office/drawing/2014/main" id="{ED13EE45-7881-4848-AFA5-7333BC1E309D}"/>
              </a:ext>
            </a:extLst>
          </p:cNvPr>
          <p:cNvSpPr txBox="1"/>
          <p:nvPr/>
        </p:nvSpPr>
        <p:spPr>
          <a:xfrm>
            <a:off x="614098" y="8568500"/>
            <a:ext cx="1381846" cy="1169551"/>
          </a:xfrm>
          <a:prstGeom prst="rect">
            <a:avLst/>
          </a:prstGeom>
          <a:noFill/>
        </p:spPr>
        <p:txBody>
          <a:bodyPr wrap="square" rtlCol="0">
            <a:spAutoFit/>
          </a:bodyPr>
          <a:lstStyle/>
          <a:p>
            <a:pPr algn="ctr"/>
            <a:r>
              <a:rPr lang="en-US" sz="1400" b="1" dirty="0">
                <a:solidFill>
                  <a:srgbClr val="FF8039"/>
                </a:solidFill>
                <a:latin typeface="+mj-lt"/>
                <a:cs typeface="Calibri" panose="020F0502020204030204" pitchFamily="34" charset="0"/>
              </a:rPr>
              <a:t>Look up these words online or in a dictionary for more explanation</a:t>
            </a:r>
          </a:p>
        </p:txBody>
      </p:sp>
      <p:sp>
        <p:nvSpPr>
          <p:cNvPr id="8" name="TextBox 7">
            <a:extLst>
              <a:ext uri="{FF2B5EF4-FFF2-40B4-BE49-F238E27FC236}">
                <a16:creationId xmlns:a16="http://schemas.microsoft.com/office/drawing/2014/main" id="{7BEF78FD-0491-BB48-974F-7BB9AC9543DE}"/>
              </a:ext>
            </a:extLst>
          </p:cNvPr>
          <p:cNvSpPr txBox="1"/>
          <p:nvPr/>
        </p:nvSpPr>
        <p:spPr>
          <a:xfrm>
            <a:off x="617075" y="1271919"/>
            <a:ext cx="5473607" cy="738664"/>
          </a:xfrm>
          <a:prstGeom prst="rect">
            <a:avLst/>
          </a:prstGeom>
          <a:solidFill>
            <a:schemeClr val="accent2">
              <a:lumMod val="20000"/>
              <a:lumOff val="80000"/>
            </a:schemeClr>
          </a:solidFill>
          <a:ln>
            <a:noFill/>
          </a:ln>
        </p:spPr>
        <p:txBody>
          <a:bodyPr wrap="square" rtlCol="0">
            <a:spAutoFit/>
          </a:bodyPr>
          <a:lstStyle/>
          <a:p>
            <a:r>
              <a:rPr lang="en-US" sz="1400" dirty="0">
                <a:latin typeface="+mj-lt"/>
              </a:rPr>
              <a:t>If we are going to make a change, we must have an idea about who we want to be. Look at the list below: which words describe </a:t>
            </a:r>
            <a:r>
              <a:rPr lang="en-US" sz="1400" b="1" dirty="0">
                <a:latin typeface="+mj-lt"/>
              </a:rPr>
              <a:t>who</a:t>
            </a:r>
            <a:r>
              <a:rPr lang="en-US" sz="1400" dirty="0">
                <a:latin typeface="+mj-lt"/>
              </a:rPr>
              <a:t> you want to be? Write them in the person outline.</a:t>
            </a:r>
          </a:p>
        </p:txBody>
      </p:sp>
    </p:spTree>
    <p:extLst>
      <p:ext uri="{BB962C8B-B14F-4D97-AF65-F5344CB8AC3E}">
        <p14:creationId xmlns:p14="http://schemas.microsoft.com/office/powerpoint/2010/main" val="1291653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265B3D1B-094E-994B-9CD7-86F25AF83A41}"/>
              </a:ext>
            </a:extLst>
          </p:cNvPr>
          <p:cNvSpPr/>
          <p:nvPr/>
        </p:nvSpPr>
        <p:spPr>
          <a:xfrm>
            <a:off x="453573" y="1433156"/>
            <a:ext cx="4241659"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7</a:t>
            </a:r>
          </a:p>
          <a:p>
            <a:pPr defTabSz="514342">
              <a:defRPr/>
            </a:pPr>
            <a:r>
              <a:rPr lang="en-GB" sz="2400" b="1" dirty="0">
                <a:solidFill>
                  <a:srgbClr val="F48B06"/>
                </a:solidFill>
                <a:latin typeface="Calibri" panose="020F0502020204030204" pitchFamily="34" charset="0"/>
                <a:cs typeface="Calibri" panose="020F0502020204030204" pitchFamily="34" charset="0"/>
              </a:rPr>
              <a:t>Be Determined</a:t>
            </a:r>
          </a:p>
        </p:txBody>
      </p:sp>
      <p:sp>
        <p:nvSpPr>
          <p:cNvPr id="4" name="TextBox 3">
            <a:extLst>
              <a:ext uri="{FF2B5EF4-FFF2-40B4-BE49-F238E27FC236}">
                <a16:creationId xmlns:a16="http://schemas.microsoft.com/office/drawing/2014/main" id="{D8C5ACE6-A29C-1F4F-85F9-EC52D7DFFB2C}"/>
              </a:ext>
            </a:extLst>
          </p:cNvPr>
          <p:cNvSpPr txBox="1"/>
          <p:nvPr/>
        </p:nvSpPr>
        <p:spPr>
          <a:xfrm>
            <a:off x="453573" y="2395505"/>
            <a:ext cx="5617822" cy="5606150"/>
          </a:xfrm>
          <a:prstGeom prst="rect">
            <a:avLst/>
          </a:prstGeom>
          <a:noFill/>
        </p:spPr>
        <p:txBody>
          <a:bodyPr wrap="square" rtlCol="0">
            <a:spAutoFit/>
          </a:bodyPr>
          <a:lstStyle/>
          <a:p>
            <a:r>
              <a:rPr lang="en-US" sz="1400" b="1" dirty="0">
                <a:latin typeface="+mj-lt"/>
              </a:rPr>
              <a:t>Take charge. Ask the questions. You can do it.</a:t>
            </a:r>
          </a:p>
          <a:p>
            <a:endParaRPr lang="en-US" sz="1400" b="1" dirty="0">
              <a:solidFill>
                <a:schemeClr val="tx1">
                  <a:lumMod val="75000"/>
                  <a:lumOff val="25000"/>
                </a:schemeClr>
              </a:solidFill>
              <a:latin typeface="+mj-lt"/>
            </a:endParaRPr>
          </a:p>
          <a:p>
            <a:r>
              <a:rPr lang="en-US" sz="1400" dirty="0">
                <a:solidFill>
                  <a:schemeClr val="tx1">
                    <a:lumMod val="75000"/>
                    <a:lumOff val="25000"/>
                  </a:schemeClr>
                </a:solidFill>
                <a:latin typeface="+mj-lt"/>
              </a:rPr>
              <a:t>Think about:</a:t>
            </a:r>
          </a:p>
          <a:p>
            <a:endParaRPr lang="en-US" sz="1400" dirty="0">
              <a:latin typeface="+mj-lt"/>
            </a:endParaRPr>
          </a:p>
          <a:p>
            <a:pPr marL="342900" indent="-342900">
              <a:lnSpc>
                <a:spcPct val="114000"/>
              </a:lnSpc>
              <a:buFont typeface="+mj-lt"/>
              <a:buAutoNum type="arabicPeriod"/>
            </a:pPr>
            <a:r>
              <a:rPr lang="en-US" sz="1400" dirty="0">
                <a:latin typeface="+mj-lt"/>
              </a:rPr>
              <a:t>What can I definitely change?</a:t>
            </a: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r>
              <a:rPr lang="en-US" sz="1400" dirty="0">
                <a:latin typeface="+mj-lt"/>
              </a:rPr>
              <a:t>What do I think I can’t change (but maybe if I’m brave enough to question it I can)?</a:t>
            </a: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endParaRPr lang="en-US" sz="1400" dirty="0">
              <a:latin typeface="+mj-lt"/>
            </a:endParaRPr>
          </a:p>
          <a:p>
            <a:pPr marL="342900" indent="-342900">
              <a:lnSpc>
                <a:spcPct val="114000"/>
              </a:lnSpc>
              <a:buFont typeface="+mj-lt"/>
              <a:buAutoNum type="arabicPeriod"/>
            </a:pPr>
            <a:r>
              <a:rPr lang="en-US" sz="1400" dirty="0">
                <a:latin typeface="+mj-lt"/>
              </a:rPr>
              <a:t>What can I definitely</a:t>
            </a:r>
            <a:r>
              <a:rPr lang="en-US" sz="1400" b="1" dirty="0">
                <a:latin typeface="+mj-lt"/>
              </a:rPr>
              <a:t> not </a:t>
            </a:r>
            <a:r>
              <a:rPr lang="en-US" sz="1400" dirty="0">
                <a:latin typeface="+mj-lt"/>
              </a:rPr>
              <a:t>change?</a:t>
            </a:r>
          </a:p>
        </p:txBody>
      </p:sp>
    </p:spTree>
    <p:extLst>
      <p:ext uri="{BB962C8B-B14F-4D97-AF65-F5344CB8AC3E}">
        <p14:creationId xmlns:p14="http://schemas.microsoft.com/office/powerpoint/2010/main" val="20529085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A126DEB2-A7CD-844B-94BC-C1E55AFFF1E6}"/>
              </a:ext>
            </a:extLst>
          </p:cNvPr>
          <p:cNvSpPr/>
          <p:nvPr/>
        </p:nvSpPr>
        <p:spPr>
          <a:xfrm>
            <a:off x="668876" y="1332500"/>
            <a:ext cx="5179525"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8</a:t>
            </a:r>
          </a:p>
          <a:p>
            <a:pPr defTabSz="514342">
              <a:defRPr/>
            </a:pPr>
            <a:r>
              <a:rPr lang="en-GB" sz="2400" b="1" dirty="0">
                <a:solidFill>
                  <a:srgbClr val="F48B06"/>
                </a:solidFill>
                <a:latin typeface="Calibri" panose="020F0502020204030204" pitchFamily="34" charset="0"/>
                <a:cs typeface="Calibri" panose="020F0502020204030204" pitchFamily="34" charset="0"/>
              </a:rPr>
              <a:t>Be a Do-</a:t>
            </a:r>
            <a:r>
              <a:rPr lang="en-GB" sz="2400" b="1" dirty="0" err="1">
                <a:solidFill>
                  <a:srgbClr val="F48B06"/>
                </a:solidFill>
                <a:latin typeface="Calibri" panose="020F0502020204030204" pitchFamily="34" charset="0"/>
                <a:cs typeface="Calibri" panose="020F0502020204030204" pitchFamily="34" charset="0"/>
              </a:rPr>
              <a:t>er</a:t>
            </a:r>
            <a:endParaRPr lang="en-GB" sz="2400" b="1" dirty="0">
              <a:solidFill>
                <a:srgbClr val="F48B06"/>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86908AD-AEB0-D84E-A25D-038569195899}"/>
              </a:ext>
            </a:extLst>
          </p:cNvPr>
          <p:cNvSpPr txBox="1"/>
          <p:nvPr/>
        </p:nvSpPr>
        <p:spPr>
          <a:xfrm>
            <a:off x="612465" y="2535465"/>
            <a:ext cx="5633070" cy="5711820"/>
          </a:xfrm>
          <a:prstGeom prst="rect">
            <a:avLst/>
          </a:prstGeom>
          <a:noFill/>
        </p:spPr>
        <p:txBody>
          <a:bodyPr wrap="square" rtlCol="0">
            <a:spAutoFit/>
          </a:bodyPr>
          <a:lstStyle/>
          <a:p>
            <a:r>
              <a:rPr lang="en-US" sz="1400" b="1" dirty="0">
                <a:solidFill>
                  <a:schemeClr val="tx1">
                    <a:lumMod val="75000"/>
                    <a:lumOff val="25000"/>
                  </a:schemeClr>
                </a:solidFill>
                <a:latin typeface="+mj-lt"/>
              </a:rPr>
              <a:t>Sometimes it helps just to write things down. For example:</a:t>
            </a:r>
          </a:p>
          <a:p>
            <a:endParaRPr lang="en-US" sz="1400" dirty="0">
              <a:latin typeface="+mj-lt"/>
            </a:endParaRPr>
          </a:p>
          <a:p>
            <a:pPr marL="342900" indent="-342900">
              <a:lnSpc>
                <a:spcPct val="114000"/>
              </a:lnSpc>
              <a:buFont typeface="+mj-lt"/>
              <a:buAutoNum type="arabicPeriod"/>
            </a:pPr>
            <a:r>
              <a:rPr lang="en-US" sz="1400" dirty="0">
                <a:latin typeface="+mj-lt"/>
              </a:rPr>
              <a:t>ASK THE QUESTION: </a:t>
            </a:r>
          </a:p>
          <a:p>
            <a:pPr marL="342900" indent="-342900">
              <a:lnSpc>
                <a:spcPct val="114000"/>
              </a:lnSpc>
              <a:buFont typeface="Arial" charset="0"/>
              <a:buChar char="•"/>
            </a:pPr>
            <a:r>
              <a:rPr lang="en-US" sz="1400" dirty="0">
                <a:latin typeface="+mj-lt"/>
              </a:rPr>
              <a:t>Why am I struggling to get </a:t>
            </a:r>
            <a:r>
              <a:rPr lang="en-US" sz="1400" dirty="0" err="1">
                <a:latin typeface="+mj-lt"/>
              </a:rPr>
              <a:t>organised</a:t>
            </a:r>
            <a:r>
              <a:rPr lang="en-US" sz="1400" dirty="0">
                <a:latin typeface="+mj-lt"/>
              </a:rPr>
              <a:t> to complete my schoolwork now I am back at school?</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a:lnSpc>
                <a:spcPct val="114000"/>
              </a:lnSpc>
            </a:pPr>
            <a:r>
              <a:rPr lang="en-US" sz="1400" dirty="0">
                <a:latin typeface="+mj-lt"/>
              </a:rPr>
              <a:t>2.     THINK OF A SOLUTION: </a:t>
            </a:r>
          </a:p>
          <a:p>
            <a:pPr marL="342900" indent="-342900">
              <a:lnSpc>
                <a:spcPct val="114000"/>
              </a:lnSpc>
              <a:buFont typeface="Arial" charset="0"/>
              <a:buChar char="•"/>
            </a:pPr>
            <a:r>
              <a:rPr lang="en-US" sz="1400" dirty="0">
                <a:latin typeface="+mj-lt"/>
              </a:rPr>
              <a:t>I could have a routine so that I start getting back into a pattern, including finding the one same place to do all my work.</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a:lnSpc>
                <a:spcPct val="114000"/>
              </a:lnSpc>
            </a:pPr>
            <a:r>
              <a:rPr lang="en-US" sz="1400" dirty="0">
                <a:latin typeface="+mj-lt"/>
              </a:rPr>
              <a:t>3.     ACT ON IT: </a:t>
            </a:r>
          </a:p>
          <a:p>
            <a:pPr marL="342900" indent="-342900">
              <a:lnSpc>
                <a:spcPct val="114000"/>
              </a:lnSpc>
              <a:buFont typeface="Arial" charset="0"/>
              <a:buChar char="•"/>
            </a:pPr>
            <a:r>
              <a:rPr lang="en-US" sz="1400" dirty="0">
                <a:latin typeface="+mj-lt"/>
              </a:rPr>
              <a:t>Talk to the adults in my house, get everything set up and start going there to do my work. Create a to-do list each day and tick it off as it is completed.</a:t>
            </a:r>
          </a:p>
          <a:p>
            <a:pPr marL="342900" indent="-342900">
              <a:buAutoNum type="arabicParenR"/>
            </a:pPr>
            <a:endParaRPr lang="en-US" dirty="0"/>
          </a:p>
        </p:txBody>
      </p:sp>
      <p:pic>
        <p:nvPicPr>
          <p:cNvPr id="5" name="Picture 4">
            <a:extLst>
              <a:ext uri="{FF2B5EF4-FFF2-40B4-BE49-F238E27FC236}">
                <a16:creationId xmlns:a16="http://schemas.microsoft.com/office/drawing/2014/main" id="{1371CDD4-176E-4A46-9755-F4FE473FB8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9359" y="8508425"/>
            <a:ext cx="1192685" cy="1192685"/>
          </a:xfrm>
          <a:prstGeom prst="rect">
            <a:avLst/>
          </a:prstGeom>
        </p:spPr>
      </p:pic>
      <p:sp>
        <p:nvSpPr>
          <p:cNvPr id="6" name="TextBox 5">
            <a:extLst>
              <a:ext uri="{FF2B5EF4-FFF2-40B4-BE49-F238E27FC236}">
                <a16:creationId xmlns:a16="http://schemas.microsoft.com/office/drawing/2014/main" id="{7C766F9D-A7B0-9A47-8F3F-ACF96FBDDEA4}"/>
              </a:ext>
            </a:extLst>
          </p:cNvPr>
          <p:cNvSpPr txBox="1"/>
          <p:nvPr/>
        </p:nvSpPr>
        <p:spPr>
          <a:xfrm>
            <a:off x="2982491" y="1545011"/>
            <a:ext cx="3263044" cy="584775"/>
          </a:xfrm>
          <a:prstGeom prst="rect">
            <a:avLst/>
          </a:prstGeom>
          <a:noFill/>
          <a:ln>
            <a:solidFill>
              <a:srgbClr val="FF8039"/>
            </a:solidFill>
          </a:ln>
        </p:spPr>
        <p:txBody>
          <a:bodyPr wrap="square" rtlCol="0">
            <a:spAutoFit/>
          </a:bodyPr>
          <a:lstStyle/>
          <a:p>
            <a:r>
              <a:rPr lang="en-US" sz="1600" b="1" dirty="0">
                <a:solidFill>
                  <a:schemeClr val="tx1">
                    <a:lumMod val="75000"/>
                    <a:lumOff val="25000"/>
                  </a:schemeClr>
                </a:solidFill>
                <a:latin typeface="+mj-lt"/>
              </a:rPr>
              <a:t>Have a look at this example and then complete one of your own.</a:t>
            </a:r>
          </a:p>
        </p:txBody>
      </p:sp>
    </p:spTree>
    <p:extLst>
      <p:ext uri="{BB962C8B-B14F-4D97-AF65-F5344CB8AC3E}">
        <p14:creationId xmlns:p14="http://schemas.microsoft.com/office/powerpoint/2010/main" val="1810614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7F6576-F0E4-BE49-BBA6-44BF87A98D7E}"/>
              </a:ext>
            </a:extLst>
          </p:cNvPr>
          <p:cNvSpPr txBox="1"/>
          <p:nvPr/>
        </p:nvSpPr>
        <p:spPr>
          <a:xfrm>
            <a:off x="535558" y="1282041"/>
            <a:ext cx="11249246" cy="307777"/>
          </a:xfrm>
          <a:prstGeom prst="rect">
            <a:avLst/>
          </a:prstGeom>
          <a:noFill/>
        </p:spPr>
        <p:txBody>
          <a:bodyPr wrap="square" rtlCol="0">
            <a:spAutoFit/>
          </a:bodyPr>
          <a:lstStyle/>
          <a:p>
            <a:r>
              <a:rPr lang="en-US" sz="1400" b="1" dirty="0">
                <a:solidFill>
                  <a:schemeClr val="tx1">
                    <a:lumMod val="75000"/>
                    <a:lumOff val="25000"/>
                  </a:schemeClr>
                </a:solidFill>
                <a:latin typeface="+mj-lt"/>
              </a:rPr>
              <a:t>The power of ‘I could</a:t>
            </a:r>
            <a:r>
              <a:rPr lang="mr-IN" sz="1400" b="1" dirty="0">
                <a:solidFill>
                  <a:schemeClr val="tx1">
                    <a:lumMod val="75000"/>
                    <a:lumOff val="25000"/>
                  </a:schemeClr>
                </a:solidFill>
                <a:latin typeface="+mj-lt"/>
              </a:rPr>
              <a:t>…</a:t>
            </a:r>
            <a:r>
              <a:rPr lang="en-US" sz="1400" b="1" dirty="0">
                <a:solidFill>
                  <a:schemeClr val="tx1">
                    <a:lumMod val="75000"/>
                    <a:lumOff val="25000"/>
                  </a:schemeClr>
                </a:solidFill>
                <a:latin typeface="+mj-lt"/>
              </a:rPr>
              <a:t>’</a:t>
            </a:r>
          </a:p>
        </p:txBody>
      </p:sp>
      <p:sp>
        <p:nvSpPr>
          <p:cNvPr id="3" name="TextBox 2">
            <a:extLst>
              <a:ext uri="{FF2B5EF4-FFF2-40B4-BE49-F238E27FC236}">
                <a16:creationId xmlns:a16="http://schemas.microsoft.com/office/drawing/2014/main" id="{BAFA6296-59FB-1F43-B368-079D7997063D}"/>
              </a:ext>
            </a:extLst>
          </p:cNvPr>
          <p:cNvSpPr txBox="1"/>
          <p:nvPr/>
        </p:nvSpPr>
        <p:spPr>
          <a:xfrm>
            <a:off x="535558" y="1646746"/>
            <a:ext cx="5684112" cy="2246769"/>
          </a:xfrm>
          <a:prstGeom prst="rect">
            <a:avLst/>
          </a:prstGeom>
          <a:noFill/>
        </p:spPr>
        <p:txBody>
          <a:bodyPr wrap="square" rtlCol="0">
            <a:spAutoFit/>
          </a:bodyPr>
          <a:lstStyle/>
          <a:p>
            <a:r>
              <a:rPr lang="en-US" sz="1400" dirty="0">
                <a:latin typeface="+mj-lt"/>
              </a:rPr>
              <a:t>When you use the words ‘I wish’ or ‘they need to’ or ‘someone should’, replace them with the words ‘I could’ or ‘I could ask’.</a:t>
            </a:r>
          </a:p>
          <a:p>
            <a:endParaRPr lang="en-US" sz="1400" dirty="0">
              <a:latin typeface="+mj-lt"/>
            </a:endParaRPr>
          </a:p>
          <a:p>
            <a:r>
              <a:rPr lang="en-US" sz="1400" dirty="0">
                <a:latin typeface="+mj-lt"/>
              </a:rPr>
              <a:t>Examples:</a:t>
            </a:r>
          </a:p>
          <a:p>
            <a:pPr marL="457200" indent="-457200">
              <a:buFont typeface="+mj-lt"/>
              <a:buAutoNum type="arabicPeriod"/>
            </a:pPr>
            <a:r>
              <a:rPr lang="en-US" sz="1400" i="1" dirty="0">
                <a:latin typeface="+mj-lt"/>
              </a:rPr>
              <a:t>‘They need to set up a drama club at school, we don’t have one.’ </a:t>
            </a:r>
          </a:p>
          <a:p>
            <a:pPr marL="457200" indent="-457200">
              <a:buFont typeface="Arial" charset="0"/>
              <a:buChar char="•"/>
            </a:pPr>
            <a:r>
              <a:rPr lang="en-US" sz="1400" dirty="0">
                <a:latin typeface="+mj-lt"/>
              </a:rPr>
              <a:t>Instead try: I COULD set up a drama club at school, we don’t have one.</a:t>
            </a:r>
          </a:p>
          <a:p>
            <a:endParaRPr lang="en-US" sz="1400" dirty="0">
              <a:latin typeface="+mj-lt"/>
            </a:endParaRPr>
          </a:p>
          <a:p>
            <a:pPr marL="457200" indent="-457200">
              <a:buFont typeface="+mj-lt"/>
              <a:buAutoNum type="arabicPeriod" startAt="2"/>
            </a:pPr>
            <a:r>
              <a:rPr lang="en-US" sz="1400" i="1" dirty="0">
                <a:latin typeface="+mj-lt"/>
              </a:rPr>
              <a:t>‘I wish I had someone to help me with my homework.’</a:t>
            </a:r>
          </a:p>
          <a:p>
            <a:pPr marL="457200" indent="-457200">
              <a:buFont typeface="Arial" charset="0"/>
              <a:buChar char="•"/>
            </a:pPr>
            <a:r>
              <a:rPr lang="en-US" sz="1400" dirty="0">
                <a:latin typeface="+mj-lt"/>
              </a:rPr>
              <a:t>Instead try: I COULD ASK someone to help me with my homework.</a:t>
            </a:r>
          </a:p>
          <a:p>
            <a:pPr marL="457200" indent="-457200">
              <a:buFont typeface="+mj-lt"/>
              <a:buAutoNum type="arabicPeriod" startAt="2"/>
            </a:pPr>
            <a:endParaRPr lang="en-US" sz="1400" dirty="0">
              <a:latin typeface="+mj-lt"/>
            </a:endParaRPr>
          </a:p>
        </p:txBody>
      </p:sp>
      <p:pic>
        <p:nvPicPr>
          <p:cNvPr id="5" name="Picture 4" descr="A close up of a logo&#10;&#10;Description automatically generated">
            <a:extLst>
              <a:ext uri="{FF2B5EF4-FFF2-40B4-BE49-F238E27FC236}">
                <a16:creationId xmlns:a16="http://schemas.microsoft.com/office/drawing/2014/main" id="{28C77051-9390-1749-8CFD-59472AC86D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82951" y="8251016"/>
            <a:ext cx="696751" cy="1011413"/>
          </a:xfrm>
          <a:prstGeom prst="rect">
            <a:avLst/>
          </a:prstGeom>
        </p:spPr>
      </p:pic>
      <p:sp>
        <p:nvSpPr>
          <p:cNvPr id="6" name="TextBox 5">
            <a:extLst>
              <a:ext uri="{FF2B5EF4-FFF2-40B4-BE49-F238E27FC236}">
                <a16:creationId xmlns:a16="http://schemas.microsoft.com/office/drawing/2014/main" id="{B07DB015-3413-734E-B4EE-448B2CAF13A3}"/>
              </a:ext>
            </a:extLst>
          </p:cNvPr>
          <p:cNvSpPr txBox="1"/>
          <p:nvPr/>
        </p:nvSpPr>
        <p:spPr>
          <a:xfrm>
            <a:off x="346502" y="3950443"/>
            <a:ext cx="6113035" cy="5653265"/>
          </a:xfrm>
          <a:prstGeom prst="rect">
            <a:avLst/>
          </a:prstGeom>
          <a:noFill/>
          <a:ln w="19050">
            <a:solidFill>
              <a:srgbClr val="FC8102"/>
            </a:solidFill>
          </a:ln>
        </p:spPr>
        <p:txBody>
          <a:bodyPr wrap="square" lIns="144000" tIns="108000" rtlCol="0">
            <a:spAutoFit/>
          </a:bodyPr>
          <a:lstStyle/>
          <a:p>
            <a:r>
              <a:rPr lang="en-US" sz="1400" dirty="0"/>
              <a:t>Try writing out some of your list using ‘I could’ instead of ‘I wish’.</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a:p>
            <a:pPr>
              <a:lnSpc>
                <a:spcPct val="120000"/>
              </a:lnSpc>
            </a:pPr>
            <a:endParaRPr lang="en-US" sz="1400" dirty="0">
              <a:solidFill>
                <a:schemeClr val="tx1">
                  <a:lumMod val="75000"/>
                  <a:lumOff val="25000"/>
                </a:schemeClr>
              </a:solidFill>
              <a:latin typeface="Calibri" panose="020F0502020204030204" pitchFamily="34" charset="0"/>
            </a:endParaRPr>
          </a:p>
        </p:txBody>
      </p:sp>
    </p:spTree>
    <p:extLst>
      <p:ext uri="{BB962C8B-B14F-4D97-AF65-F5344CB8AC3E}">
        <p14:creationId xmlns:p14="http://schemas.microsoft.com/office/powerpoint/2010/main" val="169300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3DDA97C-2448-1E47-A237-BDC9F1E23203}"/>
              </a:ext>
            </a:extLst>
          </p:cNvPr>
          <p:cNvSpPr/>
          <p:nvPr/>
        </p:nvSpPr>
        <p:spPr>
          <a:xfrm>
            <a:off x="550100" y="1368377"/>
            <a:ext cx="3861231"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9 </a:t>
            </a:r>
          </a:p>
          <a:p>
            <a:pPr defTabSz="514342">
              <a:defRPr/>
            </a:pPr>
            <a:r>
              <a:rPr lang="en-GB" sz="2400" b="1" dirty="0">
                <a:solidFill>
                  <a:srgbClr val="F48B06"/>
                </a:solidFill>
                <a:latin typeface="Calibri" panose="020F0502020204030204" pitchFamily="34" charset="0"/>
                <a:cs typeface="Calibri" panose="020F0502020204030204" pitchFamily="34" charset="0"/>
              </a:rPr>
              <a:t>Be Decent</a:t>
            </a:r>
          </a:p>
        </p:txBody>
      </p:sp>
      <p:sp>
        <p:nvSpPr>
          <p:cNvPr id="3" name="TextBox 2">
            <a:extLst>
              <a:ext uri="{FF2B5EF4-FFF2-40B4-BE49-F238E27FC236}">
                <a16:creationId xmlns:a16="http://schemas.microsoft.com/office/drawing/2014/main" id="{9AC28BA9-893A-A74C-A7D1-CA3F1B53EFB4}"/>
              </a:ext>
            </a:extLst>
          </p:cNvPr>
          <p:cNvSpPr txBox="1"/>
          <p:nvPr/>
        </p:nvSpPr>
        <p:spPr>
          <a:xfrm>
            <a:off x="550100" y="2515286"/>
            <a:ext cx="5645426" cy="3516475"/>
          </a:xfrm>
          <a:prstGeom prst="rect">
            <a:avLst/>
          </a:prstGeom>
          <a:noFill/>
        </p:spPr>
        <p:txBody>
          <a:bodyPr wrap="square" rtlCol="0">
            <a:spAutoFit/>
          </a:bodyPr>
          <a:lstStyle/>
          <a:p>
            <a:pPr marL="285750" indent="-285750">
              <a:lnSpc>
                <a:spcPct val="114000"/>
              </a:lnSpc>
              <a:buFont typeface="Arial" panose="020B0604020202020204" pitchFamily="34" charset="0"/>
              <a:buChar char="•"/>
            </a:pPr>
            <a:r>
              <a:rPr lang="en-US" sz="1400" dirty="0">
                <a:latin typeface="+mj-lt"/>
              </a:rPr>
              <a:t>When was the last time someone was unkind to you? </a:t>
            </a:r>
            <a:br>
              <a:rPr lang="en-US" sz="1400" dirty="0">
                <a:latin typeface="+mj-lt"/>
              </a:rPr>
            </a:br>
            <a:r>
              <a:rPr lang="en-US" sz="1400" dirty="0">
                <a:latin typeface="+mj-lt"/>
              </a:rPr>
              <a:t>How did that feel?</a:t>
            </a: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endParaRPr lang="en-US" sz="1400" dirty="0">
              <a:latin typeface="+mj-lt"/>
            </a:endParaRPr>
          </a:p>
          <a:p>
            <a:pPr marL="342900" indent="-342900">
              <a:lnSpc>
                <a:spcPct val="114000"/>
              </a:lnSpc>
              <a:buFont typeface="Arial" charset="0"/>
              <a:buChar char="•"/>
            </a:pPr>
            <a:r>
              <a:rPr lang="en-US" sz="1400" dirty="0">
                <a:latin typeface="+mj-lt"/>
              </a:rPr>
              <a:t>When was the last time you were unkind to someone? What had Kid Doubt been saying to you?</a:t>
            </a:r>
          </a:p>
        </p:txBody>
      </p:sp>
      <p:pic>
        <p:nvPicPr>
          <p:cNvPr id="4" name="Picture 3">
            <a:extLst>
              <a:ext uri="{FF2B5EF4-FFF2-40B4-BE49-F238E27FC236}">
                <a16:creationId xmlns:a16="http://schemas.microsoft.com/office/drawing/2014/main" id="{6A4A3444-BA8A-F647-97EC-99F3F04F645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1003" t="6915" r="10020" b="6913"/>
          <a:stretch/>
        </p:blipFill>
        <p:spPr>
          <a:xfrm>
            <a:off x="5361708" y="7700275"/>
            <a:ext cx="1226127" cy="1775595"/>
          </a:xfrm>
          <a:prstGeom prst="rect">
            <a:avLst/>
          </a:prstGeom>
        </p:spPr>
      </p:pic>
    </p:spTree>
    <p:extLst>
      <p:ext uri="{BB962C8B-B14F-4D97-AF65-F5344CB8AC3E}">
        <p14:creationId xmlns:p14="http://schemas.microsoft.com/office/powerpoint/2010/main" val="170261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DDE1EF-3F64-FC43-8EA2-200D3C1CED91}"/>
              </a:ext>
            </a:extLst>
          </p:cNvPr>
          <p:cNvSpPr txBox="1"/>
          <p:nvPr/>
        </p:nvSpPr>
        <p:spPr>
          <a:xfrm>
            <a:off x="528146" y="1348358"/>
            <a:ext cx="5465805" cy="30777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The Kindness Challenge</a:t>
            </a:r>
          </a:p>
        </p:txBody>
      </p:sp>
      <p:sp>
        <p:nvSpPr>
          <p:cNvPr id="3" name="TextBox 2">
            <a:extLst>
              <a:ext uri="{FF2B5EF4-FFF2-40B4-BE49-F238E27FC236}">
                <a16:creationId xmlns:a16="http://schemas.microsoft.com/office/drawing/2014/main" id="{91AA388D-BBE4-C74F-9705-D3AF17F482C7}"/>
              </a:ext>
            </a:extLst>
          </p:cNvPr>
          <p:cNvSpPr txBox="1"/>
          <p:nvPr/>
        </p:nvSpPr>
        <p:spPr>
          <a:xfrm>
            <a:off x="528146" y="2692263"/>
            <a:ext cx="5670451" cy="523220"/>
          </a:xfrm>
          <a:prstGeom prst="rect">
            <a:avLst/>
          </a:prstGeom>
          <a:noFill/>
        </p:spPr>
        <p:txBody>
          <a:bodyPr wrap="square" rtlCol="0">
            <a:spAutoFit/>
          </a:bodyPr>
          <a:lstStyle/>
          <a:p>
            <a:r>
              <a:rPr lang="en-US" sz="1400" dirty="0">
                <a:latin typeface="+mj-lt"/>
              </a:rPr>
              <a:t>Look at some of the kindness challenges you could have a go at. Answer the following questions.</a:t>
            </a:r>
          </a:p>
        </p:txBody>
      </p:sp>
      <p:sp>
        <p:nvSpPr>
          <p:cNvPr id="4" name="TextBox 3">
            <a:extLst>
              <a:ext uri="{FF2B5EF4-FFF2-40B4-BE49-F238E27FC236}">
                <a16:creationId xmlns:a16="http://schemas.microsoft.com/office/drawing/2014/main" id="{CCB74693-9730-A542-BAAA-A9E6958A7E1A}"/>
              </a:ext>
            </a:extLst>
          </p:cNvPr>
          <p:cNvSpPr txBox="1"/>
          <p:nvPr/>
        </p:nvSpPr>
        <p:spPr>
          <a:xfrm>
            <a:off x="528146" y="3529447"/>
            <a:ext cx="5280395" cy="4185761"/>
          </a:xfrm>
          <a:prstGeom prst="rect">
            <a:avLst/>
          </a:prstGeom>
          <a:noFill/>
        </p:spPr>
        <p:txBody>
          <a:bodyPr wrap="square" rtlCol="0">
            <a:spAutoFit/>
          </a:bodyPr>
          <a:lstStyle/>
          <a:p>
            <a:pPr marL="457200" indent="-457200">
              <a:buFont typeface="+mj-lt"/>
              <a:buAutoNum type="arabicPeriod"/>
            </a:pPr>
            <a:r>
              <a:rPr lang="en-US" sz="1400" dirty="0">
                <a:latin typeface="+mj-lt"/>
              </a:rPr>
              <a:t>Can you find some way to help out at home or at school?</a:t>
            </a: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r>
              <a:rPr lang="en-US" sz="1400" dirty="0">
                <a:latin typeface="+mj-lt"/>
              </a:rPr>
              <a:t>Can you make an extra effort to include someone in your plans?</a:t>
            </a: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endParaRPr lang="en-US" sz="1400" dirty="0">
              <a:latin typeface="+mj-lt"/>
            </a:endParaRPr>
          </a:p>
          <a:p>
            <a:pPr marL="457200" indent="-457200">
              <a:buFont typeface="+mj-lt"/>
              <a:buAutoNum type="arabicPeriod"/>
            </a:pPr>
            <a:r>
              <a:rPr lang="en-US" sz="1400" dirty="0">
                <a:latin typeface="+mj-lt"/>
              </a:rPr>
              <a:t>Can you say some positive things to someone who feels down?</a:t>
            </a:r>
          </a:p>
        </p:txBody>
      </p:sp>
      <p:sp>
        <p:nvSpPr>
          <p:cNvPr id="5" name="TextBox 4">
            <a:extLst>
              <a:ext uri="{FF2B5EF4-FFF2-40B4-BE49-F238E27FC236}">
                <a16:creationId xmlns:a16="http://schemas.microsoft.com/office/drawing/2014/main" id="{31251DB5-C394-854A-923A-9B9C4E096D51}"/>
              </a:ext>
            </a:extLst>
          </p:cNvPr>
          <p:cNvSpPr txBox="1"/>
          <p:nvPr/>
        </p:nvSpPr>
        <p:spPr>
          <a:xfrm>
            <a:off x="528146" y="1799415"/>
            <a:ext cx="5431366" cy="738664"/>
          </a:xfrm>
          <a:prstGeom prst="rect">
            <a:avLst/>
          </a:prstGeom>
          <a:noFill/>
        </p:spPr>
        <p:txBody>
          <a:bodyPr wrap="square" rtlCol="0">
            <a:spAutoFit/>
          </a:bodyPr>
          <a:lstStyle/>
          <a:p>
            <a:r>
              <a:rPr lang="en-US" sz="1400" dirty="0">
                <a:latin typeface="+mj-lt"/>
              </a:rPr>
              <a:t>Kindness makes us feel more in control of our own anxieties, boosts our good brain chemicals and makes us less afraid of meeting new people. It helps others feel good and helps us feel good about ourselves.</a:t>
            </a:r>
          </a:p>
        </p:txBody>
      </p:sp>
      <p:pic>
        <p:nvPicPr>
          <p:cNvPr id="6" name="Picture 5">
            <a:extLst>
              <a:ext uri="{FF2B5EF4-FFF2-40B4-BE49-F238E27FC236}">
                <a16:creationId xmlns:a16="http://schemas.microsoft.com/office/drawing/2014/main" id="{47C0BC5A-76D7-AA47-B6B2-609D80F1DF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flipH="1">
            <a:off x="5175534" y="8087924"/>
            <a:ext cx="1601916" cy="1442841"/>
          </a:xfrm>
          <a:prstGeom prst="rect">
            <a:avLst/>
          </a:prstGeom>
        </p:spPr>
      </p:pic>
    </p:spTree>
    <p:extLst>
      <p:ext uri="{BB962C8B-B14F-4D97-AF65-F5344CB8AC3E}">
        <p14:creationId xmlns:p14="http://schemas.microsoft.com/office/powerpoint/2010/main" val="252169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395CEA-17B3-E44D-891D-6731F9140EED}"/>
              </a:ext>
            </a:extLst>
          </p:cNvPr>
          <p:cNvSpPr txBox="1"/>
          <p:nvPr/>
        </p:nvSpPr>
        <p:spPr>
          <a:xfrm>
            <a:off x="369828" y="1807740"/>
            <a:ext cx="2822270"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1</a:t>
            </a:r>
          </a:p>
          <a:p>
            <a:r>
              <a:rPr lang="en-US" sz="1400" dirty="0">
                <a:solidFill>
                  <a:schemeClr val="tx1">
                    <a:lumMod val="75000"/>
                    <a:lumOff val="25000"/>
                  </a:schemeClr>
                </a:solidFill>
                <a:latin typeface="+mj-lt"/>
              </a:rPr>
              <a:t>Write down one thing you want to do today to make something better for somebody else.</a:t>
            </a:r>
          </a:p>
        </p:txBody>
      </p:sp>
      <p:sp>
        <p:nvSpPr>
          <p:cNvPr id="9" name="TextBox 8">
            <a:extLst>
              <a:ext uri="{FF2B5EF4-FFF2-40B4-BE49-F238E27FC236}">
                <a16:creationId xmlns:a16="http://schemas.microsoft.com/office/drawing/2014/main" id="{A988E51B-C2D0-D946-8DB3-F6CF26077BEC}"/>
              </a:ext>
            </a:extLst>
          </p:cNvPr>
          <p:cNvSpPr txBox="1"/>
          <p:nvPr/>
        </p:nvSpPr>
        <p:spPr>
          <a:xfrm>
            <a:off x="320944" y="3155711"/>
            <a:ext cx="2871152"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2</a:t>
            </a:r>
          </a:p>
          <a:p>
            <a:r>
              <a:rPr lang="en-US" sz="1400" dirty="0">
                <a:solidFill>
                  <a:schemeClr val="tx1">
                    <a:lumMod val="75000"/>
                    <a:lumOff val="25000"/>
                  </a:schemeClr>
                </a:solidFill>
                <a:latin typeface="+mj-lt"/>
              </a:rPr>
              <a:t>Write down one thing you want to do today that will make you feel better than how you felt yesterday.</a:t>
            </a:r>
          </a:p>
        </p:txBody>
      </p:sp>
      <p:sp>
        <p:nvSpPr>
          <p:cNvPr id="11" name="TextBox 10">
            <a:extLst>
              <a:ext uri="{FF2B5EF4-FFF2-40B4-BE49-F238E27FC236}">
                <a16:creationId xmlns:a16="http://schemas.microsoft.com/office/drawing/2014/main" id="{901DFA83-4F55-5E4A-8F1C-6F2BB0F94BE6}"/>
              </a:ext>
            </a:extLst>
          </p:cNvPr>
          <p:cNvSpPr txBox="1"/>
          <p:nvPr/>
        </p:nvSpPr>
        <p:spPr>
          <a:xfrm>
            <a:off x="320943" y="4499683"/>
            <a:ext cx="2871153" cy="738664"/>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3</a:t>
            </a:r>
          </a:p>
          <a:p>
            <a:r>
              <a:rPr lang="en-US" sz="1400" dirty="0">
                <a:solidFill>
                  <a:schemeClr val="tx1">
                    <a:lumMod val="75000"/>
                    <a:lumOff val="25000"/>
                  </a:schemeClr>
                </a:solidFill>
                <a:latin typeface="+mj-lt"/>
              </a:rPr>
              <a:t>Write down one thing you could do to make someone feel good today.</a:t>
            </a:r>
          </a:p>
        </p:txBody>
      </p:sp>
      <p:sp>
        <p:nvSpPr>
          <p:cNvPr id="12" name="TextBox 11">
            <a:extLst>
              <a:ext uri="{FF2B5EF4-FFF2-40B4-BE49-F238E27FC236}">
                <a16:creationId xmlns:a16="http://schemas.microsoft.com/office/drawing/2014/main" id="{96BC9B09-CCB7-6A43-A6E2-09C05C48FEE2}"/>
              </a:ext>
            </a:extLst>
          </p:cNvPr>
          <p:cNvSpPr txBox="1"/>
          <p:nvPr/>
        </p:nvSpPr>
        <p:spPr>
          <a:xfrm>
            <a:off x="369827" y="5752370"/>
            <a:ext cx="2822270" cy="738664"/>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4</a:t>
            </a:r>
          </a:p>
          <a:p>
            <a:r>
              <a:rPr lang="en-US" sz="1400" dirty="0">
                <a:solidFill>
                  <a:schemeClr val="tx1">
                    <a:lumMod val="75000"/>
                    <a:lumOff val="25000"/>
                  </a:schemeClr>
                </a:solidFill>
                <a:latin typeface="+mj-lt"/>
              </a:rPr>
              <a:t>What is the kindest thing you could do today for someone you love?</a:t>
            </a:r>
          </a:p>
        </p:txBody>
      </p:sp>
      <p:sp>
        <p:nvSpPr>
          <p:cNvPr id="13" name="TextBox 12">
            <a:extLst>
              <a:ext uri="{FF2B5EF4-FFF2-40B4-BE49-F238E27FC236}">
                <a16:creationId xmlns:a16="http://schemas.microsoft.com/office/drawing/2014/main" id="{3D592F65-B189-774B-867E-DB4BEA2AE2C9}"/>
              </a:ext>
            </a:extLst>
          </p:cNvPr>
          <p:cNvSpPr txBox="1"/>
          <p:nvPr/>
        </p:nvSpPr>
        <p:spPr>
          <a:xfrm>
            <a:off x="369827" y="7099290"/>
            <a:ext cx="2822270"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5</a:t>
            </a:r>
          </a:p>
          <a:p>
            <a:r>
              <a:rPr lang="en-US" sz="1400" dirty="0">
                <a:solidFill>
                  <a:schemeClr val="tx1">
                    <a:lumMod val="75000"/>
                    <a:lumOff val="25000"/>
                  </a:schemeClr>
                </a:solidFill>
                <a:latin typeface="+mj-lt"/>
              </a:rPr>
              <a:t>What is the kindest thing you saw/watched/heard someone else do yesterday?</a:t>
            </a:r>
          </a:p>
        </p:txBody>
      </p:sp>
      <p:sp>
        <p:nvSpPr>
          <p:cNvPr id="15" name="TextBox 14">
            <a:extLst>
              <a:ext uri="{FF2B5EF4-FFF2-40B4-BE49-F238E27FC236}">
                <a16:creationId xmlns:a16="http://schemas.microsoft.com/office/drawing/2014/main" id="{69F6F264-F0AA-6045-A1FE-2568F899641C}"/>
              </a:ext>
            </a:extLst>
          </p:cNvPr>
          <p:cNvSpPr txBox="1"/>
          <p:nvPr/>
        </p:nvSpPr>
        <p:spPr>
          <a:xfrm>
            <a:off x="369827" y="8473689"/>
            <a:ext cx="2822270" cy="738664"/>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6</a:t>
            </a:r>
          </a:p>
          <a:p>
            <a:r>
              <a:rPr lang="en-US" sz="1400" dirty="0">
                <a:solidFill>
                  <a:schemeClr val="tx1">
                    <a:lumMod val="75000"/>
                    <a:lumOff val="25000"/>
                  </a:schemeClr>
                </a:solidFill>
                <a:latin typeface="+mj-lt"/>
              </a:rPr>
              <a:t>What is the kindest thing you could do today for yourself?</a:t>
            </a:r>
          </a:p>
        </p:txBody>
      </p:sp>
      <p:sp>
        <p:nvSpPr>
          <p:cNvPr id="16" name="TextBox 15">
            <a:extLst>
              <a:ext uri="{FF2B5EF4-FFF2-40B4-BE49-F238E27FC236}">
                <a16:creationId xmlns:a16="http://schemas.microsoft.com/office/drawing/2014/main" id="{0B08C045-BC33-D046-A491-E9CC1C6BF17F}"/>
              </a:ext>
            </a:extLst>
          </p:cNvPr>
          <p:cNvSpPr txBox="1"/>
          <p:nvPr/>
        </p:nvSpPr>
        <p:spPr>
          <a:xfrm>
            <a:off x="3435105" y="1836315"/>
            <a:ext cx="3089895"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7</a:t>
            </a:r>
          </a:p>
          <a:p>
            <a:r>
              <a:rPr lang="en-US" sz="1400" dirty="0">
                <a:solidFill>
                  <a:schemeClr val="tx1">
                    <a:lumMod val="75000"/>
                    <a:lumOff val="25000"/>
                  </a:schemeClr>
                </a:solidFill>
                <a:latin typeface="+mj-lt"/>
              </a:rPr>
              <a:t>Write down something you’re good at doing that makes people smile. Try and do it today.</a:t>
            </a:r>
          </a:p>
        </p:txBody>
      </p:sp>
      <p:sp>
        <p:nvSpPr>
          <p:cNvPr id="17" name="TextBox 16">
            <a:extLst>
              <a:ext uri="{FF2B5EF4-FFF2-40B4-BE49-F238E27FC236}">
                <a16:creationId xmlns:a16="http://schemas.microsoft.com/office/drawing/2014/main" id="{E98B3DF5-DC64-D64D-872D-9FCCB79B9855}"/>
              </a:ext>
            </a:extLst>
          </p:cNvPr>
          <p:cNvSpPr txBox="1"/>
          <p:nvPr/>
        </p:nvSpPr>
        <p:spPr>
          <a:xfrm>
            <a:off x="3408251" y="3155711"/>
            <a:ext cx="3089895"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8</a:t>
            </a:r>
          </a:p>
          <a:p>
            <a:r>
              <a:rPr lang="en-US" sz="1400" dirty="0">
                <a:solidFill>
                  <a:schemeClr val="tx1">
                    <a:lumMod val="75000"/>
                    <a:lumOff val="25000"/>
                  </a:schemeClr>
                </a:solidFill>
                <a:latin typeface="+mj-lt"/>
              </a:rPr>
              <a:t>Write down something you would like to feel today. Try and make someone else feel that.</a:t>
            </a:r>
          </a:p>
        </p:txBody>
      </p:sp>
      <p:sp>
        <p:nvSpPr>
          <p:cNvPr id="18" name="TextBox 17">
            <a:extLst>
              <a:ext uri="{FF2B5EF4-FFF2-40B4-BE49-F238E27FC236}">
                <a16:creationId xmlns:a16="http://schemas.microsoft.com/office/drawing/2014/main" id="{BB40E8D3-4CF6-8644-A7EB-1ABC4EF69CEE}"/>
              </a:ext>
            </a:extLst>
          </p:cNvPr>
          <p:cNvSpPr txBox="1"/>
          <p:nvPr/>
        </p:nvSpPr>
        <p:spPr>
          <a:xfrm>
            <a:off x="3408251" y="4493721"/>
            <a:ext cx="3089895"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9</a:t>
            </a:r>
          </a:p>
          <a:p>
            <a:r>
              <a:rPr lang="en-US" sz="1400" dirty="0">
                <a:solidFill>
                  <a:schemeClr val="tx1">
                    <a:lumMod val="75000"/>
                    <a:lumOff val="25000"/>
                  </a:schemeClr>
                </a:solidFill>
                <a:latin typeface="+mj-lt"/>
              </a:rPr>
              <a:t>Write down something you could start doing that would be kind to yourself. Try and start it today.</a:t>
            </a:r>
          </a:p>
        </p:txBody>
      </p:sp>
      <p:sp>
        <p:nvSpPr>
          <p:cNvPr id="19" name="TextBox 18">
            <a:extLst>
              <a:ext uri="{FF2B5EF4-FFF2-40B4-BE49-F238E27FC236}">
                <a16:creationId xmlns:a16="http://schemas.microsoft.com/office/drawing/2014/main" id="{14E35BA3-0ABE-CA4D-8D6E-7F53BB17ABD6}"/>
              </a:ext>
            </a:extLst>
          </p:cNvPr>
          <p:cNvSpPr txBox="1"/>
          <p:nvPr/>
        </p:nvSpPr>
        <p:spPr>
          <a:xfrm>
            <a:off x="3408251" y="5752370"/>
            <a:ext cx="3284375"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10</a:t>
            </a:r>
          </a:p>
          <a:p>
            <a:r>
              <a:rPr lang="en-US" sz="1400" dirty="0">
                <a:solidFill>
                  <a:schemeClr val="tx1">
                    <a:lumMod val="75000"/>
                    <a:lumOff val="25000"/>
                  </a:schemeClr>
                </a:solidFill>
                <a:latin typeface="+mj-lt"/>
              </a:rPr>
              <a:t>Who haven’t you spoken to in ages? Send them a letter or an email today and tell them you were thinking of them.</a:t>
            </a:r>
          </a:p>
        </p:txBody>
      </p:sp>
      <p:sp>
        <p:nvSpPr>
          <p:cNvPr id="20" name="TextBox 19">
            <a:extLst>
              <a:ext uri="{FF2B5EF4-FFF2-40B4-BE49-F238E27FC236}">
                <a16:creationId xmlns:a16="http://schemas.microsoft.com/office/drawing/2014/main" id="{AB67BACD-478C-164A-831E-1CDD825EB65D}"/>
              </a:ext>
            </a:extLst>
          </p:cNvPr>
          <p:cNvSpPr txBox="1"/>
          <p:nvPr/>
        </p:nvSpPr>
        <p:spPr>
          <a:xfrm>
            <a:off x="3408252" y="7018173"/>
            <a:ext cx="3257520" cy="1169551"/>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11</a:t>
            </a:r>
          </a:p>
          <a:p>
            <a:r>
              <a:rPr lang="en-US" sz="1400" dirty="0">
                <a:solidFill>
                  <a:schemeClr val="tx1">
                    <a:lumMod val="75000"/>
                    <a:lumOff val="25000"/>
                  </a:schemeClr>
                </a:solidFill>
                <a:latin typeface="+mj-lt"/>
              </a:rPr>
              <a:t>Who is the person who understands you more than anybody else? Write to them to express what they mean to you and that you are grateful to have them in your life. </a:t>
            </a:r>
          </a:p>
        </p:txBody>
      </p:sp>
      <p:sp>
        <p:nvSpPr>
          <p:cNvPr id="21" name="TextBox 20">
            <a:extLst>
              <a:ext uri="{FF2B5EF4-FFF2-40B4-BE49-F238E27FC236}">
                <a16:creationId xmlns:a16="http://schemas.microsoft.com/office/drawing/2014/main" id="{EA1010D4-C191-8A4C-91AF-07B04FE8FB06}"/>
              </a:ext>
            </a:extLst>
          </p:cNvPr>
          <p:cNvSpPr txBox="1"/>
          <p:nvPr/>
        </p:nvSpPr>
        <p:spPr>
          <a:xfrm>
            <a:off x="3435105" y="8473689"/>
            <a:ext cx="3257519" cy="95410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Day 12</a:t>
            </a:r>
          </a:p>
          <a:p>
            <a:r>
              <a:rPr lang="en-US" sz="1400" dirty="0">
                <a:solidFill>
                  <a:schemeClr val="tx1">
                    <a:lumMod val="75000"/>
                    <a:lumOff val="25000"/>
                  </a:schemeClr>
                </a:solidFill>
                <a:latin typeface="+mj-lt"/>
              </a:rPr>
              <a:t>Who is the person you find challenging to be around? Try and think of something good about them.</a:t>
            </a:r>
          </a:p>
        </p:txBody>
      </p:sp>
      <p:sp>
        <p:nvSpPr>
          <p:cNvPr id="22" name="TextBox 21">
            <a:extLst>
              <a:ext uri="{FF2B5EF4-FFF2-40B4-BE49-F238E27FC236}">
                <a16:creationId xmlns:a16="http://schemas.microsoft.com/office/drawing/2014/main" id="{E1305886-2E67-A348-9F5B-48BB7FCE3040}"/>
              </a:ext>
            </a:extLst>
          </p:cNvPr>
          <p:cNvSpPr txBox="1"/>
          <p:nvPr/>
        </p:nvSpPr>
        <p:spPr>
          <a:xfrm>
            <a:off x="369826" y="1268939"/>
            <a:ext cx="5465805" cy="307777"/>
          </a:xfrm>
          <a:prstGeom prst="rect">
            <a:avLst/>
          </a:prstGeom>
          <a:noFill/>
          <a:ln>
            <a:noFill/>
          </a:ln>
        </p:spPr>
        <p:txBody>
          <a:bodyPr wrap="square" rtlCol="0">
            <a:spAutoFit/>
          </a:bodyPr>
          <a:lstStyle/>
          <a:p>
            <a:r>
              <a:rPr lang="en-US" sz="1400" b="1" dirty="0">
                <a:solidFill>
                  <a:schemeClr val="tx1">
                    <a:lumMod val="75000"/>
                    <a:lumOff val="25000"/>
                  </a:schemeClr>
                </a:solidFill>
                <a:latin typeface="+mj-lt"/>
              </a:rPr>
              <a:t>The Kindness Challenge</a:t>
            </a:r>
          </a:p>
        </p:txBody>
      </p:sp>
      <p:cxnSp>
        <p:nvCxnSpPr>
          <p:cNvPr id="3" name="Straight Connector 2">
            <a:extLst>
              <a:ext uri="{FF2B5EF4-FFF2-40B4-BE49-F238E27FC236}">
                <a16:creationId xmlns:a16="http://schemas.microsoft.com/office/drawing/2014/main" id="{87A10267-5E6F-184D-80AF-88BBB0A5573B}"/>
              </a:ext>
            </a:extLst>
          </p:cNvPr>
          <p:cNvCxnSpPr/>
          <p:nvPr/>
        </p:nvCxnSpPr>
        <p:spPr>
          <a:xfrm>
            <a:off x="3240222" y="1711488"/>
            <a:ext cx="0" cy="7825886"/>
          </a:xfrm>
          <a:prstGeom prst="line">
            <a:avLst/>
          </a:prstGeom>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69A33B52-F14E-314E-A77F-80367B2EF55E}"/>
              </a:ext>
            </a:extLst>
          </p:cNvPr>
          <p:cNvCxnSpPr/>
          <p:nvPr/>
        </p:nvCxnSpPr>
        <p:spPr>
          <a:xfrm>
            <a:off x="369827" y="2958863"/>
            <a:ext cx="61283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3" name="Straight Connector 22">
            <a:extLst>
              <a:ext uri="{FF2B5EF4-FFF2-40B4-BE49-F238E27FC236}">
                <a16:creationId xmlns:a16="http://schemas.microsoft.com/office/drawing/2014/main" id="{4FE8BC8E-9FA7-7E47-A840-FCEAB3D67217}"/>
              </a:ext>
            </a:extLst>
          </p:cNvPr>
          <p:cNvCxnSpPr/>
          <p:nvPr/>
        </p:nvCxnSpPr>
        <p:spPr>
          <a:xfrm>
            <a:off x="369826" y="4323837"/>
            <a:ext cx="61283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id="{4D0D3469-313F-864F-A227-53B583D37072}"/>
              </a:ext>
            </a:extLst>
          </p:cNvPr>
          <p:cNvCxnSpPr/>
          <p:nvPr/>
        </p:nvCxnSpPr>
        <p:spPr>
          <a:xfrm>
            <a:off x="369826" y="5590795"/>
            <a:ext cx="61283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FC591A06-39C4-FA40-AF50-B4715A605BB4}"/>
              </a:ext>
            </a:extLst>
          </p:cNvPr>
          <p:cNvCxnSpPr/>
          <p:nvPr/>
        </p:nvCxnSpPr>
        <p:spPr>
          <a:xfrm>
            <a:off x="369826" y="6908011"/>
            <a:ext cx="6128319"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a16="http://schemas.microsoft.com/office/drawing/2014/main" id="{0D9764B2-A77C-E848-A12F-52E674CF6FFA}"/>
              </a:ext>
            </a:extLst>
          </p:cNvPr>
          <p:cNvCxnSpPr/>
          <p:nvPr/>
        </p:nvCxnSpPr>
        <p:spPr>
          <a:xfrm>
            <a:off x="369826" y="8332493"/>
            <a:ext cx="6128319"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64729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C7B3CBC-B113-6448-9C56-308CC60CEDEB}"/>
              </a:ext>
            </a:extLst>
          </p:cNvPr>
          <p:cNvSpPr/>
          <p:nvPr/>
        </p:nvSpPr>
        <p:spPr>
          <a:xfrm>
            <a:off x="755374" y="1387038"/>
            <a:ext cx="3861231"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10 </a:t>
            </a:r>
          </a:p>
          <a:p>
            <a:pPr defTabSz="514342">
              <a:defRPr/>
            </a:pPr>
            <a:r>
              <a:rPr lang="en-GB" sz="2400" b="1" dirty="0">
                <a:solidFill>
                  <a:srgbClr val="F48B06"/>
                </a:solidFill>
                <a:latin typeface="Calibri" panose="020F0502020204030204" pitchFamily="34" charset="0"/>
                <a:cs typeface="Calibri" panose="020F0502020204030204" pitchFamily="34" charset="0"/>
              </a:rPr>
              <a:t>Be Deliberate</a:t>
            </a:r>
          </a:p>
        </p:txBody>
      </p:sp>
      <p:sp>
        <p:nvSpPr>
          <p:cNvPr id="3" name="TextBox 2">
            <a:extLst>
              <a:ext uri="{FF2B5EF4-FFF2-40B4-BE49-F238E27FC236}">
                <a16:creationId xmlns:a16="http://schemas.microsoft.com/office/drawing/2014/main" id="{A03FE201-04ED-CB41-A661-683CBB68F6F0}"/>
              </a:ext>
            </a:extLst>
          </p:cNvPr>
          <p:cNvSpPr txBox="1"/>
          <p:nvPr/>
        </p:nvSpPr>
        <p:spPr>
          <a:xfrm>
            <a:off x="2654086" y="9420531"/>
            <a:ext cx="3797424" cy="307777"/>
          </a:xfrm>
          <a:prstGeom prst="rect">
            <a:avLst/>
          </a:prstGeom>
          <a:noFill/>
        </p:spPr>
        <p:txBody>
          <a:bodyPr wrap="square" rtlCol="0">
            <a:spAutoFit/>
          </a:bodyPr>
          <a:lstStyle/>
          <a:p>
            <a:pPr algn="r"/>
            <a:r>
              <a:rPr lang="en-US" sz="1400" b="1" dirty="0">
                <a:solidFill>
                  <a:srgbClr val="FF8038"/>
                </a:solidFill>
                <a:latin typeface="+mj-lt"/>
              </a:rPr>
              <a:t>You need to be kind to YOU.</a:t>
            </a:r>
          </a:p>
        </p:txBody>
      </p:sp>
      <p:sp>
        <p:nvSpPr>
          <p:cNvPr id="4" name="TextBox 3">
            <a:extLst>
              <a:ext uri="{FF2B5EF4-FFF2-40B4-BE49-F238E27FC236}">
                <a16:creationId xmlns:a16="http://schemas.microsoft.com/office/drawing/2014/main" id="{E57D9E45-76F5-9C4A-A41E-36447D8C1A24}"/>
              </a:ext>
            </a:extLst>
          </p:cNvPr>
          <p:cNvSpPr txBox="1"/>
          <p:nvPr/>
        </p:nvSpPr>
        <p:spPr>
          <a:xfrm>
            <a:off x="1934191" y="3169636"/>
            <a:ext cx="7336466" cy="307777"/>
          </a:xfrm>
          <a:prstGeom prst="rect">
            <a:avLst/>
          </a:prstGeom>
          <a:noFill/>
        </p:spPr>
        <p:txBody>
          <a:bodyPr wrap="square" rtlCol="0">
            <a:spAutoFit/>
          </a:bodyPr>
          <a:lstStyle/>
          <a:p>
            <a:r>
              <a:rPr lang="en-US" sz="1400" dirty="0">
                <a:latin typeface="+mj-lt"/>
              </a:rPr>
              <a:t>Make sure you get plenty of sleep.</a:t>
            </a:r>
          </a:p>
        </p:txBody>
      </p:sp>
      <p:sp>
        <p:nvSpPr>
          <p:cNvPr id="5" name="TextBox 4">
            <a:extLst>
              <a:ext uri="{FF2B5EF4-FFF2-40B4-BE49-F238E27FC236}">
                <a16:creationId xmlns:a16="http://schemas.microsoft.com/office/drawing/2014/main" id="{EC819905-2DA8-DD40-940D-5B67B303807D}"/>
              </a:ext>
            </a:extLst>
          </p:cNvPr>
          <p:cNvSpPr txBox="1"/>
          <p:nvPr/>
        </p:nvSpPr>
        <p:spPr>
          <a:xfrm>
            <a:off x="1934191" y="4437062"/>
            <a:ext cx="7336466" cy="307777"/>
          </a:xfrm>
          <a:prstGeom prst="rect">
            <a:avLst/>
          </a:prstGeom>
          <a:noFill/>
        </p:spPr>
        <p:txBody>
          <a:bodyPr wrap="square" rtlCol="0">
            <a:spAutoFit/>
          </a:bodyPr>
          <a:lstStyle/>
          <a:p>
            <a:r>
              <a:rPr lang="en-US" sz="1400" dirty="0">
                <a:latin typeface="+mj-lt"/>
              </a:rPr>
              <a:t>Find time to exercise.</a:t>
            </a:r>
          </a:p>
        </p:txBody>
      </p:sp>
      <p:sp>
        <p:nvSpPr>
          <p:cNvPr id="6" name="TextBox 5">
            <a:extLst>
              <a:ext uri="{FF2B5EF4-FFF2-40B4-BE49-F238E27FC236}">
                <a16:creationId xmlns:a16="http://schemas.microsoft.com/office/drawing/2014/main" id="{A245ADCB-939F-0649-BA4D-459A100EBE87}"/>
              </a:ext>
            </a:extLst>
          </p:cNvPr>
          <p:cNvSpPr txBox="1"/>
          <p:nvPr/>
        </p:nvSpPr>
        <p:spPr>
          <a:xfrm>
            <a:off x="1934191" y="5821667"/>
            <a:ext cx="7336466" cy="307777"/>
          </a:xfrm>
          <a:prstGeom prst="rect">
            <a:avLst/>
          </a:prstGeom>
          <a:noFill/>
        </p:spPr>
        <p:txBody>
          <a:bodyPr wrap="square" rtlCol="0">
            <a:spAutoFit/>
          </a:bodyPr>
          <a:lstStyle/>
          <a:p>
            <a:r>
              <a:rPr lang="en-US" sz="1400" dirty="0">
                <a:latin typeface="+mj-lt"/>
              </a:rPr>
              <a:t>Find things that make you feel calm.</a:t>
            </a:r>
          </a:p>
        </p:txBody>
      </p:sp>
      <p:sp>
        <p:nvSpPr>
          <p:cNvPr id="7" name="TextBox 6">
            <a:extLst>
              <a:ext uri="{FF2B5EF4-FFF2-40B4-BE49-F238E27FC236}">
                <a16:creationId xmlns:a16="http://schemas.microsoft.com/office/drawing/2014/main" id="{7A8E6E29-04F7-3046-B078-7F0E7B8DE80E}"/>
              </a:ext>
            </a:extLst>
          </p:cNvPr>
          <p:cNvSpPr txBox="1"/>
          <p:nvPr/>
        </p:nvSpPr>
        <p:spPr>
          <a:xfrm>
            <a:off x="1939055" y="7199986"/>
            <a:ext cx="7336466" cy="307777"/>
          </a:xfrm>
          <a:prstGeom prst="rect">
            <a:avLst/>
          </a:prstGeom>
          <a:noFill/>
        </p:spPr>
        <p:txBody>
          <a:bodyPr wrap="square" rtlCol="0">
            <a:spAutoFit/>
          </a:bodyPr>
          <a:lstStyle/>
          <a:p>
            <a:r>
              <a:rPr lang="en-US" sz="1400" dirty="0">
                <a:latin typeface="+mj-lt"/>
              </a:rPr>
              <a:t>Take time away from screens.</a:t>
            </a:r>
          </a:p>
        </p:txBody>
      </p:sp>
      <p:sp>
        <p:nvSpPr>
          <p:cNvPr id="8" name="TextBox 7">
            <a:extLst>
              <a:ext uri="{FF2B5EF4-FFF2-40B4-BE49-F238E27FC236}">
                <a16:creationId xmlns:a16="http://schemas.microsoft.com/office/drawing/2014/main" id="{C3166D9B-9C84-4244-80C8-48420B89A10A}"/>
              </a:ext>
            </a:extLst>
          </p:cNvPr>
          <p:cNvSpPr txBox="1"/>
          <p:nvPr/>
        </p:nvSpPr>
        <p:spPr>
          <a:xfrm>
            <a:off x="1934191" y="8464147"/>
            <a:ext cx="7336466" cy="307777"/>
          </a:xfrm>
          <a:prstGeom prst="rect">
            <a:avLst/>
          </a:prstGeom>
          <a:noFill/>
        </p:spPr>
        <p:txBody>
          <a:bodyPr wrap="square" rtlCol="0">
            <a:spAutoFit/>
          </a:bodyPr>
          <a:lstStyle/>
          <a:p>
            <a:r>
              <a:rPr lang="en-US" sz="1400" dirty="0">
                <a:latin typeface="+mj-lt"/>
              </a:rPr>
              <a:t>Don’t bottle things up.</a:t>
            </a:r>
          </a:p>
        </p:txBody>
      </p:sp>
      <p:pic>
        <p:nvPicPr>
          <p:cNvPr id="9" name="Picture 8">
            <a:extLst>
              <a:ext uri="{FF2B5EF4-FFF2-40B4-BE49-F238E27FC236}">
                <a16:creationId xmlns:a16="http://schemas.microsoft.com/office/drawing/2014/main" id="{257D20FF-271D-2C44-858C-20DF20691A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713" y="2821805"/>
            <a:ext cx="955522" cy="955522"/>
          </a:xfrm>
          <a:prstGeom prst="rect">
            <a:avLst/>
          </a:prstGeom>
        </p:spPr>
      </p:pic>
      <p:pic>
        <p:nvPicPr>
          <p:cNvPr id="10" name="Picture 9">
            <a:extLst>
              <a:ext uri="{FF2B5EF4-FFF2-40B4-BE49-F238E27FC236}">
                <a16:creationId xmlns:a16="http://schemas.microsoft.com/office/drawing/2014/main" id="{72516184-EC1A-2D48-8EA3-8C69DB06A3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685" y="8228888"/>
            <a:ext cx="778294" cy="778294"/>
          </a:xfrm>
          <a:prstGeom prst="rect">
            <a:avLst/>
          </a:prstGeom>
        </p:spPr>
      </p:pic>
      <p:pic>
        <p:nvPicPr>
          <p:cNvPr id="11" name="Picture 10">
            <a:extLst>
              <a:ext uri="{FF2B5EF4-FFF2-40B4-BE49-F238E27FC236}">
                <a16:creationId xmlns:a16="http://schemas.microsoft.com/office/drawing/2014/main" id="{EFA106A8-73A2-4244-80FE-21281FB9E9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2685" y="7082813"/>
            <a:ext cx="666483" cy="666483"/>
          </a:xfrm>
          <a:prstGeom prst="rect">
            <a:avLst/>
          </a:prstGeom>
        </p:spPr>
      </p:pic>
      <p:pic>
        <p:nvPicPr>
          <p:cNvPr id="12" name="Picture 11">
            <a:extLst>
              <a:ext uri="{FF2B5EF4-FFF2-40B4-BE49-F238E27FC236}">
                <a16:creationId xmlns:a16="http://schemas.microsoft.com/office/drawing/2014/main" id="{FA176988-C0F0-3948-9CE8-6690CFA679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5375" y="4137723"/>
            <a:ext cx="954738" cy="954738"/>
          </a:xfrm>
          <a:prstGeom prst="rect">
            <a:avLst/>
          </a:prstGeom>
        </p:spPr>
      </p:pic>
      <p:pic>
        <p:nvPicPr>
          <p:cNvPr id="13" name="Picture 12">
            <a:extLst>
              <a:ext uri="{FF2B5EF4-FFF2-40B4-BE49-F238E27FC236}">
                <a16:creationId xmlns:a16="http://schemas.microsoft.com/office/drawing/2014/main" id="{A6A83F09-6C2B-6D4D-80E3-6CBEA60BAB2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1926" y="5656118"/>
            <a:ext cx="787977" cy="787977"/>
          </a:xfrm>
          <a:prstGeom prst="rect">
            <a:avLst/>
          </a:prstGeom>
        </p:spPr>
      </p:pic>
      <p:sp>
        <p:nvSpPr>
          <p:cNvPr id="14" name="TextBox 13">
            <a:extLst>
              <a:ext uri="{FF2B5EF4-FFF2-40B4-BE49-F238E27FC236}">
                <a16:creationId xmlns:a16="http://schemas.microsoft.com/office/drawing/2014/main" id="{49BEE0AA-2AAD-734E-9D14-A89FB21BB9E8}"/>
              </a:ext>
            </a:extLst>
          </p:cNvPr>
          <p:cNvSpPr txBox="1"/>
          <p:nvPr/>
        </p:nvSpPr>
        <p:spPr>
          <a:xfrm>
            <a:off x="755374" y="2398237"/>
            <a:ext cx="3797424" cy="307777"/>
          </a:xfrm>
          <a:prstGeom prst="rect">
            <a:avLst/>
          </a:prstGeom>
          <a:noFill/>
        </p:spPr>
        <p:txBody>
          <a:bodyPr wrap="square" rtlCol="0">
            <a:spAutoFit/>
          </a:bodyPr>
          <a:lstStyle/>
          <a:p>
            <a:r>
              <a:rPr lang="en-US" sz="1400" b="1" dirty="0">
                <a:solidFill>
                  <a:schemeClr val="tx1">
                    <a:lumMod val="75000"/>
                    <a:lumOff val="25000"/>
                  </a:schemeClr>
                </a:solidFill>
                <a:latin typeface="+mj-lt"/>
              </a:rPr>
              <a:t>How could you be deliberate with routines?</a:t>
            </a:r>
          </a:p>
        </p:txBody>
      </p:sp>
    </p:spTree>
    <p:extLst>
      <p:ext uri="{BB962C8B-B14F-4D97-AF65-F5344CB8AC3E}">
        <p14:creationId xmlns:p14="http://schemas.microsoft.com/office/powerpoint/2010/main" val="2806241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A64245-4C0B-4E4C-817C-FF01BEDE2B7B}"/>
              </a:ext>
            </a:extLst>
          </p:cNvPr>
          <p:cNvSpPr txBox="1"/>
          <p:nvPr/>
        </p:nvSpPr>
        <p:spPr>
          <a:xfrm>
            <a:off x="567131" y="1514475"/>
            <a:ext cx="3455581" cy="307777"/>
          </a:xfrm>
          <a:prstGeom prst="rect">
            <a:avLst/>
          </a:prstGeom>
          <a:noFill/>
        </p:spPr>
        <p:txBody>
          <a:bodyPr wrap="square" rtlCol="0">
            <a:spAutoFit/>
          </a:bodyPr>
          <a:lstStyle/>
          <a:p>
            <a:r>
              <a:rPr lang="en-US" sz="1400" b="1" dirty="0">
                <a:solidFill>
                  <a:schemeClr val="tx1">
                    <a:lumMod val="75000"/>
                    <a:lumOff val="25000"/>
                  </a:schemeClr>
                </a:solidFill>
                <a:latin typeface="+mj-lt"/>
              </a:rPr>
              <a:t>Deliberately kind</a:t>
            </a:r>
          </a:p>
        </p:txBody>
      </p:sp>
      <p:sp>
        <p:nvSpPr>
          <p:cNvPr id="3" name="TextBox 2">
            <a:extLst>
              <a:ext uri="{FF2B5EF4-FFF2-40B4-BE49-F238E27FC236}">
                <a16:creationId xmlns:a16="http://schemas.microsoft.com/office/drawing/2014/main" id="{8DE24DAD-E68E-E741-B57C-5366AADF631A}"/>
              </a:ext>
            </a:extLst>
          </p:cNvPr>
          <p:cNvSpPr txBox="1"/>
          <p:nvPr/>
        </p:nvSpPr>
        <p:spPr>
          <a:xfrm>
            <a:off x="567132" y="1853029"/>
            <a:ext cx="5163900" cy="5235536"/>
          </a:xfrm>
          <a:prstGeom prst="rect">
            <a:avLst/>
          </a:prstGeom>
          <a:noFill/>
        </p:spPr>
        <p:txBody>
          <a:bodyPr wrap="square" rtlCol="0">
            <a:spAutoFit/>
          </a:bodyPr>
          <a:lstStyle/>
          <a:p>
            <a:pPr marL="285750" indent="-285750">
              <a:lnSpc>
                <a:spcPct val="114000"/>
              </a:lnSpc>
              <a:buFont typeface="Arial" charset="0"/>
              <a:buChar char="•"/>
            </a:pPr>
            <a:r>
              <a:rPr lang="en-US" sz="1400" dirty="0">
                <a:latin typeface="+mj-lt"/>
              </a:rPr>
              <a:t>What could you do that would make someone else feel good?</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Think of all the small things you could do to be kind, e.g. open a door for someone.</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Write down how it feels when someone is grateful to you for your kindness.</a:t>
            </a:r>
          </a:p>
          <a:p>
            <a:pPr>
              <a:lnSpc>
                <a:spcPct val="114000"/>
              </a:lnSpc>
            </a:pPr>
            <a:endParaRPr lang="en-US" sz="1400" dirty="0">
              <a:latin typeface="+mj-lt"/>
            </a:endParaRPr>
          </a:p>
        </p:txBody>
      </p:sp>
      <p:pic>
        <p:nvPicPr>
          <p:cNvPr id="4" name="Picture 3">
            <a:extLst>
              <a:ext uri="{FF2B5EF4-FFF2-40B4-BE49-F238E27FC236}">
                <a16:creationId xmlns:a16="http://schemas.microsoft.com/office/drawing/2014/main" id="{9A70FF34-813E-3D46-83AF-CDCD2B68E5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38184" y="7745107"/>
            <a:ext cx="1896894" cy="1896894"/>
          </a:xfrm>
          <a:prstGeom prst="rect">
            <a:avLst/>
          </a:prstGeom>
        </p:spPr>
      </p:pic>
    </p:spTree>
    <p:extLst>
      <p:ext uri="{BB962C8B-B14F-4D97-AF65-F5344CB8AC3E}">
        <p14:creationId xmlns:p14="http://schemas.microsoft.com/office/powerpoint/2010/main" val="3313710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13DC72F-FC0F-5A41-BF05-4E723CCB8071}"/>
              </a:ext>
            </a:extLst>
          </p:cNvPr>
          <p:cNvSpPr/>
          <p:nvPr/>
        </p:nvSpPr>
        <p:spPr>
          <a:xfrm>
            <a:off x="550101" y="1328673"/>
            <a:ext cx="3861231"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11 </a:t>
            </a:r>
          </a:p>
          <a:p>
            <a:pPr defTabSz="514342">
              <a:defRPr/>
            </a:pPr>
            <a:r>
              <a:rPr lang="en-GB" sz="2400" b="1" dirty="0">
                <a:solidFill>
                  <a:srgbClr val="F48B06"/>
                </a:solidFill>
                <a:latin typeface="Calibri" panose="020F0502020204030204" pitchFamily="34" charset="0"/>
                <a:cs typeface="Calibri" panose="020F0502020204030204" pitchFamily="34" charset="0"/>
              </a:rPr>
              <a:t>Be Dedicated</a:t>
            </a:r>
          </a:p>
        </p:txBody>
      </p:sp>
      <p:pic>
        <p:nvPicPr>
          <p:cNvPr id="3" name="Picture 2">
            <a:extLst>
              <a:ext uri="{FF2B5EF4-FFF2-40B4-BE49-F238E27FC236}">
                <a16:creationId xmlns:a16="http://schemas.microsoft.com/office/drawing/2014/main" id="{5EEC5C73-1EC6-C04A-BC70-CB4694F24D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72873" y="1328673"/>
            <a:ext cx="1229172" cy="1229172"/>
          </a:xfrm>
          <a:prstGeom prst="rect">
            <a:avLst/>
          </a:prstGeom>
        </p:spPr>
      </p:pic>
      <p:sp>
        <p:nvSpPr>
          <p:cNvPr id="4" name="TextBox 3">
            <a:extLst>
              <a:ext uri="{FF2B5EF4-FFF2-40B4-BE49-F238E27FC236}">
                <a16:creationId xmlns:a16="http://schemas.microsoft.com/office/drawing/2014/main" id="{F6F4535A-1BD8-8342-9DB1-F2F569596E33}"/>
              </a:ext>
            </a:extLst>
          </p:cNvPr>
          <p:cNvSpPr txBox="1"/>
          <p:nvPr/>
        </p:nvSpPr>
        <p:spPr>
          <a:xfrm>
            <a:off x="550101" y="2159670"/>
            <a:ext cx="5151944" cy="6954596"/>
          </a:xfrm>
          <a:prstGeom prst="rect">
            <a:avLst/>
          </a:prstGeom>
          <a:noFill/>
        </p:spPr>
        <p:txBody>
          <a:bodyPr wrap="square" rtlCol="0">
            <a:spAutoFit/>
          </a:bodyPr>
          <a:lstStyle/>
          <a:p>
            <a:pPr>
              <a:lnSpc>
                <a:spcPct val="114000"/>
              </a:lnSpc>
            </a:pPr>
            <a:r>
              <a:rPr lang="en-US" sz="1400" b="1" dirty="0">
                <a:solidFill>
                  <a:schemeClr val="tx1">
                    <a:lumMod val="75000"/>
                    <a:lumOff val="25000"/>
                  </a:schemeClr>
                </a:solidFill>
                <a:latin typeface="+mj-lt"/>
              </a:rPr>
              <a:t>Write down the bumps in the road you have faced.</a:t>
            </a:r>
          </a:p>
          <a:p>
            <a:pPr>
              <a:lnSpc>
                <a:spcPct val="114000"/>
              </a:lnSpc>
            </a:pPr>
            <a:endParaRPr lang="en-US" sz="1400" dirty="0">
              <a:latin typeface="+mj-lt"/>
            </a:endParaRPr>
          </a:p>
          <a:p>
            <a:pPr marL="285750" indent="-285750">
              <a:lnSpc>
                <a:spcPct val="114000"/>
              </a:lnSpc>
              <a:buFont typeface="Arial" charset="0"/>
              <a:buChar char="•"/>
            </a:pPr>
            <a:r>
              <a:rPr lang="en-US" sz="1400" dirty="0">
                <a:latin typeface="+mj-lt"/>
              </a:rPr>
              <a:t>What caused it?</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How did you feel about it?</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What did you do about it?</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How did you get back up and keep going?</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How kind were you to yourself and others during it ?</a:t>
            </a: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endParaRPr lang="en-US" sz="1400" dirty="0">
              <a:latin typeface="+mj-lt"/>
            </a:endParaRPr>
          </a:p>
          <a:p>
            <a:pPr marL="285750" indent="-285750">
              <a:lnSpc>
                <a:spcPct val="114000"/>
              </a:lnSpc>
              <a:buFont typeface="Arial" charset="0"/>
              <a:buChar char="•"/>
            </a:pPr>
            <a:r>
              <a:rPr lang="en-US" sz="1400" dirty="0">
                <a:latin typeface="+mj-lt"/>
              </a:rPr>
              <a:t>After these lessons, what would you do differently now?</a:t>
            </a:r>
          </a:p>
        </p:txBody>
      </p:sp>
    </p:spTree>
    <p:extLst>
      <p:ext uri="{BB962C8B-B14F-4D97-AF65-F5344CB8AC3E}">
        <p14:creationId xmlns:p14="http://schemas.microsoft.com/office/powerpoint/2010/main" val="49545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6B10A1-20BA-B547-8DBE-F5BEF7FDB605}"/>
              </a:ext>
            </a:extLst>
          </p:cNvPr>
          <p:cNvSpPr txBox="1"/>
          <p:nvPr/>
        </p:nvSpPr>
        <p:spPr>
          <a:xfrm>
            <a:off x="563440" y="1173320"/>
            <a:ext cx="4708951" cy="307777"/>
          </a:xfrm>
          <a:prstGeom prst="rect">
            <a:avLst/>
          </a:prstGeom>
          <a:noFill/>
        </p:spPr>
        <p:txBody>
          <a:bodyPr wrap="square" rtlCol="0">
            <a:spAutoFit/>
          </a:bodyPr>
          <a:lstStyle/>
          <a:p>
            <a:r>
              <a:rPr lang="en-GB" sz="1400" b="1" dirty="0">
                <a:solidFill>
                  <a:schemeClr val="tx1">
                    <a:lumMod val="75000"/>
                    <a:lumOff val="25000"/>
                  </a:schemeClr>
                </a:solidFill>
                <a:latin typeface="+mj-lt"/>
              </a:rPr>
              <a:t>Follow your own path – what does that mean?</a:t>
            </a:r>
          </a:p>
        </p:txBody>
      </p:sp>
      <p:sp>
        <p:nvSpPr>
          <p:cNvPr id="3" name="TextBox 2">
            <a:extLst>
              <a:ext uri="{FF2B5EF4-FFF2-40B4-BE49-F238E27FC236}">
                <a16:creationId xmlns:a16="http://schemas.microsoft.com/office/drawing/2014/main" id="{394779D0-A403-2B45-AE2D-9DA64F808208}"/>
              </a:ext>
            </a:extLst>
          </p:cNvPr>
          <p:cNvSpPr txBox="1"/>
          <p:nvPr/>
        </p:nvSpPr>
        <p:spPr>
          <a:xfrm>
            <a:off x="599584" y="1679341"/>
            <a:ext cx="4672808" cy="1060675"/>
          </a:xfrm>
          <a:prstGeom prst="rect">
            <a:avLst/>
          </a:prstGeom>
          <a:noFill/>
          <a:ln w="15875">
            <a:solidFill>
              <a:srgbClr val="FF8037"/>
            </a:solidFill>
          </a:ln>
        </p:spPr>
        <p:txBody>
          <a:bodyPr wrap="square" rtlCol="0">
            <a:spAutoFit/>
          </a:bodyPr>
          <a:lstStyle/>
          <a:p>
            <a:pPr>
              <a:lnSpc>
                <a:spcPct val="114000"/>
              </a:lnSpc>
            </a:pPr>
            <a:r>
              <a:rPr lang="en-US" sz="1400" dirty="0">
                <a:latin typeface="+mj-lt"/>
              </a:rPr>
              <a:t>Look at Matthew Syed’s Manifesto for Change on the next page – is this the same as yours or would you change something? </a:t>
            </a:r>
            <a:br>
              <a:rPr lang="en-US" sz="1400" dirty="0">
                <a:latin typeface="+mj-lt"/>
              </a:rPr>
            </a:br>
            <a:r>
              <a:rPr lang="en-US" sz="1400" dirty="0">
                <a:latin typeface="+mj-lt"/>
              </a:rPr>
              <a:t>Write your own in the space provided.</a:t>
            </a:r>
          </a:p>
        </p:txBody>
      </p:sp>
      <p:pic>
        <p:nvPicPr>
          <p:cNvPr id="4" name="Picture 3" descr="A close up of a sign&#10;&#10;Description automatically generated">
            <a:extLst>
              <a:ext uri="{FF2B5EF4-FFF2-40B4-BE49-F238E27FC236}">
                <a16:creationId xmlns:a16="http://schemas.microsoft.com/office/drawing/2014/main" id="{F8D58E4C-3386-524E-B830-C98588448C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44766" y="1173320"/>
            <a:ext cx="1021404" cy="1443648"/>
          </a:xfrm>
          <a:prstGeom prst="rect">
            <a:avLst/>
          </a:prstGeom>
        </p:spPr>
      </p:pic>
    </p:spTree>
    <p:extLst>
      <p:ext uri="{BB962C8B-B14F-4D97-AF65-F5344CB8AC3E}">
        <p14:creationId xmlns:p14="http://schemas.microsoft.com/office/powerpoint/2010/main" val="3722532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A99B92-EBF7-7845-8012-0264887D7124}"/>
              </a:ext>
            </a:extLst>
          </p:cNvPr>
          <p:cNvSpPr/>
          <p:nvPr/>
        </p:nvSpPr>
        <p:spPr>
          <a:xfrm>
            <a:off x="-1" y="21265"/>
            <a:ext cx="7080069" cy="11483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 up of text on a white background&#10;&#10;Description automatically generated">
            <a:extLst>
              <a:ext uri="{FF2B5EF4-FFF2-40B4-BE49-F238E27FC236}">
                <a16:creationId xmlns:a16="http://schemas.microsoft.com/office/drawing/2014/main" id="{BE07864B-DABC-7C47-ACED-384E269CD15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2069" y="-207586"/>
            <a:ext cx="7302137" cy="10321172"/>
          </a:xfrm>
          <a:prstGeom prst="rect">
            <a:avLst/>
          </a:prstGeom>
        </p:spPr>
      </p:pic>
    </p:spTree>
    <p:extLst>
      <p:ext uri="{BB962C8B-B14F-4D97-AF65-F5344CB8AC3E}">
        <p14:creationId xmlns:p14="http://schemas.microsoft.com/office/powerpoint/2010/main" val="26428643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D3755C4-1912-A94E-9FC4-017AA3EE050C}"/>
              </a:ext>
            </a:extLst>
          </p:cNvPr>
          <p:cNvSpPr/>
          <p:nvPr/>
        </p:nvSpPr>
        <p:spPr>
          <a:xfrm>
            <a:off x="550100" y="1352286"/>
            <a:ext cx="3861231" cy="830997"/>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defTabSz="514342">
              <a:defRPr/>
            </a:pPr>
            <a:r>
              <a:rPr lang="en-GB" sz="2400" b="1" dirty="0">
                <a:solidFill>
                  <a:schemeClr val="tx1">
                    <a:lumMod val="75000"/>
                    <a:lumOff val="25000"/>
                  </a:schemeClr>
                </a:solidFill>
                <a:latin typeface="Calibri" panose="020F0502020204030204" pitchFamily="34" charset="0"/>
                <a:cs typeface="Calibri" panose="020F0502020204030204" pitchFamily="34" charset="0"/>
              </a:rPr>
              <a:t>Session 12 </a:t>
            </a:r>
          </a:p>
          <a:p>
            <a:pPr defTabSz="514342">
              <a:defRPr/>
            </a:pPr>
            <a:r>
              <a:rPr lang="en-GB" sz="2400" b="1" dirty="0">
                <a:solidFill>
                  <a:srgbClr val="F48B06"/>
                </a:solidFill>
                <a:latin typeface="Calibri" panose="020F0502020204030204" pitchFamily="34" charset="0"/>
                <a:cs typeface="Calibri" panose="020F0502020204030204" pitchFamily="34" charset="0"/>
              </a:rPr>
              <a:t>Be Change Makers</a:t>
            </a:r>
          </a:p>
        </p:txBody>
      </p:sp>
      <p:pic>
        <p:nvPicPr>
          <p:cNvPr id="3" name="Picture 2">
            <a:extLst>
              <a:ext uri="{FF2B5EF4-FFF2-40B4-BE49-F238E27FC236}">
                <a16:creationId xmlns:a16="http://schemas.microsoft.com/office/drawing/2014/main" id="{C8487566-8D2A-0D44-BD3C-DFB914E7A31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16605" y="7017719"/>
            <a:ext cx="3002486" cy="3002486"/>
          </a:xfrm>
          <a:prstGeom prst="rect">
            <a:avLst/>
          </a:prstGeom>
        </p:spPr>
      </p:pic>
      <p:sp>
        <p:nvSpPr>
          <p:cNvPr id="4" name="TextBox 3">
            <a:extLst>
              <a:ext uri="{FF2B5EF4-FFF2-40B4-BE49-F238E27FC236}">
                <a16:creationId xmlns:a16="http://schemas.microsoft.com/office/drawing/2014/main" id="{B710CB74-0E74-D142-95B4-704E465F9A54}"/>
              </a:ext>
            </a:extLst>
          </p:cNvPr>
          <p:cNvSpPr txBox="1"/>
          <p:nvPr/>
        </p:nvSpPr>
        <p:spPr>
          <a:xfrm>
            <a:off x="550100" y="2432438"/>
            <a:ext cx="5054857" cy="5041124"/>
          </a:xfrm>
          <a:prstGeom prst="rect">
            <a:avLst/>
          </a:prstGeom>
          <a:noFill/>
        </p:spPr>
        <p:txBody>
          <a:bodyPr wrap="square" rtlCol="0">
            <a:spAutoFit/>
          </a:bodyPr>
          <a:lstStyle/>
          <a:p>
            <a:r>
              <a:rPr lang="en-US" sz="1200" b="1" dirty="0">
                <a:solidFill>
                  <a:schemeClr val="tx1">
                    <a:lumMod val="75000"/>
                    <a:lumOff val="25000"/>
                  </a:schemeClr>
                </a:solidFill>
                <a:latin typeface="+mj-lt"/>
              </a:rPr>
              <a:t>WHO do you want to BE?</a:t>
            </a:r>
          </a:p>
          <a:p>
            <a:endParaRPr lang="en-US" sz="1200" dirty="0">
              <a:latin typeface="+mj-lt"/>
            </a:endParaRPr>
          </a:p>
          <a:p>
            <a:r>
              <a:rPr lang="en-US" sz="1200" dirty="0">
                <a:solidFill>
                  <a:schemeClr val="tx1">
                    <a:lumMod val="75000"/>
                    <a:lumOff val="25000"/>
                  </a:schemeClr>
                </a:solidFill>
                <a:latin typeface="+mj-lt"/>
              </a:rPr>
              <a:t>It’s time to commit and DARE TO BE YOU.</a:t>
            </a:r>
          </a:p>
          <a:p>
            <a:pPr>
              <a:lnSpc>
                <a:spcPct val="114000"/>
              </a:lnSpc>
            </a:pPr>
            <a:endParaRPr lang="en-US" sz="1200" dirty="0">
              <a:solidFill>
                <a:schemeClr val="tx1">
                  <a:lumMod val="75000"/>
                  <a:lumOff val="25000"/>
                </a:schemeClr>
              </a:solidFill>
              <a:latin typeface="+mj-lt"/>
            </a:endParaRPr>
          </a:p>
          <a:p>
            <a:pPr>
              <a:lnSpc>
                <a:spcPct val="114000"/>
              </a:lnSpc>
            </a:pPr>
            <a:r>
              <a:rPr lang="en-US" sz="1200" dirty="0">
                <a:solidFill>
                  <a:schemeClr val="tx1">
                    <a:lumMod val="75000"/>
                    <a:lumOff val="25000"/>
                  </a:schemeClr>
                </a:solidFill>
                <a:latin typeface="+mj-lt"/>
              </a:rPr>
              <a:t>Have a go at writing your thoughts:</a:t>
            </a:r>
          </a:p>
          <a:p>
            <a:pPr>
              <a:lnSpc>
                <a:spcPct val="114000"/>
              </a:lnSpc>
            </a:pPr>
            <a:endParaRPr lang="en-US" sz="1200" dirty="0">
              <a:solidFill>
                <a:schemeClr val="tx1">
                  <a:lumMod val="75000"/>
                  <a:lumOff val="25000"/>
                </a:schemeClr>
              </a:solidFill>
              <a:latin typeface="+mj-lt"/>
            </a:endParaRPr>
          </a:p>
          <a:p>
            <a:pPr marL="457200" indent="-457200">
              <a:lnSpc>
                <a:spcPct val="114000"/>
              </a:lnSpc>
              <a:buFont typeface="Arial" charset="0"/>
              <a:buChar char="•"/>
            </a:pPr>
            <a:r>
              <a:rPr lang="en-US" sz="1200" dirty="0">
                <a:solidFill>
                  <a:schemeClr val="tx1">
                    <a:lumMod val="75000"/>
                    <a:lumOff val="25000"/>
                  </a:schemeClr>
                </a:solidFill>
                <a:latin typeface="+mj-lt"/>
              </a:rPr>
              <a:t>What 3 words do you hope people will use to describe you?</a:t>
            </a: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r>
              <a:rPr lang="en-US" sz="1200" dirty="0">
                <a:solidFill>
                  <a:schemeClr val="tx1">
                    <a:lumMod val="75000"/>
                    <a:lumOff val="25000"/>
                  </a:schemeClr>
                </a:solidFill>
                <a:latin typeface="+mj-lt"/>
              </a:rPr>
              <a:t>When people are around you, how do you want them to feel?</a:t>
            </a: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endParaRPr lang="en-US" sz="1200" dirty="0">
              <a:solidFill>
                <a:schemeClr val="tx1">
                  <a:lumMod val="75000"/>
                  <a:lumOff val="25000"/>
                </a:schemeClr>
              </a:solidFill>
              <a:latin typeface="+mj-lt"/>
            </a:endParaRPr>
          </a:p>
          <a:p>
            <a:pPr marL="457200" indent="-457200">
              <a:lnSpc>
                <a:spcPct val="114000"/>
              </a:lnSpc>
              <a:buFont typeface="Arial" charset="0"/>
              <a:buChar char="•"/>
            </a:pPr>
            <a:r>
              <a:rPr lang="en-US" sz="1200" dirty="0">
                <a:solidFill>
                  <a:schemeClr val="tx1">
                    <a:lumMod val="75000"/>
                    <a:lumOff val="25000"/>
                  </a:schemeClr>
                </a:solidFill>
                <a:latin typeface="+mj-lt"/>
              </a:rPr>
              <a:t>How kind are you to those who are different to you?</a:t>
            </a:r>
          </a:p>
          <a:p>
            <a:endParaRPr lang="en-US" sz="1200" dirty="0">
              <a:latin typeface="+mj-lt"/>
            </a:endParaRPr>
          </a:p>
        </p:txBody>
      </p:sp>
    </p:spTree>
    <p:extLst>
      <p:ext uri="{BB962C8B-B14F-4D97-AF65-F5344CB8AC3E}">
        <p14:creationId xmlns:p14="http://schemas.microsoft.com/office/powerpoint/2010/main" val="1603227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TotalTime>
  <Words>2054</Words>
  <Application>Microsoft Macintosh PowerPoint</Application>
  <PresentationFormat>A4 Paper (210x297 mm)</PresentationFormat>
  <Paragraphs>498</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67</cp:revision>
  <cp:lastPrinted>2020-07-16T21:35:55Z</cp:lastPrinted>
  <dcterms:created xsi:type="dcterms:W3CDTF">2020-07-08T11:04:14Z</dcterms:created>
  <dcterms:modified xsi:type="dcterms:W3CDTF">2020-07-17T08:53:30Z</dcterms:modified>
</cp:coreProperties>
</file>