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p:scale>
          <a:sx n="70" d="100"/>
          <a:sy n="70" d="100"/>
        </p:scale>
        <p:origin x="327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ack sign with white text&#10;&#10;Description automatically generated">
            <a:extLst>
              <a:ext uri="{FF2B5EF4-FFF2-40B4-BE49-F238E27FC236}">
                <a16:creationId xmlns:a16="http://schemas.microsoft.com/office/drawing/2014/main" id="{91732896-8E10-4338-ABCD-5896964A58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288" y="8366759"/>
            <a:ext cx="2516232" cy="1722499"/>
          </a:xfrm>
          <a:prstGeom prst="rect">
            <a:avLst/>
          </a:prstGeom>
        </p:spPr>
      </p:pic>
      <p:pic>
        <p:nvPicPr>
          <p:cNvPr id="9" name="Picture 8">
            <a:extLst>
              <a:ext uri="{FF2B5EF4-FFF2-40B4-BE49-F238E27FC236}">
                <a16:creationId xmlns:a16="http://schemas.microsoft.com/office/drawing/2014/main" id="{9EC331D2-62DA-4089-AE7D-060BB80BD7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2480" y="8159356"/>
            <a:ext cx="1998072" cy="1746644"/>
          </a:xfrm>
          <a:prstGeom prst="rect">
            <a:avLst/>
          </a:prstGeom>
        </p:spPr>
      </p:pic>
    </p:spTree>
    <p:extLst>
      <p:ext uri="{BB962C8B-B14F-4D97-AF65-F5344CB8AC3E}">
        <p14:creationId xmlns:p14="http://schemas.microsoft.com/office/powerpoint/2010/main" val="401771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569C8-5265-471B-BF45-A95360079F42}"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3700366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569C8-5265-471B-BF45-A95360079F42}"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246230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ack sign with white text&#10;&#10;Description automatically generated">
            <a:extLst>
              <a:ext uri="{FF2B5EF4-FFF2-40B4-BE49-F238E27FC236}">
                <a16:creationId xmlns:a16="http://schemas.microsoft.com/office/drawing/2014/main" id="{21F23975-DDBB-4A53-BC2A-1AF41E9C3C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288" y="8625385"/>
            <a:ext cx="2138430" cy="1463873"/>
          </a:xfrm>
          <a:prstGeom prst="rect">
            <a:avLst/>
          </a:prstGeom>
        </p:spPr>
      </p:pic>
      <p:pic>
        <p:nvPicPr>
          <p:cNvPr id="9" name="Picture 8">
            <a:extLst>
              <a:ext uri="{FF2B5EF4-FFF2-40B4-BE49-F238E27FC236}">
                <a16:creationId xmlns:a16="http://schemas.microsoft.com/office/drawing/2014/main" id="{273B9548-1C2E-4ADA-AC1E-9F3596248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5956" y="8442126"/>
            <a:ext cx="1674596" cy="1463873"/>
          </a:xfrm>
          <a:prstGeom prst="rect">
            <a:avLst/>
          </a:prstGeom>
        </p:spPr>
      </p:pic>
    </p:spTree>
    <p:extLst>
      <p:ext uri="{BB962C8B-B14F-4D97-AF65-F5344CB8AC3E}">
        <p14:creationId xmlns:p14="http://schemas.microsoft.com/office/powerpoint/2010/main" val="220057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6569C8-5265-471B-BF45-A95360079F42}"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381657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6569C8-5265-471B-BF45-A95360079F42}"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128849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6569C8-5265-471B-BF45-A95360079F42}" type="datetimeFigureOut">
              <a:rPr lang="en-GB" smtClean="0"/>
              <a:t>08/01/2020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200800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6569C8-5265-471B-BF45-A95360079F42}" type="datetimeFigureOut">
              <a:rPr lang="en-GB" smtClean="0"/>
              <a:t>08/01/2020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57441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6569C8-5265-471B-BF45-A95360079F42}" type="datetimeFigureOut">
              <a:rPr lang="en-GB" smtClean="0"/>
              <a:t>08/01/2020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265936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26569C8-5265-471B-BF45-A95360079F42}"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287423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26569C8-5265-471B-BF45-A95360079F42}"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CAA11D-11A3-4C3B-A56B-C89A5017017B}" type="slidenum">
              <a:rPr lang="en-GB" smtClean="0"/>
              <a:t>‹#›</a:t>
            </a:fld>
            <a:endParaRPr lang="en-GB"/>
          </a:p>
        </p:txBody>
      </p:sp>
    </p:spTree>
    <p:extLst>
      <p:ext uri="{BB962C8B-B14F-4D97-AF65-F5344CB8AC3E}">
        <p14:creationId xmlns:p14="http://schemas.microsoft.com/office/powerpoint/2010/main" val="413497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26569C8-5265-471B-BF45-A95360079F42}" type="datetimeFigureOut">
              <a:rPr lang="en-GB" smtClean="0"/>
              <a:t>08/01/2020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9CAA11D-11A3-4C3B-A56B-C89A5017017B}" type="slidenum">
              <a:rPr lang="en-GB" smtClean="0"/>
              <a:t>‹#›</a:t>
            </a:fld>
            <a:endParaRPr lang="en-GB"/>
          </a:p>
        </p:txBody>
      </p:sp>
    </p:spTree>
    <p:extLst>
      <p:ext uri="{BB962C8B-B14F-4D97-AF65-F5344CB8AC3E}">
        <p14:creationId xmlns:p14="http://schemas.microsoft.com/office/powerpoint/2010/main" val="326712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72DA88F-16F7-4344-8A7E-6B1F17BE44B4}"/>
              </a:ext>
            </a:extLst>
          </p:cNvPr>
          <p:cNvSpPr txBox="1"/>
          <p:nvPr/>
        </p:nvSpPr>
        <p:spPr>
          <a:xfrm>
            <a:off x="650929" y="542441"/>
            <a:ext cx="5300420" cy="338554"/>
          </a:xfrm>
          <a:prstGeom prst="rect">
            <a:avLst/>
          </a:prstGeom>
          <a:noFill/>
        </p:spPr>
        <p:txBody>
          <a:bodyPr wrap="square" rtlCol="0">
            <a:spAutoFit/>
          </a:bodyPr>
          <a:lstStyle/>
          <a:p>
            <a:r>
              <a:rPr lang="en-GB" sz="1600" b="1" dirty="0"/>
              <a:t>Teaching Notes for </a:t>
            </a:r>
            <a:r>
              <a:rPr lang="en-GB" sz="1600" b="1" i="1" dirty="0"/>
              <a:t>Respect</a:t>
            </a:r>
            <a:r>
              <a:rPr lang="en-GB" sz="1600" b="1" dirty="0"/>
              <a:t> by Rachel Brian </a:t>
            </a:r>
          </a:p>
        </p:txBody>
      </p:sp>
      <p:pic>
        <p:nvPicPr>
          <p:cNvPr id="8" name="Picture 7" descr="A close up of a logo&#10;&#10;Description automatically generated">
            <a:extLst>
              <a:ext uri="{FF2B5EF4-FFF2-40B4-BE49-F238E27FC236}">
                <a16:creationId xmlns:a16="http://schemas.microsoft.com/office/drawing/2014/main" id="{DFDF3FDB-B037-41F5-84FC-7F338BD34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45" y="1247876"/>
            <a:ext cx="1639077" cy="2236905"/>
          </a:xfrm>
          <a:prstGeom prst="rect">
            <a:avLst/>
          </a:prstGeom>
        </p:spPr>
      </p:pic>
      <p:sp>
        <p:nvSpPr>
          <p:cNvPr id="9" name="Rectangle 8">
            <a:extLst>
              <a:ext uri="{FF2B5EF4-FFF2-40B4-BE49-F238E27FC236}">
                <a16:creationId xmlns:a16="http://schemas.microsoft.com/office/drawing/2014/main" id="{485E88FC-C563-4FF1-BA49-DA9539C894FD}"/>
              </a:ext>
            </a:extLst>
          </p:cNvPr>
          <p:cNvSpPr/>
          <p:nvPr/>
        </p:nvSpPr>
        <p:spPr>
          <a:xfrm>
            <a:off x="2050924" y="1165497"/>
            <a:ext cx="4396372" cy="2677656"/>
          </a:xfrm>
          <a:prstGeom prst="rect">
            <a:avLst/>
          </a:prstGeom>
        </p:spPr>
        <p:txBody>
          <a:bodyPr wrap="square">
            <a:spAutoFit/>
          </a:bodyPr>
          <a:lstStyle/>
          <a:p>
            <a:r>
              <a:rPr lang="en-GB" sz="1400" b="1" dirty="0">
                <a:solidFill>
                  <a:srgbClr val="333333"/>
                </a:solidFill>
                <a:latin typeface="Calibri "/>
              </a:rPr>
              <a:t>The perfect introduction to consent for kids and families everywhere.</a:t>
            </a:r>
          </a:p>
          <a:p>
            <a:endParaRPr lang="en-GB" sz="1400" dirty="0">
              <a:solidFill>
                <a:srgbClr val="333333"/>
              </a:solidFill>
              <a:latin typeface="Calibri "/>
            </a:endParaRPr>
          </a:p>
          <a:p>
            <a:r>
              <a:rPr lang="en-GB" sz="1400" dirty="0">
                <a:solidFill>
                  <a:srgbClr val="333333"/>
                </a:solidFill>
                <a:latin typeface="Calibri "/>
              </a:rPr>
              <a:t>Consent can be a difficult topic to explain, but it doesn't need to be confusing. </a:t>
            </a:r>
          </a:p>
          <a:p>
            <a:r>
              <a:rPr lang="en-GB" sz="1400" dirty="0">
                <a:solidFill>
                  <a:srgbClr val="333333"/>
                </a:solidFill>
                <a:latin typeface="Calibri "/>
              </a:rPr>
              <a:t>From setting boundaries, to reflecting on your own behaviour and learning how to be an awesome bystander, this book will have kids feeling confident, respected, and 100% in charge of themselves and their bodies.</a:t>
            </a:r>
          </a:p>
          <a:p>
            <a:r>
              <a:rPr lang="en-GB" sz="1400" dirty="0">
                <a:solidFill>
                  <a:srgbClr val="333333"/>
                </a:solidFill>
                <a:latin typeface="Calibri "/>
              </a:rPr>
              <a:t>Brought to life with funny and informative illustrations, this is a smart, playful and empowering book on consent, from the co-creator of the viral ‘tea consent’ video</a:t>
            </a:r>
            <a:endParaRPr lang="en-GB" sz="1400" b="0" i="0" dirty="0">
              <a:solidFill>
                <a:srgbClr val="333333"/>
              </a:solidFill>
              <a:effectLst/>
              <a:latin typeface="Calibri "/>
            </a:endParaRPr>
          </a:p>
        </p:txBody>
      </p:sp>
      <p:sp>
        <p:nvSpPr>
          <p:cNvPr id="15" name="TextBox 14">
            <a:extLst>
              <a:ext uri="{FF2B5EF4-FFF2-40B4-BE49-F238E27FC236}">
                <a16:creationId xmlns:a16="http://schemas.microsoft.com/office/drawing/2014/main" id="{1BBDF76E-36D1-41BD-87B3-7EA8969F3D44}"/>
              </a:ext>
            </a:extLst>
          </p:cNvPr>
          <p:cNvSpPr txBox="1"/>
          <p:nvPr/>
        </p:nvSpPr>
        <p:spPr>
          <a:xfrm>
            <a:off x="196013" y="3704653"/>
            <a:ext cx="2526224" cy="276999"/>
          </a:xfrm>
          <a:prstGeom prst="rect">
            <a:avLst/>
          </a:prstGeom>
          <a:noFill/>
        </p:spPr>
        <p:txBody>
          <a:bodyPr wrap="square" rtlCol="0">
            <a:spAutoFit/>
          </a:bodyPr>
          <a:lstStyle/>
          <a:p>
            <a:r>
              <a:rPr lang="en-GB" sz="1200" dirty="0"/>
              <a:t>9781526362216 HB £7.99</a:t>
            </a:r>
          </a:p>
        </p:txBody>
      </p:sp>
      <p:sp>
        <p:nvSpPr>
          <p:cNvPr id="2" name="TextBox 1">
            <a:extLst>
              <a:ext uri="{FF2B5EF4-FFF2-40B4-BE49-F238E27FC236}">
                <a16:creationId xmlns:a16="http://schemas.microsoft.com/office/drawing/2014/main" id="{C57244BC-4BD1-459D-AE24-71A325A50D12}"/>
              </a:ext>
            </a:extLst>
          </p:cNvPr>
          <p:cNvSpPr txBox="1"/>
          <p:nvPr/>
        </p:nvSpPr>
        <p:spPr>
          <a:xfrm>
            <a:off x="196013" y="4921100"/>
            <a:ext cx="4517409" cy="523220"/>
          </a:xfrm>
          <a:prstGeom prst="rect">
            <a:avLst/>
          </a:prstGeom>
          <a:noFill/>
        </p:spPr>
        <p:txBody>
          <a:bodyPr wrap="square" rtlCol="0">
            <a:spAutoFit/>
          </a:bodyPr>
          <a:lstStyle/>
          <a:p>
            <a:r>
              <a:rPr lang="en-GB" sz="1400" dirty="0"/>
              <a:t>These resources have been created for Hachette Schools by Reading Rocks.</a:t>
            </a:r>
          </a:p>
        </p:txBody>
      </p:sp>
      <p:pic>
        <p:nvPicPr>
          <p:cNvPr id="4098" name="Picture 2" descr="Image result for reading rocks">
            <a:extLst>
              <a:ext uri="{FF2B5EF4-FFF2-40B4-BE49-F238E27FC236}">
                <a16:creationId xmlns:a16="http://schemas.microsoft.com/office/drawing/2014/main" id="{A6A5B72B-9568-440A-A9E4-DC43080E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227" y="4557913"/>
            <a:ext cx="1315738" cy="111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9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545329-26DF-46E8-BF50-2E215E4F6428}"/>
              </a:ext>
            </a:extLst>
          </p:cNvPr>
          <p:cNvSpPr/>
          <p:nvPr/>
        </p:nvSpPr>
        <p:spPr>
          <a:xfrm>
            <a:off x="362712" y="564568"/>
            <a:ext cx="6132576" cy="2387257"/>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Share pages 18 to 19 together, then pose the question ‘who could you tell about it?’ </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Lead the discussion by asking what makes these people a good choice</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Share page 20. Focus on the terms trusted friend an d helpful adult. Help children identify specific people this would be in school</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Show children the HELP! Section at the back of the book</a:t>
            </a: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Using the situations from the sorting task, children can create a poster to show when they need to tell a trusted friend or helpful adult wand who they may be. Tope two boxes children can sketch a ‘not ok’ scenario. Boxes on the bottom are for people they can trust to tell and be helpful</a:t>
            </a:r>
          </a:p>
        </p:txBody>
      </p:sp>
    </p:spTree>
    <p:extLst>
      <p:ext uri="{BB962C8B-B14F-4D97-AF65-F5344CB8AC3E}">
        <p14:creationId xmlns:p14="http://schemas.microsoft.com/office/powerpoint/2010/main" val="1618072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7EFA8CF-E852-4F80-9397-C2E8A06450BD}"/>
              </a:ext>
            </a:extLst>
          </p:cNvPr>
          <p:cNvSpPr/>
          <p:nvPr/>
        </p:nvSpPr>
        <p:spPr>
          <a:xfrm>
            <a:off x="228600" y="692713"/>
            <a:ext cx="2992120" cy="325374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Rounded Corners 2">
            <a:extLst>
              <a:ext uri="{FF2B5EF4-FFF2-40B4-BE49-F238E27FC236}">
                <a16:creationId xmlns:a16="http://schemas.microsoft.com/office/drawing/2014/main" id="{674E67BC-3128-472D-A168-2DF3859A45A3}"/>
              </a:ext>
            </a:extLst>
          </p:cNvPr>
          <p:cNvSpPr/>
          <p:nvPr/>
        </p:nvSpPr>
        <p:spPr>
          <a:xfrm>
            <a:off x="3637280" y="692713"/>
            <a:ext cx="2992120" cy="325374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Rounded Corners 3">
            <a:extLst>
              <a:ext uri="{FF2B5EF4-FFF2-40B4-BE49-F238E27FC236}">
                <a16:creationId xmlns:a16="http://schemas.microsoft.com/office/drawing/2014/main" id="{F5E09565-9CE4-4108-A2ED-6EEBDACA3400}"/>
              </a:ext>
            </a:extLst>
          </p:cNvPr>
          <p:cNvSpPr/>
          <p:nvPr/>
        </p:nvSpPr>
        <p:spPr>
          <a:xfrm>
            <a:off x="666749" y="4613275"/>
            <a:ext cx="1602740" cy="2006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Rectangle: Rounded Corners 4">
            <a:extLst>
              <a:ext uri="{FF2B5EF4-FFF2-40B4-BE49-F238E27FC236}">
                <a16:creationId xmlns:a16="http://schemas.microsoft.com/office/drawing/2014/main" id="{F2A6EEF4-FB3C-4A76-8BFA-D43117BF7E91}"/>
              </a:ext>
            </a:extLst>
          </p:cNvPr>
          <p:cNvSpPr/>
          <p:nvPr/>
        </p:nvSpPr>
        <p:spPr>
          <a:xfrm>
            <a:off x="2722879" y="4625340"/>
            <a:ext cx="1602740" cy="2006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41D71C42-86E9-4AE8-A214-AE1ACF49546A}"/>
              </a:ext>
            </a:extLst>
          </p:cNvPr>
          <p:cNvSpPr/>
          <p:nvPr/>
        </p:nvSpPr>
        <p:spPr>
          <a:xfrm>
            <a:off x="4779009" y="4542155"/>
            <a:ext cx="1602740" cy="2006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D00E10DE-E40C-4E16-A3EC-124FE905DE6A}"/>
              </a:ext>
            </a:extLst>
          </p:cNvPr>
          <p:cNvSpPr/>
          <p:nvPr/>
        </p:nvSpPr>
        <p:spPr>
          <a:xfrm>
            <a:off x="1673859" y="6870065"/>
            <a:ext cx="1602740" cy="2006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Rounded Corners 7">
            <a:extLst>
              <a:ext uri="{FF2B5EF4-FFF2-40B4-BE49-F238E27FC236}">
                <a16:creationId xmlns:a16="http://schemas.microsoft.com/office/drawing/2014/main" id="{A48F2B04-D620-4137-BAC8-A903924DEEF9}"/>
              </a:ext>
            </a:extLst>
          </p:cNvPr>
          <p:cNvSpPr/>
          <p:nvPr/>
        </p:nvSpPr>
        <p:spPr>
          <a:xfrm>
            <a:off x="3751579" y="6881495"/>
            <a:ext cx="1602740" cy="2006600"/>
          </a:xfrm>
          <a:prstGeom prst="round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a:extLst>
              <a:ext uri="{FF2B5EF4-FFF2-40B4-BE49-F238E27FC236}">
                <a16:creationId xmlns:a16="http://schemas.microsoft.com/office/drawing/2014/main" id="{5084D61C-B40D-415F-8471-F13DC2E25DFB}"/>
              </a:ext>
            </a:extLst>
          </p:cNvPr>
          <p:cNvSpPr>
            <a:spLocks noChangeArrowheads="1"/>
          </p:cNvSpPr>
          <p:nvPr/>
        </p:nvSpPr>
        <p:spPr bwMode="auto">
          <a:xfrm>
            <a:off x="0" y="1371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13">
            <a:extLst>
              <a:ext uri="{FF2B5EF4-FFF2-40B4-BE49-F238E27FC236}">
                <a16:creationId xmlns:a16="http://schemas.microsoft.com/office/drawing/2014/main" id="{7F56448C-63B4-4A47-831C-9F37C429AB85}"/>
              </a:ext>
            </a:extLst>
          </p:cNvPr>
          <p:cNvSpPr/>
          <p:nvPr/>
        </p:nvSpPr>
        <p:spPr>
          <a:xfrm>
            <a:off x="2112645" y="227847"/>
            <a:ext cx="2823209" cy="369332"/>
          </a:xfrm>
          <a:prstGeom prst="rect">
            <a:avLst/>
          </a:prstGeom>
        </p:spPr>
        <p:txBody>
          <a:bodyPr wrap="none">
            <a:spAutoFit/>
          </a:bodyPr>
          <a:lstStyle/>
          <a:p>
            <a:r>
              <a:rPr lang="en-GB" b="1" dirty="0">
                <a:ea typeface="Calibri" panose="020F0502020204030204" pitchFamily="34" charset="0"/>
                <a:cs typeface="Times New Roman" panose="02020603050405020304" pitchFamily="18" charset="0"/>
              </a:rPr>
              <a:t>When it doesn’t feel right…</a:t>
            </a:r>
            <a:endParaRPr lang="en-GB" dirty="0"/>
          </a:p>
        </p:txBody>
      </p:sp>
      <p:sp>
        <p:nvSpPr>
          <p:cNvPr id="15" name="Rectangle 14">
            <a:extLst>
              <a:ext uri="{FF2B5EF4-FFF2-40B4-BE49-F238E27FC236}">
                <a16:creationId xmlns:a16="http://schemas.microsoft.com/office/drawing/2014/main" id="{7A2ABE9F-646D-4C47-B7A8-B81FC17D3755}"/>
              </a:ext>
            </a:extLst>
          </p:cNvPr>
          <p:cNvSpPr/>
          <p:nvPr/>
        </p:nvSpPr>
        <p:spPr>
          <a:xfrm>
            <a:off x="2112644" y="4107299"/>
            <a:ext cx="2071786" cy="369332"/>
          </a:xfrm>
          <a:prstGeom prst="rect">
            <a:avLst/>
          </a:prstGeom>
        </p:spPr>
        <p:txBody>
          <a:bodyPr wrap="none">
            <a:spAutoFit/>
          </a:bodyPr>
          <a:lstStyle/>
          <a:p>
            <a:r>
              <a:rPr lang="en-GB" b="1" dirty="0">
                <a:ea typeface="Calibri" panose="020F0502020204030204" pitchFamily="34" charset="0"/>
                <a:cs typeface="Times New Roman" panose="02020603050405020304" pitchFamily="18" charset="0"/>
              </a:rPr>
              <a:t>Then, tell someone:</a:t>
            </a:r>
            <a:endParaRPr lang="en-GB" dirty="0"/>
          </a:p>
        </p:txBody>
      </p:sp>
    </p:spTree>
    <p:extLst>
      <p:ext uri="{BB962C8B-B14F-4D97-AF65-F5344CB8AC3E}">
        <p14:creationId xmlns:p14="http://schemas.microsoft.com/office/powerpoint/2010/main" val="206897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3D95B1-BAFE-4659-A8EA-3D7D85B6D056}"/>
              </a:ext>
            </a:extLst>
          </p:cNvPr>
          <p:cNvSpPr/>
          <p:nvPr/>
        </p:nvSpPr>
        <p:spPr>
          <a:xfrm>
            <a:off x="417962" y="425829"/>
            <a:ext cx="6022075" cy="4137223"/>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Lesson 3: Consent</a:t>
            </a:r>
          </a:p>
          <a:p>
            <a:pPr marL="342900" lvl="0" indent="-342900">
              <a:lnSpc>
                <a:spcPct val="107000"/>
              </a:lnSpc>
              <a:spcAft>
                <a:spcPts val="0"/>
              </a:spcAft>
              <a:buFont typeface="Symbol" panose="05050102010706020507" pitchFamily="18" charset="2"/>
              <a:buChar char=""/>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Start by sharing the word CONSENT. Do children know what it means?</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Read page 21 together</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Discuss what it means to agree to something and the opposite to disagree.</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Read on to page 28</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Drama activity –</a:t>
            </a:r>
          </a:p>
          <a:p>
            <a:pPr marL="800100" lvl="1" indent="-342900">
              <a:lnSpc>
                <a:spcPct val="107000"/>
              </a:lnSpc>
              <a:buFont typeface="Wingdings" panose="05000000000000000000"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children work in pairs as ASKER and CONSENTER</a:t>
            </a:r>
          </a:p>
          <a:p>
            <a:pPr marL="800100" lvl="1" indent="-342900">
              <a:lnSpc>
                <a:spcPct val="107000"/>
              </a:lnSpc>
              <a:buFont typeface="Wingdings" panose="05000000000000000000"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the ASKER chooses a scenario where they need consent, e.g. to hold their hand, to get a hug, to borrow a cap, to take a photograph, to post a photograph on social media</a:t>
            </a:r>
          </a:p>
          <a:p>
            <a:pPr marL="800100" lvl="1" indent="-342900">
              <a:lnSpc>
                <a:spcPct val="107000"/>
              </a:lnSpc>
              <a:buFont typeface="Wingdings" panose="05000000000000000000"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the CONSENTER chooses a response card. They act this response</a:t>
            </a:r>
          </a:p>
          <a:p>
            <a:pPr marL="800100" lvl="1" indent="-342900">
              <a:lnSpc>
                <a:spcPct val="107000"/>
              </a:lnSpc>
              <a:spcAft>
                <a:spcPts val="800"/>
              </a:spcAft>
              <a:buFont typeface="Wingdings" panose="05000000000000000000" pitchFamily="2"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the rest of the group observing now have to say if they have received consent or not</a:t>
            </a:r>
          </a:p>
          <a:p>
            <a:pPr>
              <a:lnSpc>
                <a:spcPct val="107000"/>
              </a:lnSpc>
              <a:spcAft>
                <a:spcPts val="800"/>
              </a:spcAft>
            </a:pP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5456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700CD73F-E35D-4660-889F-EB0DE6AD0AFD}"/>
              </a:ext>
            </a:extLst>
          </p:cNvPr>
          <p:cNvSpPr/>
          <p:nvPr/>
        </p:nvSpPr>
        <p:spPr>
          <a:xfrm>
            <a:off x="495618" y="997903"/>
            <a:ext cx="5765165" cy="1983105"/>
          </a:xfrm>
          <a:prstGeom prst="wedgeEllipseCallout">
            <a:avLst>
              <a:gd name="adj1" fmla="val -52040"/>
              <a:gd name="adj2" fmla="val 75075"/>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i="1" dirty="0">
                <a:effectLst/>
                <a:ea typeface="Calibri" panose="020F0502020204030204" pitchFamily="34" charset="0"/>
                <a:cs typeface="Times New Roman" panose="02020603050405020304" pitchFamily="18" charset="0"/>
              </a:rPr>
              <a:t>Can I use your……..?</a:t>
            </a:r>
            <a:endParaRPr lang="en-GB" sz="1100" dirty="0">
              <a:effectLst/>
              <a:ea typeface="Calibri" panose="020F0502020204030204" pitchFamily="34" charset="0"/>
              <a:cs typeface="Times New Roman" panose="02020603050405020304" pitchFamily="18" charset="0"/>
            </a:endParaRPr>
          </a:p>
        </p:txBody>
      </p:sp>
      <p:sp>
        <p:nvSpPr>
          <p:cNvPr id="3" name="Speech Bubble: Oval 2">
            <a:extLst>
              <a:ext uri="{FF2B5EF4-FFF2-40B4-BE49-F238E27FC236}">
                <a16:creationId xmlns:a16="http://schemas.microsoft.com/office/drawing/2014/main" id="{391F29B2-4BDD-4011-988E-2134CDC22D11}"/>
              </a:ext>
            </a:extLst>
          </p:cNvPr>
          <p:cNvSpPr/>
          <p:nvPr/>
        </p:nvSpPr>
        <p:spPr>
          <a:xfrm>
            <a:off x="546417" y="3544955"/>
            <a:ext cx="5765165" cy="1983105"/>
          </a:xfrm>
          <a:prstGeom prst="wedgeEllipseCallout">
            <a:avLst>
              <a:gd name="adj1" fmla="val -52040"/>
              <a:gd name="adj2" fmla="val 75075"/>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i="1" dirty="0">
                <a:effectLst/>
                <a:ea typeface="Calibri" panose="020F0502020204030204" pitchFamily="34" charset="0"/>
                <a:cs typeface="Times New Roman" panose="02020603050405020304" pitchFamily="18" charset="0"/>
              </a:rPr>
              <a:t>Do you want to……..?</a:t>
            </a:r>
            <a:endParaRPr lang="en-GB" sz="1100" dirty="0">
              <a:effectLst/>
              <a:ea typeface="Calibri" panose="020F0502020204030204" pitchFamily="34" charset="0"/>
              <a:cs typeface="Times New Roman" panose="02020603050405020304" pitchFamily="18" charset="0"/>
            </a:endParaRPr>
          </a:p>
        </p:txBody>
      </p:sp>
      <p:sp>
        <p:nvSpPr>
          <p:cNvPr id="4" name="Speech Bubble: Oval 3">
            <a:extLst>
              <a:ext uri="{FF2B5EF4-FFF2-40B4-BE49-F238E27FC236}">
                <a16:creationId xmlns:a16="http://schemas.microsoft.com/office/drawing/2014/main" id="{4EB75C92-7E28-4440-B525-F185C4D4BF59}"/>
              </a:ext>
            </a:extLst>
          </p:cNvPr>
          <p:cNvSpPr/>
          <p:nvPr/>
        </p:nvSpPr>
        <p:spPr>
          <a:xfrm>
            <a:off x="495618" y="6269426"/>
            <a:ext cx="5765165" cy="1983105"/>
          </a:xfrm>
          <a:prstGeom prst="wedgeEllipseCallout">
            <a:avLst>
              <a:gd name="adj1" fmla="val -52040"/>
              <a:gd name="adj2" fmla="val 75075"/>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i="1" dirty="0">
                <a:effectLst/>
                <a:ea typeface="Calibri" panose="020F0502020204030204" pitchFamily="34" charset="0"/>
                <a:cs typeface="Times New Roman" panose="02020603050405020304" pitchFamily="18" charset="0"/>
              </a:rPr>
              <a:t>Would you like a ……..?</a:t>
            </a:r>
            <a:endParaRPr lang="en-GB" sz="11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F72F866-7E39-406E-8666-BF09D9BA6E76}"/>
              </a:ext>
            </a:extLst>
          </p:cNvPr>
          <p:cNvSpPr txBox="1"/>
          <p:nvPr/>
        </p:nvSpPr>
        <p:spPr>
          <a:xfrm>
            <a:off x="382137" y="272955"/>
            <a:ext cx="2784144" cy="369332"/>
          </a:xfrm>
          <a:prstGeom prst="rect">
            <a:avLst/>
          </a:prstGeom>
          <a:noFill/>
        </p:spPr>
        <p:txBody>
          <a:bodyPr wrap="square" rtlCol="0">
            <a:spAutoFit/>
          </a:bodyPr>
          <a:lstStyle/>
          <a:p>
            <a:r>
              <a:rPr lang="en-GB" dirty="0"/>
              <a:t>ASKER prompts:</a:t>
            </a:r>
          </a:p>
        </p:txBody>
      </p:sp>
    </p:spTree>
    <p:extLst>
      <p:ext uri="{BB962C8B-B14F-4D97-AF65-F5344CB8AC3E}">
        <p14:creationId xmlns:p14="http://schemas.microsoft.com/office/powerpoint/2010/main" val="351817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DAF08A6-8157-4AD2-836C-A47DDF86F9C6}"/>
              </a:ext>
            </a:extLst>
          </p:cNvPr>
          <p:cNvGraphicFramePr>
            <a:graphicFrameLocks noGrp="1"/>
          </p:cNvGraphicFramePr>
          <p:nvPr>
            <p:extLst>
              <p:ext uri="{D42A27DB-BD31-4B8C-83A1-F6EECF244321}">
                <p14:modId xmlns:p14="http://schemas.microsoft.com/office/powerpoint/2010/main" val="1641381685"/>
              </p:ext>
            </p:extLst>
          </p:nvPr>
        </p:nvGraphicFramePr>
        <p:xfrm>
          <a:off x="522027" y="1602475"/>
          <a:ext cx="5813946" cy="6701050"/>
        </p:xfrm>
        <a:graphic>
          <a:graphicData uri="http://schemas.openxmlformats.org/drawingml/2006/table">
            <a:tbl>
              <a:tblPr firstRow="1" bandRow="1">
                <a:tableStyleId>{5C22544A-7EE6-4342-B048-85BDC9FD1C3A}</a:tableStyleId>
              </a:tblPr>
              <a:tblGrid>
                <a:gridCol w="1937982">
                  <a:extLst>
                    <a:ext uri="{9D8B030D-6E8A-4147-A177-3AD203B41FA5}">
                      <a16:colId xmlns:a16="http://schemas.microsoft.com/office/drawing/2014/main" val="1894013176"/>
                    </a:ext>
                  </a:extLst>
                </a:gridCol>
                <a:gridCol w="1937982">
                  <a:extLst>
                    <a:ext uri="{9D8B030D-6E8A-4147-A177-3AD203B41FA5}">
                      <a16:colId xmlns:a16="http://schemas.microsoft.com/office/drawing/2014/main" val="1106543054"/>
                    </a:ext>
                  </a:extLst>
                </a:gridCol>
                <a:gridCol w="1937982">
                  <a:extLst>
                    <a:ext uri="{9D8B030D-6E8A-4147-A177-3AD203B41FA5}">
                      <a16:colId xmlns:a16="http://schemas.microsoft.com/office/drawing/2014/main" val="3003342416"/>
                    </a:ext>
                  </a:extLst>
                </a:gridCol>
              </a:tblGrid>
              <a:tr h="2986512">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74499007"/>
                  </a:ext>
                </a:extLst>
              </a:tr>
              <a:tr h="3714538">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931265231"/>
                  </a:ext>
                </a:extLst>
              </a:tr>
            </a:tbl>
          </a:graphicData>
        </a:graphic>
      </p:graphicFrame>
      <p:pic>
        <p:nvPicPr>
          <p:cNvPr id="4" name="Picture 3">
            <a:extLst>
              <a:ext uri="{FF2B5EF4-FFF2-40B4-BE49-F238E27FC236}">
                <a16:creationId xmlns:a16="http://schemas.microsoft.com/office/drawing/2014/main" id="{D7A2814B-170D-4B6D-83E0-35690629EAB9}"/>
              </a:ext>
            </a:extLst>
          </p:cNvPr>
          <p:cNvPicPr>
            <a:picLocks noChangeAspect="1"/>
          </p:cNvPicPr>
          <p:nvPr/>
        </p:nvPicPr>
        <p:blipFill>
          <a:blip r:embed="rId2"/>
          <a:stretch>
            <a:fillRect/>
          </a:stretch>
        </p:blipFill>
        <p:spPr>
          <a:xfrm rot="16200000">
            <a:off x="3647812" y="5580865"/>
            <a:ext cx="3479511" cy="1623286"/>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25EC9B9B-643D-462E-91C0-F2F5A046F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02564" y="5457913"/>
            <a:ext cx="3052873" cy="1666220"/>
          </a:xfrm>
          <a:prstGeom prst="rect">
            <a:avLst/>
          </a:prstGeom>
        </p:spPr>
      </p:pic>
      <p:pic>
        <p:nvPicPr>
          <p:cNvPr id="7" name="Picture 6">
            <a:extLst>
              <a:ext uri="{FF2B5EF4-FFF2-40B4-BE49-F238E27FC236}">
                <a16:creationId xmlns:a16="http://schemas.microsoft.com/office/drawing/2014/main" id="{813D4DF3-36D5-4839-B7F8-6A256D09F322}"/>
              </a:ext>
            </a:extLst>
          </p:cNvPr>
          <p:cNvPicPr>
            <a:picLocks noChangeAspect="1"/>
          </p:cNvPicPr>
          <p:nvPr/>
        </p:nvPicPr>
        <p:blipFill>
          <a:blip r:embed="rId4"/>
          <a:stretch>
            <a:fillRect/>
          </a:stretch>
        </p:blipFill>
        <p:spPr>
          <a:xfrm>
            <a:off x="724255" y="1700852"/>
            <a:ext cx="1533525" cy="2819400"/>
          </a:xfrm>
          <a:prstGeom prst="rect">
            <a:avLst/>
          </a:prstGeom>
        </p:spPr>
      </p:pic>
      <p:pic>
        <p:nvPicPr>
          <p:cNvPr id="8" name="Picture 7">
            <a:extLst>
              <a:ext uri="{FF2B5EF4-FFF2-40B4-BE49-F238E27FC236}">
                <a16:creationId xmlns:a16="http://schemas.microsoft.com/office/drawing/2014/main" id="{A9BA8AAA-03D1-4D70-9BD0-9D6BB0D6F67C}"/>
              </a:ext>
            </a:extLst>
          </p:cNvPr>
          <p:cNvPicPr>
            <a:picLocks noChangeAspect="1"/>
          </p:cNvPicPr>
          <p:nvPr/>
        </p:nvPicPr>
        <p:blipFill>
          <a:blip r:embed="rId5"/>
          <a:stretch>
            <a:fillRect/>
          </a:stretch>
        </p:blipFill>
        <p:spPr>
          <a:xfrm>
            <a:off x="2824162" y="1782970"/>
            <a:ext cx="1324757" cy="2732963"/>
          </a:xfrm>
          <a:prstGeom prst="rect">
            <a:avLst/>
          </a:prstGeom>
        </p:spPr>
      </p:pic>
      <p:pic>
        <p:nvPicPr>
          <p:cNvPr id="9" name="Picture 8">
            <a:extLst>
              <a:ext uri="{FF2B5EF4-FFF2-40B4-BE49-F238E27FC236}">
                <a16:creationId xmlns:a16="http://schemas.microsoft.com/office/drawing/2014/main" id="{F45DE24F-78E0-4DE2-B7D9-A1EF711BC9A1}"/>
              </a:ext>
            </a:extLst>
          </p:cNvPr>
          <p:cNvPicPr>
            <a:picLocks noChangeAspect="1"/>
          </p:cNvPicPr>
          <p:nvPr/>
        </p:nvPicPr>
        <p:blipFill>
          <a:blip r:embed="rId6"/>
          <a:stretch>
            <a:fillRect/>
          </a:stretch>
        </p:blipFill>
        <p:spPr>
          <a:xfrm>
            <a:off x="4665686" y="1700852"/>
            <a:ext cx="1533525" cy="2831123"/>
          </a:xfrm>
          <a:prstGeom prst="rect">
            <a:avLst/>
          </a:prstGeom>
        </p:spPr>
      </p:pic>
      <p:pic>
        <p:nvPicPr>
          <p:cNvPr id="10" name="Picture 9">
            <a:extLst>
              <a:ext uri="{FF2B5EF4-FFF2-40B4-BE49-F238E27FC236}">
                <a16:creationId xmlns:a16="http://schemas.microsoft.com/office/drawing/2014/main" id="{0BB8ED54-5EDC-4445-B96B-82E54AA7118A}"/>
              </a:ext>
            </a:extLst>
          </p:cNvPr>
          <p:cNvPicPr>
            <a:picLocks noChangeAspect="1"/>
          </p:cNvPicPr>
          <p:nvPr/>
        </p:nvPicPr>
        <p:blipFill>
          <a:blip r:embed="rId7"/>
          <a:stretch>
            <a:fillRect/>
          </a:stretch>
        </p:blipFill>
        <p:spPr>
          <a:xfrm>
            <a:off x="658789" y="4681565"/>
            <a:ext cx="1648798" cy="3450699"/>
          </a:xfrm>
          <a:prstGeom prst="rect">
            <a:avLst/>
          </a:prstGeom>
        </p:spPr>
      </p:pic>
      <p:sp>
        <p:nvSpPr>
          <p:cNvPr id="11" name="TextBox 10">
            <a:extLst>
              <a:ext uri="{FF2B5EF4-FFF2-40B4-BE49-F238E27FC236}">
                <a16:creationId xmlns:a16="http://schemas.microsoft.com/office/drawing/2014/main" id="{73E95F0C-6969-495B-80F4-59CEC7AF650E}"/>
              </a:ext>
            </a:extLst>
          </p:cNvPr>
          <p:cNvSpPr txBox="1"/>
          <p:nvPr/>
        </p:nvSpPr>
        <p:spPr>
          <a:xfrm>
            <a:off x="410442" y="532263"/>
            <a:ext cx="3851669" cy="369332"/>
          </a:xfrm>
          <a:prstGeom prst="rect">
            <a:avLst/>
          </a:prstGeom>
          <a:noFill/>
        </p:spPr>
        <p:txBody>
          <a:bodyPr wrap="square" rtlCol="0">
            <a:spAutoFit/>
          </a:bodyPr>
          <a:lstStyle/>
          <a:p>
            <a:r>
              <a:rPr lang="en-GB" dirty="0"/>
              <a:t>CONSENTER cards:</a:t>
            </a:r>
          </a:p>
        </p:txBody>
      </p:sp>
    </p:spTree>
    <p:extLst>
      <p:ext uri="{BB962C8B-B14F-4D97-AF65-F5344CB8AC3E}">
        <p14:creationId xmlns:p14="http://schemas.microsoft.com/office/powerpoint/2010/main" val="2585192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440498-DBDD-4655-8069-D694BE6FC475}"/>
              </a:ext>
            </a:extLst>
          </p:cNvPr>
          <p:cNvSpPr/>
          <p:nvPr/>
        </p:nvSpPr>
        <p:spPr>
          <a:xfrm>
            <a:off x="431609" y="366676"/>
            <a:ext cx="5518813" cy="1695721"/>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Read pages 29 to 30 together</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Ask children what using power looks like</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Either use the poster to jot down the class discussion, or ask children to complete in pairs and then to bring to a group/class sharing discussion</a:t>
            </a: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Note with children that using power can be physical, like a push or a shove, or it can be verbal such as threats and blackmail</a:t>
            </a:r>
          </a:p>
        </p:txBody>
      </p:sp>
    </p:spTree>
    <p:extLst>
      <p:ext uri="{BB962C8B-B14F-4D97-AF65-F5344CB8AC3E}">
        <p14:creationId xmlns:p14="http://schemas.microsoft.com/office/powerpoint/2010/main" val="2778696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1396F-1D7A-4F0A-B5AD-E354C6509ED9}"/>
              </a:ext>
            </a:extLst>
          </p:cNvPr>
          <p:cNvPicPr>
            <a:picLocks noChangeAspect="1"/>
          </p:cNvPicPr>
          <p:nvPr/>
        </p:nvPicPr>
        <p:blipFill>
          <a:blip r:embed="rId2"/>
          <a:stretch>
            <a:fillRect/>
          </a:stretch>
        </p:blipFill>
        <p:spPr>
          <a:xfrm>
            <a:off x="1759353" y="174578"/>
            <a:ext cx="3339294" cy="1602861"/>
          </a:xfrm>
          <a:prstGeom prst="rect">
            <a:avLst/>
          </a:prstGeom>
        </p:spPr>
      </p:pic>
      <p:pic>
        <p:nvPicPr>
          <p:cNvPr id="3" name="Picture 2">
            <a:extLst>
              <a:ext uri="{FF2B5EF4-FFF2-40B4-BE49-F238E27FC236}">
                <a16:creationId xmlns:a16="http://schemas.microsoft.com/office/drawing/2014/main" id="{C3204CA4-26BE-4F13-B912-877DBA154F17}"/>
              </a:ext>
            </a:extLst>
          </p:cNvPr>
          <p:cNvPicPr>
            <a:picLocks noChangeAspect="1"/>
          </p:cNvPicPr>
          <p:nvPr/>
        </p:nvPicPr>
        <p:blipFill>
          <a:blip r:embed="rId3"/>
          <a:stretch>
            <a:fillRect/>
          </a:stretch>
        </p:blipFill>
        <p:spPr>
          <a:xfrm>
            <a:off x="2356392" y="4640237"/>
            <a:ext cx="2145215" cy="2137581"/>
          </a:xfrm>
          <a:prstGeom prst="rect">
            <a:avLst/>
          </a:prstGeom>
        </p:spPr>
      </p:pic>
      <p:sp>
        <p:nvSpPr>
          <p:cNvPr id="5" name="Rectangle 4">
            <a:extLst>
              <a:ext uri="{FF2B5EF4-FFF2-40B4-BE49-F238E27FC236}">
                <a16:creationId xmlns:a16="http://schemas.microsoft.com/office/drawing/2014/main" id="{14270CC9-1F97-4EF8-9785-4D89D1D992F5}"/>
              </a:ext>
            </a:extLst>
          </p:cNvPr>
          <p:cNvSpPr/>
          <p:nvPr/>
        </p:nvSpPr>
        <p:spPr>
          <a:xfrm>
            <a:off x="411112" y="2376324"/>
            <a:ext cx="1678673" cy="1201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C04081C2-8E77-4C3D-9571-314DA4E1E925}"/>
              </a:ext>
            </a:extLst>
          </p:cNvPr>
          <p:cNvSpPr/>
          <p:nvPr/>
        </p:nvSpPr>
        <p:spPr>
          <a:xfrm>
            <a:off x="411111" y="4439783"/>
            <a:ext cx="1678673" cy="1201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FE3E0F4-85F2-4203-B97E-FAF24A81820C}"/>
              </a:ext>
            </a:extLst>
          </p:cNvPr>
          <p:cNvSpPr/>
          <p:nvPr/>
        </p:nvSpPr>
        <p:spPr>
          <a:xfrm>
            <a:off x="411111" y="6623052"/>
            <a:ext cx="1678673" cy="1201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4461F44-0523-44A1-B418-242C4C439523}"/>
              </a:ext>
            </a:extLst>
          </p:cNvPr>
          <p:cNvSpPr/>
          <p:nvPr/>
        </p:nvSpPr>
        <p:spPr>
          <a:xfrm>
            <a:off x="4768217" y="2398741"/>
            <a:ext cx="1678673" cy="1201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40C87BA-85B8-4108-B3B1-EAFE149E3678}"/>
              </a:ext>
            </a:extLst>
          </p:cNvPr>
          <p:cNvSpPr/>
          <p:nvPr/>
        </p:nvSpPr>
        <p:spPr>
          <a:xfrm>
            <a:off x="4768216" y="4680043"/>
            <a:ext cx="1678673" cy="1201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EFA82427-78C5-4477-BBC2-205F38362A5D}"/>
              </a:ext>
            </a:extLst>
          </p:cNvPr>
          <p:cNvSpPr/>
          <p:nvPr/>
        </p:nvSpPr>
        <p:spPr>
          <a:xfrm>
            <a:off x="4944442" y="6777818"/>
            <a:ext cx="1678673" cy="12010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79D14C01-EF64-4670-B1F1-AE11C1505677}"/>
              </a:ext>
            </a:extLst>
          </p:cNvPr>
          <p:cNvCxnSpPr/>
          <p:nvPr/>
        </p:nvCxnSpPr>
        <p:spPr>
          <a:xfrm>
            <a:off x="2089784" y="3599744"/>
            <a:ext cx="585177" cy="104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FF870D-A404-4A24-AE3D-95403EA52BCF}"/>
              </a:ext>
            </a:extLst>
          </p:cNvPr>
          <p:cNvCxnSpPr>
            <a:cxnSpLocks/>
          </p:cNvCxnSpPr>
          <p:nvPr/>
        </p:nvCxnSpPr>
        <p:spPr>
          <a:xfrm flipH="1">
            <a:off x="3368004" y="3599744"/>
            <a:ext cx="1400212" cy="1079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CB43FD-8DAF-4F4A-9648-60DC45693A98}"/>
              </a:ext>
            </a:extLst>
          </p:cNvPr>
          <p:cNvCxnSpPr/>
          <p:nvPr/>
        </p:nvCxnSpPr>
        <p:spPr>
          <a:xfrm flipH="1">
            <a:off x="4022919" y="4953000"/>
            <a:ext cx="745296" cy="4515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F7C36B-9866-452F-AD89-521F3464A59B}"/>
              </a:ext>
            </a:extLst>
          </p:cNvPr>
          <p:cNvCxnSpPr>
            <a:cxnSpLocks/>
          </p:cNvCxnSpPr>
          <p:nvPr/>
        </p:nvCxnSpPr>
        <p:spPr>
          <a:xfrm>
            <a:off x="1037230" y="5680730"/>
            <a:ext cx="1319162" cy="351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F91102-8004-4A15-91ED-E0CDC3047AF5}"/>
              </a:ext>
            </a:extLst>
          </p:cNvPr>
          <p:cNvCxnSpPr>
            <a:cxnSpLocks/>
          </p:cNvCxnSpPr>
          <p:nvPr/>
        </p:nvCxnSpPr>
        <p:spPr>
          <a:xfrm flipH="1">
            <a:off x="2089783" y="6777818"/>
            <a:ext cx="474620" cy="725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D35698-36E4-4590-B548-9634F32CCEFC}"/>
              </a:ext>
            </a:extLst>
          </p:cNvPr>
          <p:cNvCxnSpPr>
            <a:endCxn id="10" idx="1"/>
          </p:cNvCxnSpPr>
          <p:nvPr/>
        </p:nvCxnSpPr>
        <p:spPr>
          <a:xfrm>
            <a:off x="3712191" y="6777818"/>
            <a:ext cx="1232251" cy="60050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548B7C2-34B3-44F5-91A0-CDFB2F1B58F9}"/>
              </a:ext>
            </a:extLst>
          </p:cNvPr>
          <p:cNvSpPr txBox="1"/>
          <p:nvPr/>
        </p:nvSpPr>
        <p:spPr>
          <a:xfrm>
            <a:off x="2081582" y="1776631"/>
            <a:ext cx="3017065" cy="369332"/>
          </a:xfrm>
          <a:prstGeom prst="rect">
            <a:avLst/>
          </a:prstGeom>
          <a:noFill/>
        </p:spPr>
        <p:txBody>
          <a:bodyPr wrap="square" rtlCol="0">
            <a:spAutoFit/>
          </a:bodyPr>
          <a:lstStyle/>
          <a:p>
            <a:pPr algn="ctr"/>
            <a:r>
              <a:rPr lang="en-GB" dirty="0"/>
              <a:t>What does it look like?</a:t>
            </a:r>
          </a:p>
        </p:txBody>
      </p:sp>
    </p:spTree>
    <p:extLst>
      <p:ext uri="{BB962C8B-B14F-4D97-AF65-F5344CB8AC3E}">
        <p14:creationId xmlns:p14="http://schemas.microsoft.com/office/powerpoint/2010/main" val="222691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2B9E85-FDD7-4F53-911D-4F8ACF637403}"/>
              </a:ext>
            </a:extLst>
          </p:cNvPr>
          <p:cNvSpPr/>
          <p:nvPr/>
        </p:nvSpPr>
        <p:spPr>
          <a:xfrm>
            <a:off x="522027" y="552328"/>
            <a:ext cx="5813945" cy="4616648"/>
          </a:xfrm>
          <a:prstGeom prst="rect">
            <a:avLst/>
          </a:prstGeom>
        </p:spPr>
        <p:txBody>
          <a:bodyPr wrap="square">
            <a:spAutoFit/>
          </a:bodyPr>
          <a:lstStyle/>
          <a:p>
            <a:pPr marL="171450" lvl="0" indent="-171450">
              <a:buFont typeface="Arial" panose="020B0604020202020204" pitchFamily="34" charset="0"/>
              <a:buChar char="•"/>
            </a:pPr>
            <a:r>
              <a:rPr lang="en-GB" sz="1400" dirty="0"/>
              <a:t>Share together pages 31 to 33</a:t>
            </a:r>
          </a:p>
          <a:p>
            <a:pPr marL="171450" lvl="0" indent="-171450">
              <a:buFont typeface="Arial" panose="020B0604020202020204" pitchFamily="34" charset="0"/>
              <a:buChar char="•"/>
            </a:pPr>
            <a:r>
              <a:rPr lang="en-GB" sz="1400" dirty="0"/>
              <a:t>Use images of outfits (or use real items you have curated) to discuss what their outfits make us think they want to do</a:t>
            </a:r>
          </a:p>
          <a:p>
            <a:pPr marL="171450" lvl="0" indent="-171450">
              <a:buFont typeface="Arial" panose="020B0604020202020204" pitchFamily="34" charset="0"/>
              <a:buChar char="•"/>
            </a:pPr>
            <a:r>
              <a:rPr lang="en-GB" sz="1400" dirty="0"/>
              <a:t>Discuss what children think they outfit may suggest. Then ask if it gives consent?</a:t>
            </a:r>
          </a:p>
          <a:p>
            <a:pPr lvl="0"/>
            <a:endParaRPr lang="en-GB" sz="1400" dirty="0"/>
          </a:p>
          <a:p>
            <a:r>
              <a:rPr lang="en-GB" sz="1400" b="1" dirty="0"/>
              <a:t>Swimwear</a:t>
            </a:r>
            <a:r>
              <a:rPr lang="en-GB" sz="1400" dirty="0"/>
              <a:t>:</a:t>
            </a:r>
          </a:p>
          <a:p>
            <a:pPr marL="171450" indent="-171450">
              <a:buFont typeface="Arial" panose="020B0604020202020204" pitchFamily="34" charset="0"/>
              <a:buChar char="•"/>
            </a:pPr>
            <a:r>
              <a:rPr lang="en-GB" sz="1400" dirty="0"/>
              <a:t>Does it mean we have consent to: push them in the pool? Throw water bombs at them? Take a photograph of them?</a:t>
            </a:r>
          </a:p>
          <a:p>
            <a:endParaRPr lang="en-GB" sz="1400" dirty="0"/>
          </a:p>
          <a:p>
            <a:r>
              <a:rPr lang="en-GB" sz="1400" b="1" dirty="0"/>
              <a:t>Outdoor clothing:</a:t>
            </a:r>
          </a:p>
          <a:p>
            <a:pPr marL="171450" indent="-171450">
              <a:buFont typeface="Arial" panose="020B0604020202020204" pitchFamily="34" charset="0"/>
              <a:buChar char="•"/>
            </a:pPr>
            <a:r>
              <a:rPr lang="en-GB" sz="1400" dirty="0"/>
              <a:t>Does it mean we have consent to: get them muddy? Push them in a puddle? Make them walk up a mountain?</a:t>
            </a:r>
          </a:p>
          <a:p>
            <a:pPr marL="171450" indent="-171450">
              <a:buFont typeface="Arial" panose="020B0604020202020204" pitchFamily="34" charset="0"/>
              <a:buChar char="•"/>
            </a:pPr>
            <a:endParaRPr lang="en-GB" sz="1400" dirty="0"/>
          </a:p>
          <a:p>
            <a:r>
              <a:rPr lang="en-GB" sz="1400" b="1" dirty="0"/>
              <a:t>Mini skirt:</a:t>
            </a:r>
          </a:p>
          <a:p>
            <a:pPr marL="171450" indent="-171450">
              <a:buFont typeface="Arial" panose="020B0604020202020204" pitchFamily="34" charset="0"/>
              <a:buChar char="•"/>
            </a:pPr>
            <a:r>
              <a:rPr lang="en-GB" sz="1400" dirty="0"/>
              <a:t>Does it mean we have consent to: take a photograph of them? Post a photo on social media of them? Touch their legs?</a:t>
            </a:r>
          </a:p>
          <a:p>
            <a:r>
              <a:rPr lang="en-GB" sz="1400" dirty="0"/>
              <a:t> </a:t>
            </a:r>
          </a:p>
          <a:p>
            <a:r>
              <a:rPr lang="en-GB" sz="1400" b="1" dirty="0"/>
              <a:t>Football kit:</a:t>
            </a:r>
          </a:p>
          <a:p>
            <a:pPr marL="171450" indent="-171450">
              <a:buFont typeface="Arial" panose="020B0604020202020204" pitchFamily="34" charset="0"/>
              <a:buChar char="•"/>
            </a:pPr>
            <a:r>
              <a:rPr lang="en-GB" sz="1400" dirty="0"/>
              <a:t>Does it mean we have consent to: make them play football?  Post a photograph on social media of them? Touch their legs?</a:t>
            </a:r>
          </a:p>
        </p:txBody>
      </p:sp>
    </p:spTree>
    <p:extLst>
      <p:ext uri="{BB962C8B-B14F-4D97-AF65-F5344CB8AC3E}">
        <p14:creationId xmlns:p14="http://schemas.microsoft.com/office/powerpoint/2010/main" val="306609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1B0150-0925-46E9-90E1-CE61C14FDFFF}"/>
              </a:ext>
            </a:extLst>
          </p:cNvPr>
          <p:cNvSpPr/>
          <p:nvPr/>
        </p:nvSpPr>
        <p:spPr>
          <a:xfrm>
            <a:off x="486202" y="428363"/>
            <a:ext cx="5791768" cy="192623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Share page 34 together, but don’t let children see page 35</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Look at The Tickling comic and ask children to complete from box 6 to 10</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Compare children’s responses to the book on page 35</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Look at The Tickling comic take 2 and ask children to complete from box 6 to 8</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Compare children’s responses to the book on page 36</a:t>
            </a: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Children van use the blank comic strip to create their own stories of crossed boundaries</a:t>
            </a:r>
          </a:p>
        </p:txBody>
      </p:sp>
    </p:spTree>
    <p:extLst>
      <p:ext uri="{BB962C8B-B14F-4D97-AF65-F5344CB8AC3E}">
        <p14:creationId xmlns:p14="http://schemas.microsoft.com/office/powerpoint/2010/main" val="116951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E078D2-5780-4F99-9616-F63C5F19F4AA}"/>
              </a:ext>
            </a:extLst>
          </p:cNvPr>
          <p:cNvPicPr>
            <a:picLocks noChangeAspect="1"/>
          </p:cNvPicPr>
          <p:nvPr/>
        </p:nvPicPr>
        <p:blipFill>
          <a:blip r:embed="rId2"/>
          <a:stretch>
            <a:fillRect/>
          </a:stretch>
        </p:blipFill>
        <p:spPr>
          <a:xfrm>
            <a:off x="557283" y="288167"/>
            <a:ext cx="5743433" cy="7758266"/>
          </a:xfrm>
          <a:prstGeom prst="rect">
            <a:avLst/>
          </a:prstGeom>
        </p:spPr>
      </p:pic>
      <p:sp>
        <p:nvSpPr>
          <p:cNvPr id="3" name="Rectangle 2">
            <a:extLst>
              <a:ext uri="{FF2B5EF4-FFF2-40B4-BE49-F238E27FC236}">
                <a16:creationId xmlns:a16="http://schemas.microsoft.com/office/drawing/2014/main" id="{8150CAFE-FBAD-4A85-8474-64CE3E7AC166}"/>
              </a:ext>
            </a:extLst>
          </p:cNvPr>
          <p:cNvSpPr/>
          <p:nvPr/>
        </p:nvSpPr>
        <p:spPr>
          <a:xfrm>
            <a:off x="4517409" y="3616657"/>
            <a:ext cx="1282891" cy="1446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66A90963-9D73-4996-A68B-BDCB3055EF0D}"/>
              </a:ext>
            </a:extLst>
          </p:cNvPr>
          <p:cNvSpPr/>
          <p:nvPr/>
        </p:nvSpPr>
        <p:spPr>
          <a:xfrm>
            <a:off x="810905" y="5283957"/>
            <a:ext cx="1400032" cy="2317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16DF74A-2450-4C9F-91ED-B4AE4F25DC51}"/>
              </a:ext>
            </a:extLst>
          </p:cNvPr>
          <p:cNvSpPr/>
          <p:nvPr/>
        </p:nvSpPr>
        <p:spPr>
          <a:xfrm>
            <a:off x="2306473" y="5236187"/>
            <a:ext cx="1377284" cy="23656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4DC77905-B5F4-4242-8F6D-D02B9520DC0A}"/>
              </a:ext>
            </a:extLst>
          </p:cNvPr>
          <p:cNvSpPr/>
          <p:nvPr/>
        </p:nvSpPr>
        <p:spPr>
          <a:xfrm>
            <a:off x="3734367" y="5236187"/>
            <a:ext cx="1079313" cy="2413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56C10AE-DBAA-4953-B38F-1112E3024689}"/>
              </a:ext>
            </a:extLst>
          </p:cNvPr>
          <p:cNvSpPr/>
          <p:nvPr/>
        </p:nvSpPr>
        <p:spPr>
          <a:xfrm>
            <a:off x="4864291" y="5236187"/>
            <a:ext cx="936010" cy="24133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7452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AD66C-2DD5-4BB6-8F8F-D72B298E3CEA}"/>
              </a:ext>
            </a:extLst>
          </p:cNvPr>
          <p:cNvSpPr txBox="1"/>
          <p:nvPr/>
        </p:nvSpPr>
        <p:spPr>
          <a:xfrm>
            <a:off x="340961" y="4598857"/>
            <a:ext cx="3915228" cy="1877437"/>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Read together pages 3-7</a:t>
            </a:r>
          </a:p>
          <a:p>
            <a:pPr marL="285750" lvl="0" indent="-285750">
              <a:buFont typeface="Arial" panose="020B0604020202020204" pitchFamily="34" charset="0"/>
              <a:buChar char="•"/>
            </a:pPr>
            <a:r>
              <a:rPr lang="en-GB" sz="1400" dirty="0"/>
              <a:t>Discuss what children think a boundary is. You may wish to make links with other uses of the word, such as the boundary of a garden or country</a:t>
            </a:r>
          </a:p>
          <a:p>
            <a:pPr marL="285750" lvl="0" indent="-285750">
              <a:buFont typeface="Arial" panose="020B0604020202020204" pitchFamily="34" charset="0"/>
              <a:buChar char="•"/>
            </a:pPr>
            <a:r>
              <a:rPr lang="en-GB" sz="1400" dirty="0"/>
              <a:t>Share pages 8-9 together </a:t>
            </a:r>
          </a:p>
          <a:p>
            <a:pPr marL="285750" lvl="0" indent="-285750">
              <a:buFont typeface="Arial" panose="020B0604020202020204" pitchFamily="34" charset="0"/>
              <a:buChar char="•"/>
            </a:pPr>
            <a:r>
              <a:rPr lang="en-GB" sz="1400" dirty="0"/>
              <a:t>Look at the hug chart on page 10:</a:t>
            </a:r>
          </a:p>
          <a:p>
            <a:endParaRPr lang="en-GB" dirty="0"/>
          </a:p>
        </p:txBody>
      </p:sp>
      <p:pic>
        <p:nvPicPr>
          <p:cNvPr id="3" name="Picture 2">
            <a:extLst>
              <a:ext uri="{FF2B5EF4-FFF2-40B4-BE49-F238E27FC236}">
                <a16:creationId xmlns:a16="http://schemas.microsoft.com/office/drawing/2014/main" id="{8733AEBE-8136-42C6-BE2D-7BA33DDE0474}"/>
              </a:ext>
            </a:extLst>
          </p:cNvPr>
          <p:cNvPicPr>
            <a:picLocks noChangeAspect="1"/>
          </p:cNvPicPr>
          <p:nvPr/>
        </p:nvPicPr>
        <p:blipFill>
          <a:blip r:embed="rId2"/>
          <a:stretch>
            <a:fillRect/>
          </a:stretch>
        </p:blipFill>
        <p:spPr>
          <a:xfrm>
            <a:off x="4256189" y="4449911"/>
            <a:ext cx="2476500" cy="2695575"/>
          </a:xfrm>
          <a:prstGeom prst="rect">
            <a:avLst/>
          </a:prstGeom>
        </p:spPr>
      </p:pic>
      <p:sp>
        <p:nvSpPr>
          <p:cNvPr id="4" name="TextBox 3">
            <a:extLst>
              <a:ext uri="{FF2B5EF4-FFF2-40B4-BE49-F238E27FC236}">
                <a16:creationId xmlns:a16="http://schemas.microsoft.com/office/drawing/2014/main" id="{3DE3384D-0BE4-4A13-9F86-C24B1C902800}"/>
              </a:ext>
            </a:extLst>
          </p:cNvPr>
          <p:cNvSpPr txBox="1"/>
          <p:nvPr/>
        </p:nvSpPr>
        <p:spPr>
          <a:xfrm>
            <a:off x="681923" y="7257140"/>
            <a:ext cx="5610387" cy="1569660"/>
          </a:xfrm>
          <a:prstGeom prst="rect">
            <a:avLst/>
          </a:prstGeom>
          <a:noFill/>
        </p:spPr>
        <p:txBody>
          <a:bodyPr wrap="square" rtlCol="0">
            <a:spAutoFit/>
          </a:bodyPr>
          <a:lstStyle/>
          <a:p>
            <a:pPr marL="171450" lvl="0" indent="-171450">
              <a:buFont typeface="Arial" panose="020B0604020202020204" pitchFamily="34" charset="0"/>
              <a:buChar char="•"/>
            </a:pPr>
            <a:r>
              <a:rPr lang="en-GB" sz="1400" dirty="0"/>
              <a:t>Use the template to allow children to create their own Hug Chart</a:t>
            </a:r>
          </a:p>
          <a:p>
            <a:pPr marL="171450" lvl="0" indent="-171450">
              <a:buFont typeface="Arial" panose="020B0604020202020204" pitchFamily="34" charset="0"/>
              <a:buChar char="•"/>
            </a:pPr>
            <a:r>
              <a:rPr lang="en-GB" sz="1400" dirty="0"/>
              <a:t>Look at the wording of the yes column. Discuss why it has the word USUALLY there. Look at the bottom of page 10. Ask children to discuss occasions when they wouldn’t hug those in the yes column – maybe when they are ill, the recipient is ill, they are grumpy, they are muddy after a bike ride…etc…</a:t>
            </a:r>
          </a:p>
          <a:p>
            <a:endParaRPr lang="en-GB" sz="1200" dirty="0"/>
          </a:p>
        </p:txBody>
      </p:sp>
      <p:sp>
        <p:nvSpPr>
          <p:cNvPr id="5" name="TextBox 4">
            <a:extLst>
              <a:ext uri="{FF2B5EF4-FFF2-40B4-BE49-F238E27FC236}">
                <a16:creationId xmlns:a16="http://schemas.microsoft.com/office/drawing/2014/main" id="{9F52C336-B2EB-49D3-9291-B996FE2DF7FF}"/>
              </a:ext>
            </a:extLst>
          </p:cNvPr>
          <p:cNvSpPr txBox="1"/>
          <p:nvPr/>
        </p:nvSpPr>
        <p:spPr>
          <a:xfrm>
            <a:off x="402954" y="190700"/>
            <a:ext cx="5889356" cy="338554"/>
          </a:xfrm>
          <a:prstGeom prst="rect">
            <a:avLst/>
          </a:prstGeom>
          <a:noFill/>
        </p:spPr>
        <p:txBody>
          <a:bodyPr wrap="square" rtlCol="0">
            <a:spAutoFit/>
          </a:bodyPr>
          <a:lstStyle/>
          <a:p>
            <a:r>
              <a:rPr lang="en-GB" sz="1600" b="1" dirty="0"/>
              <a:t>Lesson 1: Boundaries </a:t>
            </a:r>
          </a:p>
        </p:txBody>
      </p:sp>
      <p:pic>
        <p:nvPicPr>
          <p:cNvPr id="6" name="Picture 5">
            <a:extLst>
              <a:ext uri="{FF2B5EF4-FFF2-40B4-BE49-F238E27FC236}">
                <a16:creationId xmlns:a16="http://schemas.microsoft.com/office/drawing/2014/main" id="{84E2003E-BABD-472F-8D47-71CC7360DC2B}"/>
              </a:ext>
            </a:extLst>
          </p:cNvPr>
          <p:cNvPicPr>
            <a:picLocks noChangeAspect="1"/>
          </p:cNvPicPr>
          <p:nvPr/>
        </p:nvPicPr>
        <p:blipFill>
          <a:blip r:embed="rId3"/>
          <a:stretch>
            <a:fillRect/>
          </a:stretch>
        </p:blipFill>
        <p:spPr>
          <a:xfrm>
            <a:off x="1867428" y="954535"/>
            <a:ext cx="2353817" cy="3206577"/>
          </a:xfrm>
          <a:prstGeom prst="rect">
            <a:avLst/>
          </a:prstGeom>
          <a:ln>
            <a:solidFill>
              <a:schemeClr val="tx1"/>
            </a:solidFill>
          </a:ln>
        </p:spPr>
      </p:pic>
    </p:spTree>
    <p:extLst>
      <p:ext uri="{BB962C8B-B14F-4D97-AF65-F5344CB8AC3E}">
        <p14:creationId xmlns:p14="http://schemas.microsoft.com/office/powerpoint/2010/main" val="2522686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5A4227-6DDF-4875-BC50-DA38D1958296}"/>
              </a:ext>
            </a:extLst>
          </p:cNvPr>
          <p:cNvPicPr>
            <a:picLocks noChangeAspect="1"/>
          </p:cNvPicPr>
          <p:nvPr/>
        </p:nvPicPr>
        <p:blipFill>
          <a:blip r:embed="rId2"/>
          <a:stretch>
            <a:fillRect/>
          </a:stretch>
        </p:blipFill>
        <p:spPr>
          <a:xfrm>
            <a:off x="582056" y="472270"/>
            <a:ext cx="5693888" cy="7878336"/>
          </a:xfrm>
          <a:prstGeom prst="rect">
            <a:avLst/>
          </a:prstGeom>
        </p:spPr>
      </p:pic>
      <p:sp>
        <p:nvSpPr>
          <p:cNvPr id="3" name="Rectangle 2">
            <a:extLst>
              <a:ext uri="{FF2B5EF4-FFF2-40B4-BE49-F238E27FC236}">
                <a16:creationId xmlns:a16="http://schemas.microsoft.com/office/drawing/2014/main" id="{606262F8-4700-4D01-A810-099E24B5A311}"/>
              </a:ext>
            </a:extLst>
          </p:cNvPr>
          <p:cNvSpPr/>
          <p:nvPr/>
        </p:nvSpPr>
        <p:spPr>
          <a:xfrm>
            <a:off x="5090615" y="3763369"/>
            <a:ext cx="866632" cy="15319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38FBD5D7-9E01-4290-A6BF-AC476F85B2E0}"/>
              </a:ext>
            </a:extLst>
          </p:cNvPr>
          <p:cNvSpPr/>
          <p:nvPr/>
        </p:nvSpPr>
        <p:spPr>
          <a:xfrm>
            <a:off x="900753" y="5404514"/>
            <a:ext cx="2347414" cy="23747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98C1BC3-1522-4326-A777-16D85BA55A33}"/>
              </a:ext>
            </a:extLst>
          </p:cNvPr>
          <p:cNvSpPr/>
          <p:nvPr/>
        </p:nvSpPr>
        <p:spPr>
          <a:xfrm>
            <a:off x="3429000" y="5404514"/>
            <a:ext cx="2644254" cy="25384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53792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6C72E-94AE-4823-8D53-6B3CFEE0DEF0}"/>
              </a:ext>
            </a:extLst>
          </p:cNvPr>
          <p:cNvSpPr/>
          <p:nvPr/>
        </p:nvSpPr>
        <p:spPr>
          <a:xfrm>
            <a:off x="458905" y="346521"/>
            <a:ext cx="6023781" cy="2849113"/>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Lesson 4: relationships</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What is a relationship? Clarify what this means to children. Describe it as those we have a regular connection with.</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Begin by asking children to jot down all the people they can think of that they have a relationship with on the My Relationships sheet. Then ask them to circle those that are really special to them. Why did they choose those?</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Compare those listed with page 43.</a:t>
            </a:r>
          </a:p>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Look carefully at page 44 and compare with those children have circled as special. Focus in the feelings of being safe and respected, and happy and excited.</a:t>
            </a:r>
          </a:p>
          <a:p>
            <a:pPr marL="45720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C4CD3C43-EB92-474F-A3CC-A7C57E4909D5}"/>
              </a:ext>
            </a:extLst>
          </p:cNvPr>
          <p:cNvPicPr>
            <a:picLocks noChangeAspect="1"/>
          </p:cNvPicPr>
          <p:nvPr/>
        </p:nvPicPr>
        <p:blipFill>
          <a:blip r:embed="rId2"/>
          <a:stretch>
            <a:fillRect/>
          </a:stretch>
        </p:blipFill>
        <p:spPr>
          <a:xfrm>
            <a:off x="1693650" y="3017107"/>
            <a:ext cx="3470700" cy="4748470"/>
          </a:xfrm>
          <a:prstGeom prst="rect">
            <a:avLst/>
          </a:prstGeom>
        </p:spPr>
      </p:pic>
      <p:sp>
        <p:nvSpPr>
          <p:cNvPr id="4" name="Rectangle 3">
            <a:extLst>
              <a:ext uri="{FF2B5EF4-FFF2-40B4-BE49-F238E27FC236}">
                <a16:creationId xmlns:a16="http://schemas.microsoft.com/office/drawing/2014/main" id="{E8E7E600-6166-498C-94F8-234812842E86}"/>
              </a:ext>
            </a:extLst>
          </p:cNvPr>
          <p:cNvSpPr/>
          <p:nvPr/>
        </p:nvSpPr>
        <p:spPr>
          <a:xfrm>
            <a:off x="458905" y="7993029"/>
            <a:ext cx="5553090" cy="77367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Pose the discussion question: if you fall out every now and then, does that mean the relationship is not healthy?</a:t>
            </a:r>
          </a:p>
          <a:p>
            <a:pPr marL="342900" lvl="0" indent="-342900">
              <a:lnSpc>
                <a:spcPct val="107000"/>
              </a:lnSpc>
              <a:spcAft>
                <a:spcPts val="80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Share page 45 together</a:t>
            </a:r>
          </a:p>
        </p:txBody>
      </p:sp>
    </p:spTree>
    <p:extLst>
      <p:ext uri="{BB962C8B-B14F-4D97-AF65-F5344CB8AC3E}">
        <p14:creationId xmlns:p14="http://schemas.microsoft.com/office/powerpoint/2010/main" val="52713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e icon">
            <a:extLst>
              <a:ext uri="{FF2B5EF4-FFF2-40B4-BE49-F238E27FC236}">
                <a16:creationId xmlns:a16="http://schemas.microsoft.com/office/drawing/2014/main" id="{74D68D96-74BE-4579-B2C4-83542F16C5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76818" y="4000818"/>
            <a:ext cx="1904365" cy="1904365"/>
          </a:xfrm>
          <a:prstGeom prst="rect">
            <a:avLst/>
          </a:prstGeom>
          <a:noFill/>
          <a:ln>
            <a:noFill/>
          </a:ln>
        </p:spPr>
      </p:pic>
      <p:sp>
        <p:nvSpPr>
          <p:cNvPr id="3" name="TextBox 2">
            <a:extLst>
              <a:ext uri="{FF2B5EF4-FFF2-40B4-BE49-F238E27FC236}">
                <a16:creationId xmlns:a16="http://schemas.microsoft.com/office/drawing/2014/main" id="{FC823E37-4DE1-4FEB-B2A7-010B12ED6A56}"/>
              </a:ext>
            </a:extLst>
          </p:cNvPr>
          <p:cNvSpPr txBox="1"/>
          <p:nvPr/>
        </p:nvSpPr>
        <p:spPr>
          <a:xfrm>
            <a:off x="2985448" y="5720517"/>
            <a:ext cx="887104" cy="369332"/>
          </a:xfrm>
          <a:prstGeom prst="rect">
            <a:avLst/>
          </a:prstGeom>
          <a:noFill/>
        </p:spPr>
        <p:txBody>
          <a:bodyPr wrap="square" rtlCol="0">
            <a:spAutoFit/>
          </a:bodyPr>
          <a:lstStyle/>
          <a:p>
            <a:pPr algn="ctr"/>
            <a:r>
              <a:rPr lang="en-GB" dirty="0"/>
              <a:t>ME</a:t>
            </a:r>
          </a:p>
        </p:txBody>
      </p:sp>
      <p:sp>
        <p:nvSpPr>
          <p:cNvPr id="4" name="TextBox 3">
            <a:extLst>
              <a:ext uri="{FF2B5EF4-FFF2-40B4-BE49-F238E27FC236}">
                <a16:creationId xmlns:a16="http://schemas.microsoft.com/office/drawing/2014/main" id="{903E3230-6A8C-4A01-BB07-069152F94F60}"/>
              </a:ext>
            </a:extLst>
          </p:cNvPr>
          <p:cNvSpPr txBox="1"/>
          <p:nvPr/>
        </p:nvSpPr>
        <p:spPr>
          <a:xfrm>
            <a:off x="1545609" y="597300"/>
            <a:ext cx="3766782" cy="369332"/>
          </a:xfrm>
          <a:prstGeom prst="rect">
            <a:avLst/>
          </a:prstGeom>
          <a:noFill/>
        </p:spPr>
        <p:txBody>
          <a:bodyPr wrap="square" rtlCol="0">
            <a:spAutoFit/>
          </a:bodyPr>
          <a:lstStyle/>
          <a:p>
            <a:pPr algn="ctr"/>
            <a:r>
              <a:rPr lang="en-GB" b="1" u="sng" dirty="0"/>
              <a:t>My Relationships</a:t>
            </a:r>
          </a:p>
        </p:txBody>
      </p:sp>
    </p:spTree>
    <p:extLst>
      <p:ext uri="{BB962C8B-B14F-4D97-AF65-F5344CB8AC3E}">
        <p14:creationId xmlns:p14="http://schemas.microsoft.com/office/powerpoint/2010/main" val="115062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899F48-26AE-4718-A59B-65BCD3001017}"/>
              </a:ext>
            </a:extLst>
          </p:cNvPr>
          <p:cNvSpPr/>
          <p:nvPr/>
        </p:nvSpPr>
        <p:spPr>
          <a:xfrm>
            <a:off x="313838" y="115916"/>
            <a:ext cx="6230319" cy="92369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AEB3169-A0CF-4443-AF3B-6D679F9146CF}"/>
              </a:ext>
            </a:extLst>
          </p:cNvPr>
          <p:cNvPicPr>
            <a:picLocks noChangeAspect="1"/>
          </p:cNvPicPr>
          <p:nvPr/>
        </p:nvPicPr>
        <p:blipFill>
          <a:blip r:embed="rId2"/>
          <a:stretch>
            <a:fillRect/>
          </a:stretch>
        </p:blipFill>
        <p:spPr>
          <a:xfrm>
            <a:off x="2464230" y="567743"/>
            <a:ext cx="1604398" cy="1185859"/>
          </a:xfrm>
          <a:prstGeom prst="rect">
            <a:avLst/>
          </a:prstGeom>
        </p:spPr>
      </p:pic>
      <p:graphicFrame>
        <p:nvGraphicFramePr>
          <p:cNvPr id="4" name="Table 4">
            <a:extLst>
              <a:ext uri="{FF2B5EF4-FFF2-40B4-BE49-F238E27FC236}">
                <a16:creationId xmlns:a16="http://schemas.microsoft.com/office/drawing/2014/main" id="{DD453904-ECDA-4F0A-9C3C-1C0503498DB7}"/>
              </a:ext>
            </a:extLst>
          </p:cNvPr>
          <p:cNvGraphicFramePr>
            <a:graphicFrameLocks noGrp="1"/>
          </p:cNvGraphicFramePr>
          <p:nvPr>
            <p:extLst>
              <p:ext uri="{D42A27DB-BD31-4B8C-83A1-F6EECF244321}">
                <p14:modId xmlns:p14="http://schemas.microsoft.com/office/powerpoint/2010/main" val="261471410"/>
              </p:ext>
            </p:extLst>
          </p:nvPr>
        </p:nvGraphicFramePr>
        <p:xfrm>
          <a:off x="771038" y="2205429"/>
          <a:ext cx="5315918" cy="6428740"/>
        </p:xfrm>
        <a:graphic>
          <a:graphicData uri="http://schemas.openxmlformats.org/drawingml/2006/table">
            <a:tbl>
              <a:tblPr firstRow="1" bandRow="1">
                <a:tableStyleId>{5C22544A-7EE6-4342-B048-85BDC9FD1C3A}</a:tableStyleId>
              </a:tblPr>
              <a:tblGrid>
                <a:gridCol w="2657959">
                  <a:extLst>
                    <a:ext uri="{9D8B030D-6E8A-4147-A177-3AD203B41FA5}">
                      <a16:colId xmlns:a16="http://schemas.microsoft.com/office/drawing/2014/main" val="932366009"/>
                    </a:ext>
                  </a:extLst>
                </a:gridCol>
                <a:gridCol w="2657959">
                  <a:extLst>
                    <a:ext uri="{9D8B030D-6E8A-4147-A177-3AD203B41FA5}">
                      <a16:colId xmlns:a16="http://schemas.microsoft.com/office/drawing/2014/main" val="4219295511"/>
                    </a:ext>
                  </a:extLst>
                </a:gridCol>
              </a:tblGrid>
              <a:tr h="370840">
                <a:tc>
                  <a:txBody>
                    <a:bodyPr/>
                    <a:lstStyle/>
                    <a:p>
                      <a:pPr algn="ctr"/>
                      <a:r>
                        <a:rPr lang="en-GB" sz="1800" dirty="0">
                          <a:solidFill>
                            <a:schemeClr val="tx1"/>
                          </a:solidFill>
                        </a:rPr>
                        <a:t>Usually, 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dirty="0">
                          <a:solidFill>
                            <a:schemeClr val="tx1"/>
                          </a:solidFill>
                        </a:rPr>
                        <a:t>Um…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985997"/>
                  </a:ext>
                </a:extLst>
              </a:tr>
              <a:tr h="4073298">
                <a:tc>
                  <a:txBody>
                    <a:bodyPr/>
                    <a:lstStyle/>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5087960"/>
                  </a:ext>
                </a:extLst>
              </a:tr>
            </a:tbl>
          </a:graphicData>
        </a:graphic>
      </p:graphicFrame>
    </p:spTree>
    <p:extLst>
      <p:ext uri="{BB962C8B-B14F-4D97-AF65-F5344CB8AC3E}">
        <p14:creationId xmlns:p14="http://schemas.microsoft.com/office/powerpoint/2010/main" val="28640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B874F4D-68A4-4F32-9676-EA7D8E8DF7CF}"/>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a:extLst>
              <a:ext uri="{FF2B5EF4-FFF2-40B4-BE49-F238E27FC236}">
                <a16:creationId xmlns:a16="http://schemas.microsoft.com/office/drawing/2014/main" id="{E4EA37F1-FC4D-48A2-B5D9-710032FE4A9E}"/>
              </a:ext>
            </a:extLst>
          </p:cNvPr>
          <p:cNvSpPr>
            <a:spLocks noChangeArrowheads="1"/>
          </p:cNvSpPr>
          <p:nvPr/>
        </p:nvSpPr>
        <p:spPr bwMode="auto">
          <a:xfrm>
            <a:off x="45720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09E38085-C417-457B-83A1-E3E682A3F512}"/>
              </a:ext>
            </a:extLst>
          </p:cNvPr>
          <p:cNvSpPr txBox="1"/>
          <p:nvPr/>
        </p:nvSpPr>
        <p:spPr>
          <a:xfrm>
            <a:off x="457200" y="457200"/>
            <a:ext cx="6067586" cy="2215991"/>
          </a:xfrm>
          <a:prstGeom prst="rect">
            <a:avLst/>
          </a:prstGeom>
          <a:noFill/>
        </p:spPr>
        <p:txBody>
          <a:bodyPr wrap="square" rtlCol="0">
            <a:spAutoFit/>
          </a:bodyPr>
          <a:lstStyle/>
          <a:p>
            <a:pPr marL="171450" lvl="0" indent="-171450">
              <a:buFont typeface="Arial" panose="020B0604020202020204" pitchFamily="34" charset="0"/>
              <a:buChar char="•"/>
            </a:pPr>
            <a:r>
              <a:rPr lang="en-GB" sz="1400" dirty="0"/>
              <a:t>Look now at page 11 and 12 together</a:t>
            </a:r>
          </a:p>
          <a:p>
            <a:pPr marL="171450" lvl="0" indent="-171450">
              <a:buFont typeface="Arial" panose="020B0604020202020204" pitchFamily="34" charset="0"/>
              <a:buChar char="•"/>
            </a:pPr>
            <a:r>
              <a:rPr lang="en-GB" sz="1400" dirty="0"/>
              <a:t>Focus on the message that it’s okay to have different boundaries to others</a:t>
            </a:r>
          </a:p>
          <a:p>
            <a:pPr marL="171450" lvl="0" indent="-171450">
              <a:buFont typeface="Arial" panose="020B0604020202020204" pitchFamily="34" charset="0"/>
              <a:buChar char="•"/>
            </a:pPr>
            <a:r>
              <a:rPr lang="en-GB" sz="1400" dirty="0"/>
              <a:t>Give each child a post-it note to add their name to. This can then be placed on the class chart. Children should choose a social greeting they feel comfortable receiving from their teacher that day. You may wish to use this chart each day to greet your class. Stick it up near the door for children to tap or move their post it note</a:t>
            </a:r>
          </a:p>
          <a:p>
            <a:pPr marL="171450" lvl="0" indent="-171450">
              <a:buFont typeface="Arial" panose="020B0604020202020204" pitchFamily="34" charset="0"/>
              <a:buChar char="•"/>
            </a:pPr>
            <a:r>
              <a:rPr lang="en-GB" sz="1400" dirty="0"/>
              <a:t>Note with children that what you’re comfortable with one day can be different the next day and this is ok</a:t>
            </a:r>
          </a:p>
          <a:p>
            <a:pPr marL="171450" indent="-171450">
              <a:buFont typeface="Arial" panose="020B0604020202020204" pitchFamily="34" charset="0"/>
              <a:buChar char="•"/>
            </a:pPr>
            <a:endParaRPr lang="en-GB" sz="1200" dirty="0"/>
          </a:p>
        </p:txBody>
      </p:sp>
      <p:pic>
        <p:nvPicPr>
          <p:cNvPr id="7" name="Picture 6">
            <a:extLst>
              <a:ext uri="{FF2B5EF4-FFF2-40B4-BE49-F238E27FC236}">
                <a16:creationId xmlns:a16="http://schemas.microsoft.com/office/drawing/2014/main" id="{E2CA94F6-C3C0-47B5-9828-0EDDF9F949AA}"/>
              </a:ext>
            </a:extLst>
          </p:cNvPr>
          <p:cNvPicPr>
            <a:picLocks noChangeAspect="1"/>
          </p:cNvPicPr>
          <p:nvPr/>
        </p:nvPicPr>
        <p:blipFill>
          <a:blip r:embed="rId2"/>
          <a:stretch>
            <a:fillRect/>
          </a:stretch>
        </p:blipFill>
        <p:spPr>
          <a:xfrm rot="21423463">
            <a:off x="380025" y="3069812"/>
            <a:ext cx="3062623" cy="4208637"/>
          </a:xfrm>
          <a:prstGeom prst="rect">
            <a:avLst/>
          </a:prstGeom>
          <a:noFill/>
          <a:ln>
            <a:solidFill>
              <a:schemeClr val="accent1">
                <a:shade val="50000"/>
              </a:schemeClr>
            </a:solidFill>
          </a:ln>
        </p:spPr>
      </p:pic>
      <p:pic>
        <p:nvPicPr>
          <p:cNvPr id="8" name="Picture 7">
            <a:extLst>
              <a:ext uri="{FF2B5EF4-FFF2-40B4-BE49-F238E27FC236}">
                <a16:creationId xmlns:a16="http://schemas.microsoft.com/office/drawing/2014/main" id="{DED3D1A1-10FA-4699-899C-DD9120F0746D}"/>
              </a:ext>
            </a:extLst>
          </p:cNvPr>
          <p:cNvPicPr>
            <a:picLocks noChangeAspect="1"/>
          </p:cNvPicPr>
          <p:nvPr/>
        </p:nvPicPr>
        <p:blipFill>
          <a:blip r:embed="rId3"/>
          <a:stretch>
            <a:fillRect/>
          </a:stretch>
        </p:blipFill>
        <p:spPr>
          <a:xfrm rot="160447">
            <a:off x="3711705" y="3202833"/>
            <a:ext cx="2884600" cy="4075616"/>
          </a:xfrm>
          <a:prstGeom prst="rect">
            <a:avLst/>
          </a:prstGeom>
          <a:noFill/>
          <a:ln>
            <a:solidFill>
              <a:schemeClr val="accent1">
                <a:shade val="50000"/>
              </a:schemeClr>
            </a:solidFill>
          </a:ln>
        </p:spPr>
      </p:pic>
    </p:spTree>
    <p:extLst>
      <p:ext uri="{BB962C8B-B14F-4D97-AF65-F5344CB8AC3E}">
        <p14:creationId xmlns:p14="http://schemas.microsoft.com/office/powerpoint/2010/main" val="2330471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BEDE55C1-1055-40AD-8832-717BE3ACEE0C}"/>
              </a:ext>
            </a:extLst>
          </p:cNvPr>
          <p:cNvSpPr>
            <a:spLocks noChangeArrowheads="1"/>
          </p:cNvSpPr>
          <p:nvPr/>
        </p:nvSpPr>
        <p:spPr bwMode="auto">
          <a:xfrm>
            <a:off x="0" y="35858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0763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076325" algn="l" defTabSz="914400" rtl="0" eaLnBrk="0" fontAlgn="base" latinLnBrk="0" hangingPunct="0">
              <a:lnSpc>
                <a:spcPct val="100000"/>
              </a:lnSpc>
              <a:spcBef>
                <a:spcPct val="0"/>
              </a:spcBef>
              <a:spcAft>
                <a:spcPct val="0"/>
              </a:spcAft>
              <a:buClrTx/>
              <a:buSzTx/>
              <a:buFontTx/>
              <a:buNone/>
              <a:tabLst/>
            </a:pPr>
            <a:r>
              <a:rPr kumimoji="0" lang="en-GB" altLang="en-US" sz="24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Class Social Boundaries Chart:</a:t>
            </a:r>
            <a:endParaRPr kumimoji="0" lang="en-GB" altLang="en-US" sz="500" b="0" i="0" u="none" strike="noStrike" cap="none" normalizeH="0" baseline="0" dirty="0">
              <a:ln>
                <a:noFill/>
              </a:ln>
              <a:solidFill>
                <a:schemeClr val="tx1"/>
              </a:solidFill>
              <a:effectLst/>
            </a:endParaRPr>
          </a:p>
          <a:p>
            <a:pPr marL="0" marR="0" lvl="0" indent="1076325"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4">
            <a:extLst>
              <a:ext uri="{FF2B5EF4-FFF2-40B4-BE49-F238E27FC236}">
                <a16:creationId xmlns:a16="http://schemas.microsoft.com/office/drawing/2014/main" id="{9E5AC9B5-920F-4D61-89CE-D0138EA3EA20}"/>
              </a:ext>
            </a:extLst>
          </p:cNvPr>
          <p:cNvGraphicFramePr>
            <a:graphicFrameLocks noGrp="1"/>
          </p:cNvGraphicFramePr>
          <p:nvPr>
            <p:extLst>
              <p:ext uri="{D42A27DB-BD31-4B8C-83A1-F6EECF244321}">
                <p14:modId xmlns:p14="http://schemas.microsoft.com/office/powerpoint/2010/main" val="4153096042"/>
              </p:ext>
            </p:extLst>
          </p:nvPr>
        </p:nvGraphicFramePr>
        <p:xfrm>
          <a:off x="480060" y="914400"/>
          <a:ext cx="5897880" cy="7797046"/>
        </p:xfrm>
        <a:graphic>
          <a:graphicData uri="http://schemas.openxmlformats.org/drawingml/2006/table">
            <a:tbl>
              <a:tblPr firstRow="1" bandRow="1">
                <a:tableStyleId>{5C22544A-7EE6-4342-B048-85BDC9FD1C3A}</a:tableStyleId>
              </a:tblPr>
              <a:tblGrid>
                <a:gridCol w="2948940">
                  <a:extLst>
                    <a:ext uri="{9D8B030D-6E8A-4147-A177-3AD203B41FA5}">
                      <a16:colId xmlns:a16="http://schemas.microsoft.com/office/drawing/2014/main" val="3369044225"/>
                    </a:ext>
                  </a:extLst>
                </a:gridCol>
                <a:gridCol w="2948940">
                  <a:extLst>
                    <a:ext uri="{9D8B030D-6E8A-4147-A177-3AD203B41FA5}">
                      <a16:colId xmlns:a16="http://schemas.microsoft.com/office/drawing/2014/main" val="4032937820"/>
                    </a:ext>
                  </a:extLst>
                </a:gridCol>
              </a:tblGrid>
              <a:tr h="252400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2057068"/>
                  </a:ext>
                </a:extLst>
              </a:tr>
              <a:tr h="271272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893056"/>
                  </a:ext>
                </a:extLst>
              </a:tr>
              <a:tr h="185928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3395610"/>
                  </a:ext>
                </a:extLst>
              </a:tr>
            </a:tbl>
          </a:graphicData>
        </a:graphic>
      </p:graphicFrame>
      <p:sp>
        <p:nvSpPr>
          <p:cNvPr id="7" name="TextBox 6">
            <a:extLst>
              <a:ext uri="{FF2B5EF4-FFF2-40B4-BE49-F238E27FC236}">
                <a16:creationId xmlns:a16="http://schemas.microsoft.com/office/drawing/2014/main" id="{77DF48F8-8268-495D-A3CC-0EF78C988274}"/>
              </a:ext>
            </a:extLst>
          </p:cNvPr>
          <p:cNvSpPr txBox="1"/>
          <p:nvPr/>
        </p:nvSpPr>
        <p:spPr>
          <a:xfrm>
            <a:off x="1563023" y="914400"/>
            <a:ext cx="626691" cy="369332"/>
          </a:xfrm>
          <a:prstGeom prst="rect">
            <a:avLst/>
          </a:prstGeom>
          <a:noFill/>
        </p:spPr>
        <p:txBody>
          <a:bodyPr wrap="square" rtlCol="0">
            <a:spAutoFit/>
          </a:bodyPr>
          <a:lstStyle/>
          <a:p>
            <a:pPr algn="ctr"/>
            <a:r>
              <a:rPr lang="en-GB" b="1" dirty="0"/>
              <a:t>Hug</a:t>
            </a:r>
          </a:p>
        </p:txBody>
      </p:sp>
      <p:sp>
        <p:nvSpPr>
          <p:cNvPr id="8" name="TextBox 7">
            <a:extLst>
              <a:ext uri="{FF2B5EF4-FFF2-40B4-BE49-F238E27FC236}">
                <a16:creationId xmlns:a16="http://schemas.microsoft.com/office/drawing/2014/main" id="{0ED97E3E-4438-4D25-AC87-4D27EF35BACF}"/>
              </a:ext>
            </a:extLst>
          </p:cNvPr>
          <p:cNvSpPr txBox="1"/>
          <p:nvPr/>
        </p:nvSpPr>
        <p:spPr>
          <a:xfrm>
            <a:off x="4483557" y="901946"/>
            <a:ext cx="811420" cy="369332"/>
          </a:xfrm>
          <a:prstGeom prst="rect">
            <a:avLst/>
          </a:prstGeom>
          <a:noFill/>
        </p:spPr>
        <p:txBody>
          <a:bodyPr wrap="square" rtlCol="0">
            <a:spAutoFit/>
          </a:bodyPr>
          <a:lstStyle/>
          <a:p>
            <a:pPr algn="ctr"/>
            <a:r>
              <a:rPr lang="en-GB" b="1" dirty="0"/>
              <a:t>Wave</a:t>
            </a:r>
          </a:p>
        </p:txBody>
      </p:sp>
      <p:sp>
        <p:nvSpPr>
          <p:cNvPr id="9" name="TextBox 8">
            <a:extLst>
              <a:ext uri="{FF2B5EF4-FFF2-40B4-BE49-F238E27FC236}">
                <a16:creationId xmlns:a16="http://schemas.microsoft.com/office/drawing/2014/main" id="{8F7CF8D6-6F55-4DFC-8163-0863F283A7F5}"/>
              </a:ext>
            </a:extLst>
          </p:cNvPr>
          <p:cNvSpPr txBox="1"/>
          <p:nvPr/>
        </p:nvSpPr>
        <p:spPr>
          <a:xfrm>
            <a:off x="1423440" y="3455016"/>
            <a:ext cx="905855" cy="369332"/>
          </a:xfrm>
          <a:prstGeom prst="rect">
            <a:avLst/>
          </a:prstGeom>
          <a:noFill/>
        </p:spPr>
        <p:txBody>
          <a:bodyPr wrap="square" rtlCol="0">
            <a:spAutoFit/>
          </a:bodyPr>
          <a:lstStyle/>
          <a:p>
            <a:pPr algn="ctr"/>
            <a:r>
              <a:rPr lang="en-GB" b="1" dirty="0"/>
              <a:t>Nod</a:t>
            </a:r>
          </a:p>
        </p:txBody>
      </p:sp>
      <p:sp>
        <p:nvSpPr>
          <p:cNvPr id="10" name="TextBox 9">
            <a:extLst>
              <a:ext uri="{FF2B5EF4-FFF2-40B4-BE49-F238E27FC236}">
                <a16:creationId xmlns:a16="http://schemas.microsoft.com/office/drawing/2014/main" id="{C1FCC6AD-C79F-4F4C-AE78-343D57C52E25}"/>
              </a:ext>
            </a:extLst>
          </p:cNvPr>
          <p:cNvSpPr txBox="1"/>
          <p:nvPr/>
        </p:nvSpPr>
        <p:spPr>
          <a:xfrm>
            <a:off x="4528705" y="3455016"/>
            <a:ext cx="811420" cy="369332"/>
          </a:xfrm>
          <a:prstGeom prst="rect">
            <a:avLst/>
          </a:prstGeom>
          <a:noFill/>
        </p:spPr>
        <p:txBody>
          <a:bodyPr wrap="square" rtlCol="0">
            <a:spAutoFit/>
          </a:bodyPr>
          <a:lstStyle/>
          <a:p>
            <a:pPr algn="ctr"/>
            <a:r>
              <a:rPr lang="en-GB" b="1" dirty="0"/>
              <a:t>High 5</a:t>
            </a:r>
          </a:p>
        </p:txBody>
      </p:sp>
      <p:pic>
        <p:nvPicPr>
          <p:cNvPr id="5" name="Picture 4" descr="A black sign with white text&#10;&#10;Description automatically generated">
            <a:extLst>
              <a:ext uri="{FF2B5EF4-FFF2-40B4-BE49-F238E27FC236}">
                <a16:creationId xmlns:a16="http://schemas.microsoft.com/office/drawing/2014/main" id="{59AF84C7-4F0A-4A06-BF2A-42DD3D0C7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92" y="8534400"/>
            <a:ext cx="2400464" cy="1643250"/>
          </a:xfrm>
          <a:prstGeom prst="rect">
            <a:avLst/>
          </a:prstGeom>
        </p:spPr>
      </p:pic>
    </p:spTree>
    <p:extLst>
      <p:ext uri="{BB962C8B-B14F-4D97-AF65-F5344CB8AC3E}">
        <p14:creationId xmlns:p14="http://schemas.microsoft.com/office/powerpoint/2010/main" val="111504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579304-6AF1-4E51-A8D6-5D78EACAC0F3}"/>
              </a:ext>
            </a:extLst>
          </p:cNvPr>
          <p:cNvSpPr txBox="1"/>
          <p:nvPr/>
        </p:nvSpPr>
        <p:spPr>
          <a:xfrm>
            <a:off x="719328" y="719328"/>
            <a:ext cx="5376672" cy="2523768"/>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Share pages 13 and 14 together. Is this situation familiar to any children?</a:t>
            </a:r>
          </a:p>
          <a:p>
            <a:pPr marL="285750" lvl="0" indent="-285750">
              <a:buFont typeface="Arial" panose="020B0604020202020204" pitchFamily="34" charset="0"/>
              <a:buChar char="•"/>
            </a:pPr>
            <a:r>
              <a:rPr lang="en-GB" sz="1400" dirty="0"/>
              <a:t>Allow children chance to share in pairs or small groups</a:t>
            </a:r>
          </a:p>
          <a:p>
            <a:pPr marL="285750" lvl="0" indent="-285750">
              <a:buFont typeface="Arial" panose="020B0604020202020204" pitchFamily="34" charset="0"/>
              <a:buChar char="•"/>
            </a:pPr>
            <a:r>
              <a:rPr lang="en-GB" sz="1400" dirty="0"/>
              <a:t>You may wish to discuss a situation from your own childhood of an aunty who always wanted to kiss you. Discuss ways to deal with a situation you are uncomfortable in</a:t>
            </a:r>
          </a:p>
          <a:p>
            <a:pPr marL="285750" lvl="0" indent="-285750">
              <a:buFont typeface="Arial" panose="020B0604020202020204" pitchFamily="34" charset="0"/>
              <a:buChar char="•"/>
            </a:pPr>
            <a:r>
              <a:rPr lang="en-GB" sz="1400" dirty="0"/>
              <a:t>Note useful phrases in speech bubbles to support this</a:t>
            </a:r>
          </a:p>
          <a:p>
            <a:pPr marL="285750" lvl="0" indent="-285750">
              <a:buFont typeface="Arial" panose="020B0604020202020204" pitchFamily="34" charset="0"/>
              <a:buChar char="•"/>
            </a:pPr>
            <a:r>
              <a:rPr lang="en-GB" sz="1400" dirty="0"/>
              <a:t>Give children a chance to role play these scenarios, such as Aunt Gladys wanting a kiss, but the children says…’How about…’ ‘Let’s’ try…’ ‘I don’t like it when ….’</a:t>
            </a:r>
          </a:p>
          <a:p>
            <a:endParaRPr lang="en-GB" dirty="0"/>
          </a:p>
        </p:txBody>
      </p:sp>
      <p:sp>
        <p:nvSpPr>
          <p:cNvPr id="3" name="Speech Bubble: Oval 2">
            <a:extLst>
              <a:ext uri="{FF2B5EF4-FFF2-40B4-BE49-F238E27FC236}">
                <a16:creationId xmlns:a16="http://schemas.microsoft.com/office/drawing/2014/main" id="{F7A7ABE6-C332-4C07-8F29-80F91B6A25FC}"/>
              </a:ext>
            </a:extLst>
          </p:cNvPr>
          <p:cNvSpPr/>
          <p:nvPr/>
        </p:nvSpPr>
        <p:spPr>
          <a:xfrm>
            <a:off x="487317" y="3243096"/>
            <a:ext cx="2709672" cy="1609725"/>
          </a:xfrm>
          <a:prstGeom prst="wedgeEllipseCallout">
            <a:avLst>
              <a:gd name="adj1" fmla="val -49160"/>
              <a:gd name="adj2" fmla="val 74004"/>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4" name="Speech Bubble: Oval 3">
            <a:extLst>
              <a:ext uri="{FF2B5EF4-FFF2-40B4-BE49-F238E27FC236}">
                <a16:creationId xmlns:a16="http://schemas.microsoft.com/office/drawing/2014/main" id="{9586A065-0D3D-40E7-9DF9-4EA0E4D8E586}"/>
              </a:ext>
            </a:extLst>
          </p:cNvPr>
          <p:cNvSpPr/>
          <p:nvPr/>
        </p:nvSpPr>
        <p:spPr>
          <a:xfrm>
            <a:off x="3553968" y="3581166"/>
            <a:ext cx="2922650" cy="1609725"/>
          </a:xfrm>
          <a:prstGeom prst="wedgeEllipseCallout">
            <a:avLst>
              <a:gd name="adj1" fmla="val 52931"/>
              <a:gd name="adj2" fmla="val 66924"/>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
        <p:nvSpPr>
          <p:cNvPr id="5" name="Rectangle 4">
            <a:extLst>
              <a:ext uri="{FF2B5EF4-FFF2-40B4-BE49-F238E27FC236}">
                <a16:creationId xmlns:a16="http://schemas.microsoft.com/office/drawing/2014/main" id="{8C28F86D-4880-4250-A391-49C06A3A1458}"/>
              </a:ext>
            </a:extLst>
          </p:cNvPr>
          <p:cNvSpPr/>
          <p:nvPr/>
        </p:nvSpPr>
        <p:spPr>
          <a:xfrm>
            <a:off x="796290" y="5995754"/>
            <a:ext cx="5515356" cy="1465209"/>
          </a:xfrm>
          <a:prstGeom prst="rect">
            <a:avLst/>
          </a:prstGeom>
        </p:spPr>
        <p:txBody>
          <a:bodyPr wrap="square">
            <a:spAutoFit/>
          </a:bodyPr>
          <a:lstStyle/>
          <a:p>
            <a:pPr marL="171450" lvl="0" indent="-171450">
              <a:lnSpc>
                <a:spcPct val="107000"/>
              </a:lnSpc>
              <a:spcAft>
                <a:spcPts val="0"/>
              </a:spcAft>
              <a:buFont typeface="Arial" panose="020B0604020202020204" pitchFamily="34" charset="0"/>
              <a:buChar char="•"/>
            </a:pPr>
            <a:r>
              <a:rPr lang="en-GB" sz="1400" dirty="0"/>
              <a:t>Share page 15 together</a:t>
            </a:r>
          </a:p>
          <a:p>
            <a:pPr marL="171450" lvl="0" indent="-171450">
              <a:lnSpc>
                <a:spcPct val="107000"/>
              </a:lnSpc>
              <a:spcAft>
                <a:spcPts val="0"/>
              </a:spcAft>
              <a:buFont typeface="Arial" panose="020B0604020202020204" pitchFamily="34" charset="0"/>
              <a:buChar char="•"/>
            </a:pPr>
            <a:r>
              <a:rPr lang="en-GB" sz="1400" dirty="0"/>
              <a:t>Try out the sorting activity. Children should discuss with a group or partner whether the situation is one when we must have bodily contact for safety or not</a:t>
            </a:r>
          </a:p>
          <a:p>
            <a:pPr marL="171450" lvl="0" indent="-171450">
              <a:lnSpc>
                <a:spcPct val="107000"/>
              </a:lnSpc>
              <a:spcAft>
                <a:spcPts val="0"/>
              </a:spcAft>
              <a:buFont typeface="Arial" panose="020B0604020202020204" pitchFamily="34" charset="0"/>
              <a:buChar char="•"/>
            </a:pPr>
            <a:r>
              <a:rPr lang="en-GB" sz="1400" dirty="0"/>
              <a:t>Share different groups’ sorting. Do they all agree?</a:t>
            </a:r>
          </a:p>
          <a:p>
            <a:pPr marL="171450" lvl="0" indent="-171450">
              <a:lnSpc>
                <a:spcPct val="107000"/>
              </a:lnSpc>
              <a:spcAft>
                <a:spcPts val="800"/>
              </a:spcAft>
              <a:buFont typeface="Arial" panose="020B0604020202020204" pitchFamily="34" charset="0"/>
              <a:buChar char="•"/>
            </a:pPr>
            <a:r>
              <a:rPr lang="en-GB" sz="1400" dirty="0"/>
              <a:t> How can we tell if it is a safety situation?</a:t>
            </a:r>
          </a:p>
        </p:txBody>
      </p:sp>
    </p:spTree>
    <p:extLst>
      <p:ext uri="{BB962C8B-B14F-4D97-AF65-F5344CB8AC3E}">
        <p14:creationId xmlns:p14="http://schemas.microsoft.com/office/powerpoint/2010/main" val="176778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2FED93D-0649-4804-BC91-E7BF3EE00F82}"/>
              </a:ext>
            </a:extLst>
          </p:cNvPr>
          <p:cNvGraphicFramePr>
            <a:graphicFrameLocks noGrp="1"/>
          </p:cNvGraphicFramePr>
          <p:nvPr>
            <p:extLst>
              <p:ext uri="{D42A27DB-BD31-4B8C-83A1-F6EECF244321}">
                <p14:modId xmlns:p14="http://schemas.microsoft.com/office/powerpoint/2010/main" val="3134029855"/>
              </p:ext>
            </p:extLst>
          </p:nvPr>
        </p:nvGraphicFramePr>
        <p:xfrm>
          <a:off x="316992" y="1478280"/>
          <a:ext cx="6022847" cy="6499796"/>
        </p:xfrm>
        <a:graphic>
          <a:graphicData uri="http://schemas.openxmlformats.org/drawingml/2006/table">
            <a:tbl>
              <a:tblPr firstRow="1" firstCol="1" bandRow="1">
                <a:tableStyleId>{5C22544A-7EE6-4342-B048-85BDC9FD1C3A}</a:tableStyleId>
              </a:tblPr>
              <a:tblGrid>
                <a:gridCol w="2007406">
                  <a:extLst>
                    <a:ext uri="{9D8B030D-6E8A-4147-A177-3AD203B41FA5}">
                      <a16:colId xmlns:a16="http://schemas.microsoft.com/office/drawing/2014/main" val="3948868318"/>
                    </a:ext>
                  </a:extLst>
                </a:gridCol>
                <a:gridCol w="2007406">
                  <a:extLst>
                    <a:ext uri="{9D8B030D-6E8A-4147-A177-3AD203B41FA5}">
                      <a16:colId xmlns:a16="http://schemas.microsoft.com/office/drawing/2014/main" val="544564430"/>
                    </a:ext>
                  </a:extLst>
                </a:gridCol>
                <a:gridCol w="2008035">
                  <a:extLst>
                    <a:ext uri="{9D8B030D-6E8A-4147-A177-3AD203B41FA5}">
                      <a16:colId xmlns:a16="http://schemas.microsoft.com/office/drawing/2014/main" val="903596834"/>
                    </a:ext>
                  </a:extLst>
                </a:gridCol>
              </a:tblGrid>
              <a:tr h="2074565">
                <a:tc>
                  <a:txBody>
                    <a:bodyPr/>
                    <a:lstStyle/>
                    <a:p>
                      <a:pPr algn="ctr">
                        <a:lnSpc>
                          <a:spcPct val="107000"/>
                        </a:lnSpc>
                        <a:spcAft>
                          <a:spcPts val="0"/>
                        </a:spcAft>
                      </a:pPr>
                      <a:r>
                        <a:rPr lang="en-GB" sz="1700" b="1" dirty="0">
                          <a:solidFill>
                            <a:schemeClr val="tx1"/>
                          </a:solidFill>
                          <a:effectLst/>
                        </a:rPr>
                        <a:t>holding hands to cross a busy road</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700" b="1" dirty="0">
                          <a:solidFill>
                            <a:schemeClr val="tx1"/>
                          </a:solidFill>
                          <a:effectLst/>
                        </a:rPr>
                        <a:t>putting a seatbelt on</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700" b="1" dirty="0">
                          <a:solidFill>
                            <a:schemeClr val="tx1"/>
                          </a:solidFill>
                          <a:effectLst/>
                        </a:rPr>
                        <a:t>give a relative hug before they leave</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336771"/>
                  </a:ext>
                </a:extLst>
              </a:tr>
              <a:tr h="2384659">
                <a:tc>
                  <a:txBody>
                    <a:bodyPr/>
                    <a:lstStyle/>
                    <a:p>
                      <a:pPr algn="ctr">
                        <a:lnSpc>
                          <a:spcPct val="107000"/>
                        </a:lnSpc>
                        <a:spcAft>
                          <a:spcPts val="0"/>
                        </a:spcAft>
                      </a:pPr>
                      <a:r>
                        <a:rPr lang="en-GB" sz="1700" b="1">
                          <a:solidFill>
                            <a:schemeClr val="tx1"/>
                          </a:solidFill>
                          <a:effectLst/>
                        </a:rPr>
                        <a:t>sitting next to a person on the bus</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700" b="1" dirty="0">
                          <a:solidFill>
                            <a:schemeClr val="tx1"/>
                          </a:solidFill>
                          <a:effectLst/>
                        </a:rPr>
                        <a:t>taking medicine</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700" b="1" dirty="0">
                          <a:solidFill>
                            <a:schemeClr val="tx1"/>
                          </a:solidFill>
                          <a:effectLst/>
                        </a:rPr>
                        <a:t>stand up and give up your seat for someone old or pregnant on the train/bus</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508011"/>
                  </a:ext>
                </a:extLst>
              </a:tr>
              <a:tr h="2040572">
                <a:tc>
                  <a:txBody>
                    <a:bodyPr/>
                    <a:lstStyle/>
                    <a:p>
                      <a:pPr algn="ctr">
                        <a:lnSpc>
                          <a:spcPct val="107000"/>
                        </a:lnSpc>
                        <a:spcAft>
                          <a:spcPts val="0"/>
                        </a:spcAft>
                      </a:pPr>
                      <a:r>
                        <a:rPr lang="en-GB" sz="1700" b="1">
                          <a:solidFill>
                            <a:schemeClr val="tx1"/>
                          </a:solidFill>
                          <a:effectLst/>
                        </a:rPr>
                        <a:t>Hold a little brother or sister’s hand to help</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700" b="1">
                          <a:solidFill>
                            <a:schemeClr val="tx1"/>
                          </a:solidFill>
                          <a:effectLst/>
                        </a:rPr>
                        <a:t>put on a helmet to cycle</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700" b="1" dirty="0">
                          <a:solidFill>
                            <a:schemeClr val="tx1"/>
                          </a:solidFill>
                          <a:effectLst/>
                        </a:rPr>
                        <a:t>waiting for the green man to cross the road</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63" marR="54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0992836"/>
                  </a:ext>
                </a:extLst>
              </a:tr>
            </a:tbl>
          </a:graphicData>
        </a:graphic>
      </p:graphicFrame>
      <p:sp>
        <p:nvSpPr>
          <p:cNvPr id="4" name="Rectangle 3">
            <a:extLst>
              <a:ext uri="{FF2B5EF4-FFF2-40B4-BE49-F238E27FC236}">
                <a16:creationId xmlns:a16="http://schemas.microsoft.com/office/drawing/2014/main" id="{83650296-DCB1-4BEF-A9F3-AD8D1238C260}"/>
              </a:ext>
            </a:extLst>
          </p:cNvPr>
          <p:cNvSpPr/>
          <p:nvPr/>
        </p:nvSpPr>
        <p:spPr>
          <a:xfrm>
            <a:off x="700277" y="121920"/>
            <a:ext cx="5457445" cy="1169679"/>
          </a:xfrm>
          <a:prstGeom prst="rect">
            <a:avLst/>
          </a:prstGeom>
        </p:spPr>
        <p:txBody>
          <a:bodyPr wrap="square">
            <a:spAutoFit/>
          </a:bodyPr>
          <a:lstStyle/>
          <a:p>
            <a:pPr algn="ct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Safety Situation Sorting: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Cut out the cards and sort into two groups – MUST DO for safety; HAVE A CHOICE.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930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4FF50-512D-4BEA-99B4-565D19AA769A}"/>
              </a:ext>
            </a:extLst>
          </p:cNvPr>
          <p:cNvSpPr txBox="1"/>
          <p:nvPr/>
        </p:nvSpPr>
        <p:spPr>
          <a:xfrm>
            <a:off x="548640" y="512064"/>
            <a:ext cx="5437632" cy="1015663"/>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Read page 16 together</a:t>
            </a:r>
          </a:p>
          <a:p>
            <a:pPr marL="285750" lvl="0" indent="-285750">
              <a:buFont typeface="Arial" panose="020B0604020202020204" pitchFamily="34" charset="0"/>
              <a:buChar char="•"/>
            </a:pPr>
            <a:r>
              <a:rPr lang="en-GB" sz="1400" dirty="0"/>
              <a:t>Look back at the sorting activity. Ask children to discuss ways they can have their say in the situations under MUST DO for safety</a:t>
            </a:r>
          </a:p>
          <a:p>
            <a:endParaRPr lang="en-GB" dirty="0"/>
          </a:p>
        </p:txBody>
      </p:sp>
      <p:sp>
        <p:nvSpPr>
          <p:cNvPr id="3" name="TextBox 2">
            <a:extLst>
              <a:ext uri="{FF2B5EF4-FFF2-40B4-BE49-F238E27FC236}">
                <a16:creationId xmlns:a16="http://schemas.microsoft.com/office/drawing/2014/main" id="{58C44F94-58FC-4C55-8C74-F6BFB123E08F}"/>
              </a:ext>
            </a:extLst>
          </p:cNvPr>
          <p:cNvSpPr txBox="1"/>
          <p:nvPr/>
        </p:nvSpPr>
        <p:spPr>
          <a:xfrm>
            <a:off x="548640" y="1908048"/>
            <a:ext cx="5852160" cy="3262432"/>
          </a:xfrm>
          <a:prstGeom prst="rect">
            <a:avLst/>
          </a:prstGeom>
          <a:noFill/>
        </p:spPr>
        <p:txBody>
          <a:bodyPr wrap="square" rtlCol="0">
            <a:spAutoFit/>
          </a:bodyPr>
          <a:lstStyle/>
          <a:p>
            <a:pPr lvl="0"/>
            <a:r>
              <a:rPr lang="en-GB" sz="1600" b="1" dirty="0"/>
              <a:t>Lesson 2: Gut Feelings</a:t>
            </a:r>
          </a:p>
          <a:p>
            <a:pPr lvl="0"/>
            <a:endParaRPr lang="en-GB" sz="1200" dirty="0"/>
          </a:p>
          <a:p>
            <a:pPr marL="171450" lvl="0" indent="-171450">
              <a:buFont typeface="Arial" panose="020B0604020202020204" pitchFamily="34" charset="0"/>
              <a:buChar char="•"/>
            </a:pPr>
            <a:r>
              <a:rPr lang="en-GB" sz="1400" dirty="0"/>
              <a:t>Discuss the expression ‘gut feeling’. What do children understand this to mean? This discussion may encourage children to discuss when they get a ‘gut feeling’</a:t>
            </a:r>
          </a:p>
          <a:p>
            <a:pPr marL="171450" lvl="0" indent="-171450">
              <a:buFont typeface="Arial" panose="020B0604020202020204" pitchFamily="34" charset="0"/>
              <a:buChar char="•"/>
            </a:pPr>
            <a:r>
              <a:rPr lang="en-GB" sz="1400" dirty="0"/>
              <a:t>Share page 17 together</a:t>
            </a:r>
          </a:p>
          <a:p>
            <a:pPr marL="171450" lvl="0" indent="-171450">
              <a:buFont typeface="Arial" panose="020B0604020202020204" pitchFamily="34" charset="0"/>
              <a:buChar char="•"/>
            </a:pPr>
            <a:r>
              <a:rPr lang="en-GB" sz="1400" dirty="0"/>
              <a:t>Ask children to discuss and sort the scenarios in small groups. Do they think the situation/activity is ok or not ok? They may wish to have a ‘not sure’ group, too</a:t>
            </a:r>
          </a:p>
          <a:p>
            <a:pPr marL="171450" lvl="0" indent="-171450">
              <a:buFont typeface="Arial" panose="020B0604020202020204" pitchFamily="34" charset="0"/>
              <a:buChar char="•"/>
            </a:pPr>
            <a:r>
              <a:rPr lang="en-GB" sz="1400" dirty="0"/>
              <a:t>The situations are deliberately not too specific to encourage discussion. For example, holding and adult’s hand could be okay if it were a teacher or trusted adult, but not okay if it were a stranger</a:t>
            </a:r>
          </a:p>
          <a:p>
            <a:pPr marL="171450" lvl="0" indent="-171450">
              <a:buFont typeface="Arial" panose="020B0604020202020204" pitchFamily="34" charset="0"/>
              <a:buChar char="•"/>
            </a:pPr>
            <a:r>
              <a:rPr lang="en-GB" sz="1400" dirty="0"/>
              <a:t>After sorting, discuss how children have grouped them</a:t>
            </a:r>
          </a:p>
          <a:p>
            <a:pPr lvl="0"/>
            <a:endParaRPr lang="en-GB" sz="1200" dirty="0"/>
          </a:p>
          <a:p>
            <a:pPr lvl="0"/>
            <a:endParaRPr lang="en-GB" sz="1200" dirty="0"/>
          </a:p>
        </p:txBody>
      </p:sp>
    </p:spTree>
    <p:extLst>
      <p:ext uri="{BB962C8B-B14F-4D97-AF65-F5344CB8AC3E}">
        <p14:creationId xmlns:p14="http://schemas.microsoft.com/office/powerpoint/2010/main" val="129391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3F0EF72-269A-4CED-A6E5-2641777CCDD2}"/>
              </a:ext>
            </a:extLst>
          </p:cNvPr>
          <p:cNvGraphicFramePr>
            <a:graphicFrameLocks noGrp="1"/>
          </p:cNvGraphicFramePr>
          <p:nvPr>
            <p:extLst>
              <p:ext uri="{D42A27DB-BD31-4B8C-83A1-F6EECF244321}">
                <p14:modId xmlns:p14="http://schemas.microsoft.com/office/powerpoint/2010/main" val="2504313399"/>
              </p:ext>
            </p:extLst>
          </p:nvPr>
        </p:nvGraphicFramePr>
        <p:xfrm>
          <a:off x="338329" y="1658113"/>
          <a:ext cx="6181342" cy="6352031"/>
        </p:xfrm>
        <a:graphic>
          <a:graphicData uri="http://schemas.openxmlformats.org/drawingml/2006/table">
            <a:tbl>
              <a:tblPr firstRow="1" firstCol="1" bandRow="1">
                <a:tableStyleId>{5C22544A-7EE6-4342-B048-85BDC9FD1C3A}</a:tableStyleId>
              </a:tblPr>
              <a:tblGrid>
                <a:gridCol w="2060219">
                  <a:extLst>
                    <a:ext uri="{9D8B030D-6E8A-4147-A177-3AD203B41FA5}">
                      <a16:colId xmlns:a16="http://schemas.microsoft.com/office/drawing/2014/main" val="1909044687"/>
                    </a:ext>
                  </a:extLst>
                </a:gridCol>
                <a:gridCol w="2060219">
                  <a:extLst>
                    <a:ext uri="{9D8B030D-6E8A-4147-A177-3AD203B41FA5}">
                      <a16:colId xmlns:a16="http://schemas.microsoft.com/office/drawing/2014/main" val="154012469"/>
                    </a:ext>
                  </a:extLst>
                </a:gridCol>
                <a:gridCol w="2060904">
                  <a:extLst>
                    <a:ext uri="{9D8B030D-6E8A-4147-A177-3AD203B41FA5}">
                      <a16:colId xmlns:a16="http://schemas.microsoft.com/office/drawing/2014/main" val="339713029"/>
                    </a:ext>
                  </a:extLst>
                </a:gridCol>
              </a:tblGrid>
              <a:tr h="1488358">
                <a:tc>
                  <a:txBody>
                    <a:bodyPr/>
                    <a:lstStyle/>
                    <a:p>
                      <a:pPr algn="ctr">
                        <a:lnSpc>
                          <a:spcPct val="107000"/>
                        </a:lnSpc>
                        <a:spcAft>
                          <a:spcPts val="0"/>
                        </a:spcAft>
                      </a:pPr>
                      <a:r>
                        <a:rPr lang="en-GB" sz="1700" b="1" dirty="0">
                          <a:solidFill>
                            <a:schemeClr val="tx1"/>
                          </a:solidFill>
                          <a:effectLst/>
                        </a:rPr>
                        <a:t>A walk through a dark wood or alleyway</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a:solidFill>
                            <a:schemeClr val="tx1"/>
                          </a:solidFill>
                          <a:effectLst/>
                        </a:rPr>
                        <a:t>Eating food from a bin</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a:solidFill>
                            <a:schemeClr val="tx1"/>
                          </a:solidFill>
                          <a:effectLst/>
                        </a:rPr>
                        <a:t>Have a go at a friend’s pocket knife</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659316419"/>
                  </a:ext>
                </a:extLst>
              </a:tr>
              <a:tr h="1469238">
                <a:tc>
                  <a:txBody>
                    <a:bodyPr/>
                    <a:lstStyle/>
                    <a:p>
                      <a:pPr algn="ctr">
                        <a:lnSpc>
                          <a:spcPct val="107000"/>
                        </a:lnSpc>
                        <a:spcAft>
                          <a:spcPts val="0"/>
                        </a:spcAft>
                      </a:pPr>
                      <a:r>
                        <a:rPr lang="en-GB" sz="1700" b="1">
                          <a:solidFill>
                            <a:schemeClr val="tx1"/>
                          </a:solidFill>
                          <a:effectLst/>
                        </a:rPr>
                        <a:t>Take a tablet with a fun emoji on it</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a:solidFill>
                            <a:schemeClr val="tx1"/>
                          </a:solidFill>
                          <a:effectLst/>
                        </a:rPr>
                        <a:t>Get a lift from a car driving past</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a:solidFill>
                            <a:schemeClr val="tx1"/>
                          </a:solidFill>
                          <a:effectLst/>
                        </a:rPr>
                        <a:t>Take a sweet from a person outside school</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089071342"/>
                  </a:ext>
                </a:extLst>
              </a:tr>
              <a:tr h="1711939">
                <a:tc>
                  <a:txBody>
                    <a:bodyPr/>
                    <a:lstStyle/>
                    <a:p>
                      <a:pPr algn="ctr">
                        <a:lnSpc>
                          <a:spcPct val="107000"/>
                        </a:lnSpc>
                        <a:spcAft>
                          <a:spcPts val="0"/>
                        </a:spcAft>
                      </a:pPr>
                      <a:r>
                        <a:rPr lang="en-GB" sz="1700" b="1">
                          <a:solidFill>
                            <a:schemeClr val="tx1"/>
                          </a:solidFill>
                          <a:effectLst/>
                        </a:rPr>
                        <a:t>Tell your new friend your address</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dirty="0">
                          <a:solidFill>
                            <a:schemeClr val="tx1"/>
                          </a:solidFill>
                          <a:effectLst/>
                        </a:rPr>
                        <a:t>Post something on social media about someone in your class</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a:solidFill>
                            <a:schemeClr val="tx1"/>
                          </a:solidFill>
                          <a:effectLst/>
                        </a:rPr>
                        <a:t>Walk there on your own</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689234072"/>
                  </a:ext>
                </a:extLst>
              </a:tr>
              <a:tr h="1682496">
                <a:tc>
                  <a:txBody>
                    <a:bodyPr/>
                    <a:lstStyle/>
                    <a:p>
                      <a:pPr algn="ctr">
                        <a:lnSpc>
                          <a:spcPct val="107000"/>
                        </a:lnSpc>
                        <a:spcAft>
                          <a:spcPts val="0"/>
                        </a:spcAft>
                      </a:pPr>
                      <a:r>
                        <a:rPr lang="en-GB" sz="1700" b="1">
                          <a:solidFill>
                            <a:schemeClr val="tx1"/>
                          </a:solidFill>
                          <a:effectLst/>
                        </a:rPr>
                        <a:t>Hold hands with an adult</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a:solidFill>
                            <a:schemeClr val="tx1"/>
                          </a:solidFill>
                          <a:effectLst/>
                        </a:rPr>
                        <a:t>Send a picture of one of your body parts on your phone</a:t>
                      </a:r>
                      <a:endParaRPr lang="en-GB" sz="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algn="ctr">
                        <a:lnSpc>
                          <a:spcPct val="107000"/>
                        </a:lnSpc>
                        <a:spcAft>
                          <a:spcPts val="0"/>
                        </a:spcAft>
                      </a:pPr>
                      <a:r>
                        <a:rPr lang="en-GB" sz="1700" b="1" dirty="0">
                          <a:solidFill>
                            <a:schemeClr val="tx1"/>
                          </a:solidFill>
                          <a:effectLst/>
                        </a:rPr>
                        <a:t>Ignore a new child to school because the cool kids suggests it</a:t>
                      </a:r>
                      <a:endParaRPr lang="en-GB" sz="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87" marR="56987"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754555529"/>
                  </a:ext>
                </a:extLst>
              </a:tr>
            </a:tbl>
          </a:graphicData>
        </a:graphic>
      </p:graphicFrame>
      <p:sp>
        <p:nvSpPr>
          <p:cNvPr id="3" name="Rectangle 2">
            <a:extLst>
              <a:ext uri="{FF2B5EF4-FFF2-40B4-BE49-F238E27FC236}">
                <a16:creationId xmlns:a16="http://schemas.microsoft.com/office/drawing/2014/main" id="{CAF5D15B-9718-4A6B-AF82-ADFF2417E7DF}"/>
              </a:ext>
            </a:extLst>
          </p:cNvPr>
          <p:cNvSpPr/>
          <p:nvPr/>
        </p:nvSpPr>
        <p:spPr>
          <a:xfrm>
            <a:off x="643128" y="221003"/>
            <a:ext cx="5571744" cy="1169679"/>
          </a:xfrm>
          <a:prstGeom prst="rect">
            <a:avLst/>
          </a:prstGeom>
        </p:spPr>
        <p:txBody>
          <a:bodyPr wrap="square">
            <a:spAutoFit/>
          </a:bodyPr>
          <a:lstStyle/>
          <a:p>
            <a:pPr algn="ctr">
              <a:lnSpc>
                <a:spcPct val="107000"/>
              </a:lnSpc>
              <a:spcAft>
                <a:spcPts val="800"/>
              </a:spcAft>
            </a:pPr>
            <a:r>
              <a:rPr lang="en-GB" sz="2400" b="1" u="sng" dirty="0">
                <a:latin typeface="Calibri" panose="020F0502020204030204" pitchFamily="34" charset="0"/>
                <a:ea typeface="Calibri" panose="020F0502020204030204" pitchFamily="34" charset="0"/>
                <a:cs typeface="Times New Roman" panose="02020603050405020304" pitchFamily="18" charset="0"/>
              </a:rPr>
              <a:t>What’s your Gut Feeling?</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Cut out the scenarios. Use your gut feelings to sort into what is OK and what is NOT OK.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8687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912</TotalTime>
  <Words>1647</Words>
  <Application>Microsoft Office PowerPoint</Application>
  <PresentationFormat>A4 Paper (210x297 mm)</PresentationFormat>
  <Paragraphs>168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vt:lpstr>
      <vt:lpstr>Calibri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Highet</dc:creator>
  <cp:lastModifiedBy>Felicity Highet</cp:lastModifiedBy>
  <cp:revision>23</cp:revision>
  <dcterms:created xsi:type="dcterms:W3CDTF">2020-01-08T10:03:51Z</dcterms:created>
  <dcterms:modified xsi:type="dcterms:W3CDTF">2020-01-09T09:04:43Z</dcterms:modified>
</cp:coreProperties>
</file>