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85AD"/>
    <a:srgbClr val="3939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9B8635-23C4-480D-910B-798A324940E3}" v="248" dt="2019-10-15T13:26:21.3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6" autoAdjust="0"/>
    <p:restoredTop sz="94660"/>
  </p:normalViewPr>
  <p:slideViewPr>
    <p:cSldViewPr snapToGrid="0">
      <p:cViewPr>
        <p:scale>
          <a:sx n="70" d="100"/>
          <a:sy n="70" d="100"/>
        </p:scale>
        <p:origin x="534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C20B2-B49B-461C-9DDA-DCAD140AAC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212CAA-0680-4F79-9D88-55D9320D7B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A6778-A5D6-429B-8E0D-AD7F6A894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55EA-8827-4132-AC0D-E3E312B51C03}" type="datetimeFigureOut">
              <a:rPr lang="en-GB" smtClean="0"/>
              <a:t>20/11/2019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659A76-D6A7-4BE6-851E-5BD58F3C9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17A92C-47B2-4C4C-9E44-488606D34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2766-637B-4FA2-96A9-23A56D6E60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6413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9B12A-55DD-43FB-AFDB-A34CC0A1B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19AB45-0129-4CAC-B3B8-B752F2A478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C664A1-7774-45EC-B11F-85903B294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55EA-8827-4132-AC0D-E3E312B51C03}" type="datetimeFigureOut">
              <a:rPr lang="en-GB" smtClean="0"/>
              <a:t>20/11/2019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DF22F-7AF1-4543-AE82-670394A35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00B618-1BE3-4A3A-A0CC-EC15B653B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2766-637B-4FA2-96A9-23A56D6E60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8337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2524FB-A891-490E-92DA-4E39D349CA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B8FC2D-AD07-4FDA-9437-EF0211664F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6D4EA3-5648-4538-9250-9224C9AFB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55EA-8827-4132-AC0D-E3E312B51C03}" type="datetimeFigureOut">
              <a:rPr lang="en-GB" smtClean="0"/>
              <a:t>20/11/2019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BE2A3A-1332-481A-9E14-A061D5316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58FD9E-326E-4B9E-B08D-FBCCA0C0E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2766-637B-4FA2-96A9-23A56D6E60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3286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B3706-7B21-4460-A691-6D9F36F16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5238E-E82E-43E3-904D-0A9698CD3B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CB861-8B78-42A4-B44C-6E1296711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55EA-8827-4132-AC0D-E3E312B51C03}" type="datetimeFigureOut">
              <a:rPr lang="en-GB" smtClean="0"/>
              <a:t>20/11/2019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77402-F416-4FF9-90D0-EB323AAD1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2DF342-E39B-465C-B9CA-EBD946687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2766-637B-4FA2-96A9-23A56D6E60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9664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53166-DFF9-4FCC-8E00-5A049F236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89252-95A3-4557-84C1-B0FEF504D4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5A62BD-9DF4-40BE-8DBA-3811C6F25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55EA-8827-4132-AC0D-E3E312B51C03}" type="datetimeFigureOut">
              <a:rPr lang="en-GB" smtClean="0"/>
              <a:t>20/11/2019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DA79C8-16C3-4140-ADB1-0797C1D93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C63DE-468A-466F-9C6D-7005F7547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2766-637B-4FA2-96A9-23A56D6E60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4260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71856-0C72-4854-8B63-2E766FF2B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79414-8D6E-49AB-BFC1-B0B42F80C9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D7E46F-1ED7-4C8F-8A09-28FE529E18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CF5002-3820-4227-90E1-E53BEDFA4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55EA-8827-4132-AC0D-E3E312B51C03}" type="datetimeFigureOut">
              <a:rPr lang="en-GB" smtClean="0"/>
              <a:t>20/11/2019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57B759-883A-4BA7-9B3C-203B01363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51485D-4918-49AE-B3F9-B071CDB32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2766-637B-4FA2-96A9-23A56D6E60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5830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D549C-8E94-441F-B4A1-CBCC7674A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35A3B2-3BCE-4802-820B-9C1BE2C44A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9790EA-0BDC-41E1-9129-0438877DB4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276B96-DBE3-4BFB-AC3B-9174BE85CD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B55CB3-294A-49D8-AD4A-E54891FC83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0612A9-0523-4399-95AD-814462004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55EA-8827-4132-AC0D-E3E312B51C03}" type="datetimeFigureOut">
              <a:rPr lang="en-GB" smtClean="0"/>
              <a:t>20/11/2019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6441A5-38E5-418F-8363-43A782995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C432C2-EC2B-41C3-A6E4-F89A862CF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2766-637B-4FA2-96A9-23A56D6E60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6638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160B7-ED15-45BD-978E-FFF8FB7E0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EC7424-D2C6-4608-9A08-F17986D6C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55EA-8827-4132-AC0D-E3E312B51C03}" type="datetimeFigureOut">
              <a:rPr lang="en-GB" smtClean="0"/>
              <a:t>20/11/2019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823508-9505-417C-8B75-A812FE74D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35D328-42B0-4CCC-9120-1E5948981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2766-637B-4FA2-96A9-23A56D6E60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9520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D6B745-CD0B-42DB-86DB-9A2997D3F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55EA-8827-4132-AC0D-E3E312B51C03}" type="datetimeFigureOut">
              <a:rPr lang="en-GB" smtClean="0"/>
              <a:t>20/11/2019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B5EE95-1008-40EA-AA8A-D80619B92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8AD91-D0A7-4707-81C4-088CC1A72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2766-637B-4FA2-96A9-23A56D6E60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4850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E3B5E-3DCA-48A2-A00B-1503FF500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3BD94E-2096-4ABD-956C-FAB01BCA52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F4C923-1B20-401E-BD18-04C0483611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DE4A99-71F1-4CBA-931E-FB0BD41EA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55EA-8827-4132-AC0D-E3E312B51C03}" type="datetimeFigureOut">
              <a:rPr lang="en-GB" smtClean="0"/>
              <a:t>20/11/2019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857183-ABE4-484E-A445-7B23DC3E4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994AE-DB58-4FF4-9A2D-F5ECA65CD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2766-637B-4FA2-96A9-23A56D6E60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8792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E1C50-440F-48C7-97D0-E62950B37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61EE79-184B-4764-A7B3-BDFD65B1C4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59EF6F-F8F5-40AA-849E-D9683AC568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504609-A930-4CB6-98AC-8F3811715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55EA-8827-4132-AC0D-E3E312B51C03}" type="datetimeFigureOut">
              <a:rPr lang="en-GB" smtClean="0"/>
              <a:t>20/11/2019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4F89F7-F0F3-4C26-A1AE-82750C185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740051-F874-4F21-949E-25A20E106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2766-637B-4FA2-96A9-23A56D6E60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109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F3092F-0BE5-41CC-A79D-082BA0209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093DFF-B9EA-48C7-9F9F-A7E1124DC3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BC7D5-C249-4D1B-83EF-61F62AEC7F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955EA-8827-4132-AC0D-E3E312B51C03}" type="datetimeFigureOut">
              <a:rPr lang="en-GB" smtClean="0"/>
              <a:t>20/11/2019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B144DE-771A-4315-B5F3-B62599F571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89350-0501-422A-8AA5-D4E6A4BB2C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32766-637B-4FA2-96A9-23A56D6E60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2182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EC1024-8CA2-46CE-8D22-D01E149B1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627" y="0"/>
            <a:ext cx="12931278" cy="77149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B5AF0A-77C3-41A7-80A8-6458FD206CD6}"/>
              </a:ext>
            </a:extLst>
          </p:cNvPr>
          <p:cNvSpPr txBox="1"/>
          <p:nvPr/>
        </p:nvSpPr>
        <p:spPr>
          <a:xfrm>
            <a:off x="2772770" y="120358"/>
            <a:ext cx="6646460" cy="1200329"/>
          </a:xfrm>
          <a:prstGeom prst="rect">
            <a:avLst/>
          </a:prstGeom>
          <a:solidFill>
            <a:srgbClr val="8785AD"/>
          </a:solidFill>
          <a:ln>
            <a:solidFill>
              <a:srgbClr val="39393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7200" b="1" i="1" dirty="0">
                <a:latin typeface="Bahnschrift Light" panose="020B0502040204020203" pitchFamily="34" charset="0"/>
              </a:rPr>
              <a:t>Who is….?</a:t>
            </a:r>
          </a:p>
        </p:txBody>
      </p:sp>
      <p:pic>
        <p:nvPicPr>
          <p:cNvPr id="4" name="Picture 3" descr="A black sign with white text&#10;&#10;Description automatically generated">
            <a:extLst>
              <a:ext uri="{FF2B5EF4-FFF2-40B4-BE49-F238E27FC236}">
                <a16:creationId xmlns:a16="http://schemas.microsoft.com/office/drawing/2014/main" id="{CBDA5F6F-6197-4868-AA65-E0A8ACEF2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162" y="1441045"/>
            <a:ext cx="5229675" cy="6125804"/>
          </a:xfrm>
          <a:prstGeom prst="rect">
            <a:avLst/>
          </a:prstGeom>
          <a:ln w="412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99860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ECB2E7-D177-41C6-9F5C-1D1D12991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7936"/>
            <a:ext cx="12192000" cy="72738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3A6771-1936-46B9-8093-39FD289558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955"/>
          <a:stretch/>
        </p:blipFill>
        <p:spPr>
          <a:xfrm>
            <a:off x="1600719" y="1742469"/>
            <a:ext cx="8517845" cy="5261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1C3F8FC-EB1C-470A-AFB4-A6579A80844A}"/>
              </a:ext>
            </a:extLst>
          </p:cNvPr>
          <p:cNvSpPr/>
          <p:nvPr/>
        </p:nvSpPr>
        <p:spPr>
          <a:xfrm>
            <a:off x="195010" y="3803577"/>
            <a:ext cx="2935575" cy="882678"/>
          </a:xfrm>
          <a:prstGeom prst="rect">
            <a:avLst/>
          </a:prstGeom>
          <a:solidFill>
            <a:schemeClr val="bg1"/>
          </a:solidFill>
          <a:ln>
            <a:solidFill>
              <a:srgbClr val="8785A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“without complaining”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8C9E6C-1D2A-4123-849F-EB676FE08E79}"/>
              </a:ext>
            </a:extLst>
          </p:cNvPr>
          <p:cNvSpPr/>
          <p:nvPr/>
        </p:nvSpPr>
        <p:spPr>
          <a:xfrm>
            <a:off x="538687" y="2416851"/>
            <a:ext cx="2935575" cy="882678"/>
          </a:xfrm>
          <a:prstGeom prst="rect">
            <a:avLst/>
          </a:prstGeom>
          <a:solidFill>
            <a:schemeClr val="bg1"/>
          </a:solidFill>
          <a:ln>
            <a:solidFill>
              <a:srgbClr val="8785A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“works the absolute hardest”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C02A6B-59A4-45C9-A27C-4529716DB614}"/>
              </a:ext>
            </a:extLst>
          </p:cNvPr>
          <p:cNvSpPr/>
          <p:nvPr/>
        </p:nvSpPr>
        <p:spPr>
          <a:xfrm>
            <a:off x="885479" y="1113763"/>
            <a:ext cx="2935575" cy="882678"/>
          </a:xfrm>
          <a:prstGeom prst="rect">
            <a:avLst/>
          </a:prstGeom>
          <a:solidFill>
            <a:schemeClr val="bg1"/>
          </a:solidFill>
          <a:ln>
            <a:solidFill>
              <a:srgbClr val="8785A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“works extremely hard”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BA0F41B-3C62-46BA-BA8A-E8CE7D1CB2D4}"/>
              </a:ext>
            </a:extLst>
          </p:cNvPr>
          <p:cNvSpPr/>
          <p:nvPr/>
        </p:nvSpPr>
        <p:spPr>
          <a:xfrm>
            <a:off x="4966648" y="69447"/>
            <a:ext cx="2935575" cy="1673022"/>
          </a:xfrm>
          <a:prstGeom prst="rect">
            <a:avLst/>
          </a:prstGeom>
          <a:solidFill>
            <a:schemeClr val="bg1"/>
          </a:solidFill>
          <a:ln>
            <a:solidFill>
              <a:srgbClr val="8785A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“a little out of place……helps set up an after school club for children of colour”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4AEEFD-334F-4213-A5BD-3DA194BFDA79}"/>
              </a:ext>
            </a:extLst>
          </p:cNvPr>
          <p:cNvSpPr/>
          <p:nvPr/>
        </p:nvSpPr>
        <p:spPr>
          <a:xfrm>
            <a:off x="8667750" y="1793753"/>
            <a:ext cx="2935575" cy="1277850"/>
          </a:xfrm>
          <a:prstGeom prst="rect">
            <a:avLst/>
          </a:prstGeom>
          <a:solidFill>
            <a:schemeClr val="bg1"/>
          </a:solidFill>
          <a:ln>
            <a:solidFill>
              <a:srgbClr val="8785A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“If they work hard, they can achieve anything”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D713BF-A781-42B8-96B7-C6E423267B68}"/>
              </a:ext>
            </a:extLst>
          </p:cNvPr>
          <p:cNvSpPr/>
          <p:nvPr/>
        </p:nvSpPr>
        <p:spPr>
          <a:xfrm>
            <a:off x="8667750" y="3983346"/>
            <a:ext cx="2935575" cy="1277850"/>
          </a:xfrm>
          <a:prstGeom prst="rect">
            <a:avLst/>
          </a:prstGeom>
          <a:solidFill>
            <a:schemeClr val="bg1"/>
          </a:solidFill>
          <a:ln>
            <a:solidFill>
              <a:srgbClr val="8785A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“Family is very important to Michelle”</a:t>
            </a:r>
          </a:p>
        </p:txBody>
      </p:sp>
    </p:spTree>
    <p:extLst>
      <p:ext uri="{BB962C8B-B14F-4D97-AF65-F5344CB8AC3E}">
        <p14:creationId xmlns:p14="http://schemas.microsoft.com/office/powerpoint/2010/main" val="114037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4734AD-AD63-4ED2-8991-66DAFF1BC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7936"/>
            <a:ext cx="12192000" cy="72738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50A878-80BA-4BB4-BC4B-BC3254053EDC}"/>
              </a:ext>
            </a:extLst>
          </p:cNvPr>
          <p:cNvSpPr txBox="1"/>
          <p:nvPr/>
        </p:nvSpPr>
        <p:spPr>
          <a:xfrm>
            <a:off x="3175379" y="3063917"/>
            <a:ext cx="5467350" cy="3508653"/>
          </a:xfrm>
          <a:prstGeom prst="rect">
            <a:avLst/>
          </a:prstGeom>
          <a:solidFill>
            <a:srgbClr val="8785AD"/>
          </a:solidFill>
          <a:ln>
            <a:solidFill>
              <a:srgbClr val="39393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7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will </a:t>
            </a:r>
            <a:r>
              <a:rPr lang="en-GB" sz="7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 </a:t>
            </a:r>
          </a:p>
          <a:p>
            <a:pPr algn="ctr"/>
            <a:r>
              <a:rPr lang="en-GB" sz="7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story be?</a:t>
            </a:r>
            <a:endParaRPr lang="en-GB" sz="7400" b="1" i="1" dirty="0">
              <a:latin typeface="Bahnschrift Light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CB9B16-C7AD-44EA-9EDB-5C59183FA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200" y="205843"/>
            <a:ext cx="6229708" cy="285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1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F72C08-196F-42A2-9814-98DF41539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375650" cy="7383439"/>
          </a:xfrm>
          <a:prstGeom prst="rect">
            <a:avLst/>
          </a:prstGeom>
        </p:spPr>
      </p:pic>
      <p:pic>
        <p:nvPicPr>
          <p:cNvPr id="3" name="Picture 2" descr="A close up of text on a whiteboard&#10;&#10;Description automatically generated">
            <a:extLst>
              <a:ext uri="{FF2B5EF4-FFF2-40B4-BE49-F238E27FC236}">
                <a16:creationId xmlns:a16="http://schemas.microsoft.com/office/drawing/2014/main" id="{6445898F-F001-43FB-B2EB-E1E00D48D7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911" y="701734"/>
            <a:ext cx="8220178" cy="5454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50A878-80BA-4BB4-BC4B-BC3254053EDC}"/>
              </a:ext>
            </a:extLst>
          </p:cNvPr>
          <p:cNvSpPr txBox="1"/>
          <p:nvPr/>
        </p:nvSpPr>
        <p:spPr>
          <a:xfrm>
            <a:off x="1007313" y="511786"/>
            <a:ext cx="2879678" cy="1815882"/>
          </a:xfrm>
          <a:prstGeom prst="rect">
            <a:avLst/>
          </a:prstGeom>
          <a:solidFill>
            <a:schemeClr val="bg1"/>
          </a:solidFill>
          <a:ln>
            <a:solidFill>
              <a:srgbClr val="39393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feminism</a:t>
            </a: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the advocacy of women’s rights and equality</a:t>
            </a:r>
            <a:endParaRPr lang="en-GB" sz="2800" b="1" i="1" dirty="0">
              <a:latin typeface="Bahnschrift Light" panose="020B0502040204020203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074B122-A209-48A8-A058-41FD52783CF9}"/>
              </a:ext>
            </a:extLst>
          </p:cNvPr>
          <p:cNvSpPr/>
          <p:nvPr/>
        </p:nvSpPr>
        <p:spPr>
          <a:xfrm>
            <a:off x="6489510" y="1153236"/>
            <a:ext cx="1446663" cy="477671"/>
          </a:xfrm>
          <a:prstGeom prst="ellipse">
            <a:avLst/>
          </a:prstGeom>
          <a:noFill/>
          <a:ln w="57150">
            <a:solidFill>
              <a:srgbClr val="8785A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D88CEA0-DED7-4DFB-B765-8081D90B39ED}"/>
              </a:ext>
            </a:extLst>
          </p:cNvPr>
          <p:cNvSpPr/>
          <p:nvPr/>
        </p:nvSpPr>
        <p:spPr>
          <a:xfrm>
            <a:off x="6489510" y="1926609"/>
            <a:ext cx="1562669" cy="543636"/>
          </a:xfrm>
          <a:prstGeom prst="ellipse">
            <a:avLst/>
          </a:prstGeom>
          <a:noFill/>
          <a:ln w="57150">
            <a:solidFill>
              <a:srgbClr val="8785A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CFA6DDC-2A4F-4590-9ECB-46D32ADCC7E6}"/>
              </a:ext>
            </a:extLst>
          </p:cNvPr>
          <p:cNvSpPr/>
          <p:nvPr/>
        </p:nvSpPr>
        <p:spPr>
          <a:xfrm>
            <a:off x="5485831" y="2327668"/>
            <a:ext cx="2266097" cy="633896"/>
          </a:xfrm>
          <a:prstGeom prst="ellipse">
            <a:avLst/>
          </a:prstGeom>
          <a:noFill/>
          <a:ln w="57150">
            <a:solidFill>
              <a:srgbClr val="8785A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538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06FAA7-72AF-49D7-A518-BE63A18FE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7936"/>
            <a:ext cx="12192000" cy="72738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50A878-80BA-4BB4-BC4B-BC3254053EDC}"/>
              </a:ext>
            </a:extLst>
          </p:cNvPr>
          <p:cNvSpPr txBox="1"/>
          <p:nvPr/>
        </p:nvSpPr>
        <p:spPr>
          <a:xfrm>
            <a:off x="1007313" y="511786"/>
            <a:ext cx="3189374" cy="2246769"/>
          </a:xfrm>
          <a:prstGeom prst="rect">
            <a:avLst/>
          </a:prstGeom>
          <a:solidFill>
            <a:schemeClr val="bg1"/>
          </a:solidFill>
          <a:ln>
            <a:solidFill>
              <a:srgbClr val="39393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Pause and Ponder:</a:t>
            </a:r>
          </a:p>
          <a:p>
            <a:pPr algn="ctr"/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What inspiring attributes and actions do we see here?</a:t>
            </a:r>
            <a:endParaRPr lang="en-GB" sz="2800" b="1" i="1" dirty="0">
              <a:latin typeface="Bahnschrift Light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714E43-CB26-4CBF-A56F-8C3DFEAD9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8577" y="0"/>
            <a:ext cx="54261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91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9AC375-8CAC-4FC1-8D4D-8D7FA9769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07937"/>
            <a:ext cx="12296633" cy="73362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3A6771-1936-46B9-8093-39FD289558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883"/>
          <a:stretch/>
        </p:blipFill>
        <p:spPr>
          <a:xfrm>
            <a:off x="570328" y="297032"/>
            <a:ext cx="11051344" cy="6831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1C3F8FC-EB1C-470A-AFB4-A6579A80844A}"/>
              </a:ext>
            </a:extLst>
          </p:cNvPr>
          <p:cNvSpPr/>
          <p:nvPr/>
        </p:nvSpPr>
        <p:spPr>
          <a:xfrm>
            <a:off x="432340" y="4458669"/>
            <a:ext cx="3552806" cy="1146211"/>
          </a:xfrm>
          <a:prstGeom prst="rect">
            <a:avLst/>
          </a:prstGeom>
          <a:solidFill>
            <a:schemeClr val="bg1"/>
          </a:solidFill>
          <a:ln>
            <a:solidFill>
              <a:srgbClr val="8785A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200" b="1" dirty="0"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“without complaining”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8C9E6C-1D2A-4123-849F-EB676FE08E79}"/>
              </a:ext>
            </a:extLst>
          </p:cNvPr>
          <p:cNvSpPr/>
          <p:nvPr/>
        </p:nvSpPr>
        <p:spPr>
          <a:xfrm>
            <a:off x="298345" y="332161"/>
            <a:ext cx="4123530" cy="1146211"/>
          </a:xfrm>
          <a:prstGeom prst="rect">
            <a:avLst/>
          </a:prstGeom>
          <a:solidFill>
            <a:schemeClr val="bg1"/>
          </a:solidFill>
          <a:ln>
            <a:solidFill>
              <a:srgbClr val="8785A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200" b="1" dirty="0"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“works the absolute hardest”</a:t>
            </a:r>
          </a:p>
        </p:txBody>
      </p:sp>
    </p:spTree>
    <p:extLst>
      <p:ext uri="{BB962C8B-B14F-4D97-AF65-F5344CB8AC3E}">
        <p14:creationId xmlns:p14="http://schemas.microsoft.com/office/powerpoint/2010/main" val="405980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E2658F-7421-4B97-B7D9-C4A082D56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1736"/>
            <a:ext cx="12192000" cy="72738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50A878-80BA-4BB4-BC4B-BC3254053EDC}"/>
              </a:ext>
            </a:extLst>
          </p:cNvPr>
          <p:cNvSpPr txBox="1"/>
          <p:nvPr/>
        </p:nvSpPr>
        <p:spPr>
          <a:xfrm>
            <a:off x="1007313" y="511786"/>
            <a:ext cx="3189374" cy="2246769"/>
          </a:xfrm>
          <a:prstGeom prst="rect">
            <a:avLst/>
          </a:prstGeom>
          <a:solidFill>
            <a:schemeClr val="bg1"/>
          </a:solidFill>
          <a:ln>
            <a:solidFill>
              <a:srgbClr val="39393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Pause and Ponder:</a:t>
            </a:r>
          </a:p>
          <a:p>
            <a:pPr algn="ctr"/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What inspiring attributes and actions do we see here?</a:t>
            </a:r>
            <a:endParaRPr lang="en-GB" sz="2800" b="1" i="1" dirty="0">
              <a:latin typeface="Bahnschrift Light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47F1B6-AC49-4F25-B3C1-C78B5B44D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1685" y="76200"/>
            <a:ext cx="6131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10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91A599-012B-4004-9452-438321BDC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5872"/>
            <a:ext cx="12192000" cy="72738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3A6771-1936-46B9-8093-39FD289558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955"/>
          <a:stretch/>
        </p:blipFill>
        <p:spPr>
          <a:xfrm>
            <a:off x="1461438" y="1132764"/>
            <a:ext cx="9269123" cy="5725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1C3F8FC-EB1C-470A-AFB4-A6579A80844A}"/>
              </a:ext>
            </a:extLst>
          </p:cNvPr>
          <p:cNvSpPr/>
          <p:nvPr/>
        </p:nvSpPr>
        <p:spPr>
          <a:xfrm>
            <a:off x="459635" y="4990932"/>
            <a:ext cx="2935575" cy="10143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“without complaining”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8C9E6C-1D2A-4123-849F-EB676FE08E79}"/>
              </a:ext>
            </a:extLst>
          </p:cNvPr>
          <p:cNvSpPr/>
          <p:nvPr/>
        </p:nvSpPr>
        <p:spPr>
          <a:xfrm>
            <a:off x="735073" y="1867068"/>
            <a:ext cx="2935575" cy="1014380"/>
          </a:xfrm>
          <a:prstGeom prst="rect">
            <a:avLst/>
          </a:prstGeom>
          <a:solidFill>
            <a:schemeClr val="bg1"/>
          </a:solidFill>
          <a:ln>
            <a:solidFill>
              <a:srgbClr val="8785A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“works the absolute hardest”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C02A6B-59A4-45C9-A27C-4529716DB614}"/>
              </a:ext>
            </a:extLst>
          </p:cNvPr>
          <p:cNvSpPr/>
          <p:nvPr/>
        </p:nvSpPr>
        <p:spPr>
          <a:xfrm>
            <a:off x="1054570" y="245165"/>
            <a:ext cx="2935575" cy="1014380"/>
          </a:xfrm>
          <a:prstGeom prst="rect">
            <a:avLst/>
          </a:prstGeom>
          <a:solidFill>
            <a:schemeClr val="bg1"/>
          </a:solidFill>
          <a:ln>
            <a:solidFill>
              <a:srgbClr val="8785A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“works extremely hard”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BA0F41B-3C62-46BA-BA8A-E8CE7D1CB2D4}"/>
              </a:ext>
            </a:extLst>
          </p:cNvPr>
          <p:cNvSpPr/>
          <p:nvPr/>
        </p:nvSpPr>
        <p:spPr>
          <a:xfrm>
            <a:off x="7751928" y="-164963"/>
            <a:ext cx="4118879" cy="1936428"/>
          </a:xfrm>
          <a:prstGeom prst="rect">
            <a:avLst/>
          </a:prstGeom>
          <a:solidFill>
            <a:schemeClr val="bg1"/>
          </a:solidFill>
          <a:ln>
            <a:solidFill>
              <a:srgbClr val="8785A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“a little out of place……helps set up an after school club for children of colour”</a:t>
            </a:r>
          </a:p>
        </p:txBody>
      </p:sp>
    </p:spTree>
    <p:extLst>
      <p:ext uri="{BB962C8B-B14F-4D97-AF65-F5344CB8AC3E}">
        <p14:creationId xmlns:p14="http://schemas.microsoft.com/office/powerpoint/2010/main" val="378274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091B74-DB45-46CA-9D9C-4FB9F466C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07937"/>
            <a:ext cx="12296633" cy="73362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50A878-80BA-4BB4-BC4B-BC3254053EDC}"/>
              </a:ext>
            </a:extLst>
          </p:cNvPr>
          <p:cNvSpPr txBox="1"/>
          <p:nvPr/>
        </p:nvSpPr>
        <p:spPr>
          <a:xfrm>
            <a:off x="1007313" y="511786"/>
            <a:ext cx="3189374" cy="2246769"/>
          </a:xfrm>
          <a:prstGeom prst="rect">
            <a:avLst/>
          </a:prstGeom>
          <a:solidFill>
            <a:schemeClr val="bg1"/>
          </a:solidFill>
          <a:ln>
            <a:solidFill>
              <a:srgbClr val="39393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Pause and Ponder:</a:t>
            </a:r>
          </a:p>
          <a:p>
            <a:pPr algn="ctr"/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What inspiring attributes and actions do we see here?</a:t>
            </a:r>
            <a:endParaRPr lang="en-GB" sz="2800" b="1" i="1" dirty="0">
              <a:latin typeface="Bahnschrift Light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264762-4CAC-4A2D-8FA4-1FA61A3AB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2602" y="818414"/>
            <a:ext cx="5809397" cy="63099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201C26-FE06-403C-86E4-48684DBC55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689" y="3121783"/>
            <a:ext cx="5243260" cy="277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49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A7779C-07C4-4C69-BC75-150060847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8364" y="-338214"/>
            <a:ext cx="12410364" cy="74041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3A6771-1936-46B9-8093-39FD289558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955"/>
          <a:stretch/>
        </p:blipFill>
        <p:spPr>
          <a:xfrm>
            <a:off x="2272352" y="2384757"/>
            <a:ext cx="7242154" cy="4473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1C3F8FC-EB1C-470A-AFB4-A6579A80844A}"/>
              </a:ext>
            </a:extLst>
          </p:cNvPr>
          <p:cNvSpPr/>
          <p:nvPr/>
        </p:nvSpPr>
        <p:spPr>
          <a:xfrm>
            <a:off x="183533" y="4041301"/>
            <a:ext cx="2935575" cy="882678"/>
          </a:xfrm>
          <a:prstGeom prst="rect">
            <a:avLst/>
          </a:prstGeom>
          <a:solidFill>
            <a:schemeClr val="bg1"/>
          </a:solidFill>
          <a:ln>
            <a:solidFill>
              <a:srgbClr val="8785A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“without complaining”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8C9E6C-1D2A-4123-849F-EB676FE08E79}"/>
              </a:ext>
            </a:extLst>
          </p:cNvPr>
          <p:cNvSpPr/>
          <p:nvPr/>
        </p:nvSpPr>
        <p:spPr>
          <a:xfrm>
            <a:off x="588676" y="1802320"/>
            <a:ext cx="2935575" cy="1014380"/>
          </a:xfrm>
          <a:prstGeom prst="rect">
            <a:avLst/>
          </a:prstGeom>
          <a:solidFill>
            <a:schemeClr val="bg1"/>
          </a:solidFill>
          <a:ln>
            <a:solidFill>
              <a:srgbClr val="8785A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“works the absolute hardest”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C02A6B-59A4-45C9-A27C-4529716DB614}"/>
              </a:ext>
            </a:extLst>
          </p:cNvPr>
          <p:cNvSpPr/>
          <p:nvPr/>
        </p:nvSpPr>
        <p:spPr>
          <a:xfrm>
            <a:off x="513097" y="275630"/>
            <a:ext cx="2935575" cy="882678"/>
          </a:xfrm>
          <a:prstGeom prst="rect">
            <a:avLst/>
          </a:prstGeom>
          <a:solidFill>
            <a:schemeClr val="bg1"/>
          </a:solidFill>
          <a:ln>
            <a:solidFill>
              <a:srgbClr val="8785A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“works extremely hard”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BA0F41B-3C62-46BA-BA8A-E8CE7D1CB2D4}"/>
              </a:ext>
            </a:extLst>
          </p:cNvPr>
          <p:cNvSpPr/>
          <p:nvPr/>
        </p:nvSpPr>
        <p:spPr>
          <a:xfrm>
            <a:off x="4884761" y="-46129"/>
            <a:ext cx="2935575" cy="1673022"/>
          </a:xfrm>
          <a:prstGeom prst="rect">
            <a:avLst/>
          </a:prstGeom>
          <a:solidFill>
            <a:schemeClr val="bg1"/>
          </a:solidFill>
          <a:ln>
            <a:solidFill>
              <a:srgbClr val="8785A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“a little out of place……helps set up an after school club for children of colour”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4AEEFD-334F-4213-A5BD-3DA194BFDA79}"/>
              </a:ext>
            </a:extLst>
          </p:cNvPr>
          <p:cNvSpPr/>
          <p:nvPr/>
        </p:nvSpPr>
        <p:spPr>
          <a:xfrm>
            <a:off x="8667750" y="1793753"/>
            <a:ext cx="2935575" cy="1277850"/>
          </a:xfrm>
          <a:prstGeom prst="rect">
            <a:avLst/>
          </a:prstGeom>
          <a:solidFill>
            <a:schemeClr val="bg1"/>
          </a:solidFill>
          <a:ln>
            <a:solidFill>
              <a:srgbClr val="8785A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“If they work hard, they can achieve anything”</a:t>
            </a:r>
          </a:p>
        </p:txBody>
      </p:sp>
    </p:spTree>
    <p:extLst>
      <p:ext uri="{BB962C8B-B14F-4D97-AF65-F5344CB8AC3E}">
        <p14:creationId xmlns:p14="http://schemas.microsoft.com/office/powerpoint/2010/main" val="413851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25F98B-8DEC-492B-BEE8-E37DAF028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3773" y="-305644"/>
            <a:ext cx="12355773" cy="73715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50A878-80BA-4BB4-BC4B-BC3254053EDC}"/>
              </a:ext>
            </a:extLst>
          </p:cNvPr>
          <p:cNvSpPr txBox="1"/>
          <p:nvPr/>
        </p:nvSpPr>
        <p:spPr>
          <a:xfrm>
            <a:off x="748006" y="498138"/>
            <a:ext cx="3189374" cy="2246769"/>
          </a:xfrm>
          <a:prstGeom prst="rect">
            <a:avLst/>
          </a:prstGeom>
          <a:solidFill>
            <a:schemeClr val="bg1"/>
          </a:solidFill>
          <a:ln>
            <a:solidFill>
              <a:srgbClr val="39393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Pause and Ponder:</a:t>
            </a:r>
          </a:p>
          <a:p>
            <a:pPr algn="ctr"/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What inspiring attributes and actions do we see here?</a:t>
            </a:r>
            <a:endParaRPr lang="en-GB" sz="2800" b="1" i="1" dirty="0">
              <a:latin typeface="Bahnschrift Light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E41D6E-93AE-4A71-8B78-7E98D8354D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6687" y="902463"/>
            <a:ext cx="7862014" cy="462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17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220</Words>
  <Application>Microsoft Office PowerPoint</Application>
  <PresentationFormat>Widescreen</PresentationFormat>
  <Paragraphs>29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Bahnschrift Light</vt:lpstr>
      <vt:lpstr>Bradley Hand ITC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Reading Rocks</dc:creator>
  <cp:lastModifiedBy>Felicity Highet</cp:lastModifiedBy>
  <cp:revision>7</cp:revision>
  <dcterms:created xsi:type="dcterms:W3CDTF">2019-10-15T12:40:30Z</dcterms:created>
  <dcterms:modified xsi:type="dcterms:W3CDTF">2019-11-20T21:52:32Z</dcterms:modified>
</cp:coreProperties>
</file>