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C30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85" autoAdjust="0"/>
    <p:restoredTop sz="94660"/>
  </p:normalViewPr>
  <p:slideViewPr>
    <p:cSldViewPr snapToGrid="0">
      <p:cViewPr varScale="1">
        <p:scale>
          <a:sx n="79" d="100"/>
          <a:sy n="79" d="100"/>
        </p:scale>
        <p:origin x="231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4A72223-C4AC-48EA-B4AF-8B4750276C1C}"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7189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72223-C4AC-48EA-B4AF-8B4750276C1C}"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376829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72223-C4AC-48EA-B4AF-8B4750276C1C}"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4080766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4A72223-C4AC-48EA-B4AF-8B4750276C1C}"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180636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4A72223-C4AC-48EA-B4AF-8B4750276C1C}"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31791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4A72223-C4AC-48EA-B4AF-8B4750276C1C}"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3581955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4A72223-C4AC-48EA-B4AF-8B4750276C1C}"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529640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4A72223-C4AC-48EA-B4AF-8B4750276C1C}"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1747297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A72223-C4AC-48EA-B4AF-8B4750276C1C}"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1225850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A72223-C4AC-48EA-B4AF-8B4750276C1C}"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82345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4A72223-C4AC-48EA-B4AF-8B4750276C1C}"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B4354D9-D845-4EE2-96ED-B0FC0059A7AD}" type="slidenum">
              <a:rPr lang="en-GB" smtClean="0"/>
              <a:t>‹#›</a:t>
            </a:fld>
            <a:endParaRPr lang="en-GB"/>
          </a:p>
        </p:txBody>
      </p:sp>
    </p:spTree>
    <p:extLst>
      <p:ext uri="{BB962C8B-B14F-4D97-AF65-F5344CB8AC3E}">
        <p14:creationId xmlns:p14="http://schemas.microsoft.com/office/powerpoint/2010/main" val="456865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14A72223-C4AC-48EA-B4AF-8B4750276C1C}" type="datetimeFigureOut">
              <a:rPr lang="en-GB" smtClean="0"/>
              <a:t>18/11/2019</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7B4354D9-D845-4EE2-96ED-B0FC0059A7AD}" type="slidenum">
              <a:rPr lang="en-GB" smtClean="0"/>
              <a:t>‹#›</a:t>
            </a:fld>
            <a:endParaRPr lang="en-GB"/>
          </a:p>
        </p:txBody>
      </p:sp>
    </p:spTree>
    <p:extLst>
      <p:ext uri="{BB962C8B-B14F-4D97-AF65-F5344CB8AC3E}">
        <p14:creationId xmlns:p14="http://schemas.microsoft.com/office/powerpoint/2010/main" val="1712891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82BFC0-EF47-4D6D-99CE-2D9536C78B19}"/>
              </a:ext>
            </a:extLst>
          </p:cNvPr>
          <p:cNvSpPr/>
          <p:nvPr/>
        </p:nvSpPr>
        <p:spPr>
          <a:xfrm>
            <a:off x="280416" y="280416"/>
            <a:ext cx="6388608" cy="9363456"/>
          </a:xfrm>
          <a:prstGeom prst="rect">
            <a:avLst/>
          </a:prstGeom>
          <a:noFill/>
          <a:ln w="38100">
            <a:solidFill>
              <a:srgbClr val="9C3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5C093F3A-0BBB-4965-B9A7-06DF37CBC329}"/>
              </a:ext>
            </a:extLst>
          </p:cNvPr>
          <p:cNvSpPr txBox="1"/>
          <p:nvPr/>
        </p:nvSpPr>
        <p:spPr>
          <a:xfrm>
            <a:off x="548640" y="621792"/>
            <a:ext cx="5791200" cy="369332"/>
          </a:xfrm>
          <a:prstGeom prst="rect">
            <a:avLst/>
          </a:prstGeom>
          <a:noFill/>
        </p:spPr>
        <p:txBody>
          <a:bodyPr wrap="square" rtlCol="0">
            <a:spAutoFit/>
          </a:bodyPr>
          <a:lstStyle/>
          <a:p>
            <a:r>
              <a:rPr lang="en-GB" b="1" dirty="0"/>
              <a:t>Every Child a Song by Nicola Davies</a:t>
            </a:r>
          </a:p>
        </p:txBody>
      </p:sp>
      <p:sp>
        <p:nvSpPr>
          <p:cNvPr id="7" name="Rectangle 6">
            <a:extLst>
              <a:ext uri="{FF2B5EF4-FFF2-40B4-BE49-F238E27FC236}">
                <a16:creationId xmlns:a16="http://schemas.microsoft.com/office/drawing/2014/main" id="{2108BCDC-9663-46BD-9D22-35EDEE62242A}"/>
              </a:ext>
            </a:extLst>
          </p:cNvPr>
          <p:cNvSpPr/>
          <p:nvPr/>
        </p:nvSpPr>
        <p:spPr>
          <a:xfrm>
            <a:off x="3157728" y="1332500"/>
            <a:ext cx="3304032" cy="2464777"/>
          </a:xfrm>
          <a:prstGeom prst="rect">
            <a:avLst/>
          </a:prstGeom>
        </p:spPr>
        <p:txBody>
          <a:bodyPr wrap="square">
            <a:spAutoFit/>
          </a:bodyPr>
          <a:lstStyle/>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This book has been written in celebration of 30 years since the UNCRC – the UN Convention for Children’s Rights. It is a great book to celebrate differences and uniqueness of individuals. It is a great stimulus to discuss Children’s Rights and those who have them met and those that do not.</a:t>
            </a:r>
          </a:p>
          <a:p>
            <a:pPr>
              <a:lnSpc>
                <a:spcPct val="107000"/>
              </a:lnSpc>
              <a:spcAft>
                <a:spcPts val="800"/>
              </a:spcAft>
            </a:pPr>
            <a:r>
              <a:rPr lang="en-US" altLang="en-US" sz="1200" dirty="0">
                <a:latin typeface="Calibri" panose="020F0502020204030204" pitchFamily="34" charset="0"/>
                <a:cs typeface="Times New Roman" panose="02020603050405020304" pitchFamily="18" charset="0"/>
              </a:rPr>
              <a:t>9781526361417 HB £12.99</a:t>
            </a:r>
            <a:endParaRPr lang="en-GB" sz="1200" dirty="0">
              <a:latin typeface="Calibri" panose="020F0502020204030204" pitchFamily="34" charset="0"/>
              <a:cs typeface="Times New Roman" panose="02020603050405020304" pitchFamily="18" charset="0"/>
            </a:endParaRPr>
          </a:p>
          <a:p>
            <a:pPr>
              <a:lnSpc>
                <a:spcPct val="107000"/>
              </a:lnSpc>
              <a:spcAft>
                <a:spcPts val="800"/>
              </a:spcAft>
            </a:pP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1200" dirty="0">
                <a:latin typeface="Calibri" panose="020F0502020204030204" pitchFamily="34" charset="0"/>
                <a:ea typeface="Calibri" panose="020F0502020204030204" pitchFamily="34" charset="0"/>
                <a:cs typeface="Times New Roman" panose="02020603050405020304" pitchFamily="18" charset="0"/>
              </a:rPr>
              <a:t>These assembly resources have been created by Reading Rocks.</a:t>
            </a:r>
          </a:p>
        </p:txBody>
      </p:sp>
      <p:pic>
        <p:nvPicPr>
          <p:cNvPr id="9" name="Picture 8" descr="A picture containing text, man, bird, holding&#10;&#10;Description automatically generated">
            <a:extLst>
              <a:ext uri="{FF2B5EF4-FFF2-40B4-BE49-F238E27FC236}">
                <a16:creationId xmlns:a16="http://schemas.microsoft.com/office/drawing/2014/main" id="{C8F2F355-D210-40AB-A5E2-B6DA456326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141" y="1332500"/>
            <a:ext cx="2341323" cy="2524848"/>
          </a:xfrm>
          <a:prstGeom prst="rect">
            <a:avLst/>
          </a:prstGeom>
          <a:ln>
            <a:solidFill>
              <a:schemeClr val="accent1"/>
            </a:solidFill>
          </a:ln>
        </p:spPr>
      </p:pic>
      <p:pic>
        <p:nvPicPr>
          <p:cNvPr id="1028" name="Picture 4" descr="Image result for reading rocks">
            <a:extLst>
              <a:ext uri="{FF2B5EF4-FFF2-40B4-BE49-F238E27FC236}">
                <a16:creationId xmlns:a16="http://schemas.microsoft.com/office/drawing/2014/main" id="{19A0A43F-8F36-4FEA-84BB-80C48DFD70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0469" y="3435872"/>
            <a:ext cx="821291" cy="696631"/>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71FF3CC9-D899-4EDB-8752-91EEA4ED326F}"/>
              </a:ext>
            </a:extLst>
          </p:cNvPr>
          <p:cNvSpPr txBox="1"/>
          <p:nvPr/>
        </p:nvSpPr>
        <p:spPr>
          <a:xfrm>
            <a:off x="609141" y="4475049"/>
            <a:ext cx="5791200" cy="5170646"/>
          </a:xfrm>
          <a:prstGeom prst="rect">
            <a:avLst/>
          </a:prstGeom>
          <a:noFill/>
        </p:spPr>
        <p:txBody>
          <a:bodyPr wrap="square" rtlCol="0">
            <a:spAutoFit/>
          </a:bodyPr>
          <a:lstStyle/>
          <a:p>
            <a:r>
              <a:rPr lang="en-GB" sz="1100" b="1" u="sng" dirty="0"/>
              <a:t>About the book:</a:t>
            </a:r>
          </a:p>
          <a:p>
            <a:endParaRPr lang="en-GB" sz="1100" dirty="0"/>
          </a:p>
          <a:p>
            <a:r>
              <a:rPr lang="en-GB" sz="1100" dirty="0"/>
              <a:t>A lyrical and unique non-fiction picture book by award-winning children's author Nicola Davies. With tenderness and heart, Nicola introduces young readers to the universal rights that every child is entitled to under the United Nations Convention on the Rights of the Child. </a:t>
            </a:r>
            <a:br>
              <a:rPr lang="en-GB" sz="1100" dirty="0"/>
            </a:br>
            <a:br>
              <a:rPr lang="en-GB" sz="1100" dirty="0"/>
            </a:br>
            <a:r>
              <a:rPr lang="en-GB" sz="1100" dirty="0"/>
              <a:t>Using the metaphor of song, the book opens with the arrival of a </a:t>
            </a:r>
            <a:r>
              <a:rPr lang="en-GB" sz="1100" dirty="0" err="1"/>
              <a:t>newborn</a:t>
            </a:r>
            <a:r>
              <a:rPr lang="en-GB" sz="1100" dirty="0"/>
              <a:t> and its unique 'song', then pans out to explore all the essential things that every song needs to thrive - love, protection, a home, a name, the chance to explore and learn. In the latter half of the book, the issues of child labour, exploitation and war are sensitively introduced to emphasise that we all must play our part in championing children's rights and offering support to those who need it most. </a:t>
            </a:r>
            <a:br>
              <a:rPr lang="en-GB" sz="1100" dirty="0"/>
            </a:br>
            <a:br>
              <a:rPr lang="en-GB" sz="1100" dirty="0"/>
            </a:br>
            <a:r>
              <a:rPr lang="en-GB" sz="1100" dirty="0"/>
              <a:t>With deeply moving watercolour illustrations by award-winning artist Marc Martin, this is a book that encourages children and adults alike to speak up for young people all around the world, and to treat one another with compassion and kindness.</a:t>
            </a:r>
          </a:p>
          <a:p>
            <a:endParaRPr lang="en-GB" sz="1100" dirty="0"/>
          </a:p>
          <a:p>
            <a:endParaRPr lang="en-GB" sz="1100" dirty="0"/>
          </a:p>
          <a:p>
            <a:r>
              <a:rPr lang="en-GB" sz="1100" b="1" u="sng" dirty="0"/>
              <a:t>Before you Read:</a:t>
            </a:r>
          </a:p>
          <a:p>
            <a:endParaRPr lang="en-GB" sz="1100" dirty="0"/>
          </a:p>
          <a:p>
            <a:r>
              <a:rPr lang="en-GB" sz="1100" i="1" dirty="0"/>
              <a:t>Ask children to consider:</a:t>
            </a:r>
          </a:p>
          <a:p>
            <a:endParaRPr lang="en-GB" sz="1100" dirty="0"/>
          </a:p>
          <a:p>
            <a:pPr lvl="0"/>
            <a:r>
              <a:rPr lang="en-GB" sz="1100" dirty="0"/>
              <a:t>What’s the difference between something you want and need?’</a:t>
            </a:r>
          </a:p>
          <a:p>
            <a:pPr lvl="0"/>
            <a:r>
              <a:rPr lang="en-GB" sz="1100" dirty="0"/>
              <a:t>Can you name some things you need? want?</a:t>
            </a:r>
          </a:p>
          <a:p>
            <a:pPr lvl="0"/>
            <a:endParaRPr lang="en-GB" sz="1100" dirty="0"/>
          </a:p>
          <a:p>
            <a:r>
              <a:rPr lang="en-GB" sz="1100" i="1" dirty="0"/>
              <a:t>Activity:</a:t>
            </a:r>
          </a:p>
          <a:p>
            <a:endParaRPr lang="en-GB" sz="1100" dirty="0"/>
          </a:p>
          <a:p>
            <a:pPr lvl="0"/>
            <a:r>
              <a:rPr lang="en-GB" sz="1100" dirty="0"/>
              <a:t>Take some props to support a sorting activity, such as a family photo, water bottle, blanket, lunchbox, mobile phone, fancy shoes, football shirt etc… Can children discuss those we need/want?</a:t>
            </a:r>
          </a:p>
          <a:p>
            <a:endParaRPr lang="en-GB" sz="1100" dirty="0"/>
          </a:p>
        </p:txBody>
      </p:sp>
    </p:spTree>
    <p:extLst>
      <p:ext uri="{BB962C8B-B14F-4D97-AF65-F5344CB8AC3E}">
        <p14:creationId xmlns:p14="http://schemas.microsoft.com/office/powerpoint/2010/main" val="340015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82BFC0-EF47-4D6D-99CE-2D9536C78B19}"/>
              </a:ext>
            </a:extLst>
          </p:cNvPr>
          <p:cNvSpPr/>
          <p:nvPr/>
        </p:nvSpPr>
        <p:spPr>
          <a:xfrm>
            <a:off x="280416" y="280416"/>
            <a:ext cx="6388608" cy="9363456"/>
          </a:xfrm>
          <a:prstGeom prst="rect">
            <a:avLst/>
          </a:prstGeom>
          <a:noFill/>
          <a:ln w="38100">
            <a:solidFill>
              <a:srgbClr val="9C3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1FF3CC9-D899-4EDB-8752-91EEA4ED326F}"/>
              </a:ext>
            </a:extLst>
          </p:cNvPr>
          <p:cNvSpPr txBox="1"/>
          <p:nvPr/>
        </p:nvSpPr>
        <p:spPr>
          <a:xfrm>
            <a:off x="533400" y="463881"/>
            <a:ext cx="5791200" cy="8197116"/>
          </a:xfrm>
          <a:prstGeom prst="rect">
            <a:avLst/>
          </a:prstGeom>
          <a:noFill/>
        </p:spPr>
        <p:txBody>
          <a:bodyPr wrap="square" rtlCol="0">
            <a:spAutoFit/>
          </a:bodyPr>
          <a:lstStyle/>
          <a:p>
            <a:pPr>
              <a:spcAft>
                <a:spcPts val="1000"/>
              </a:spcAft>
            </a:pPr>
            <a:r>
              <a:rPr lang="en-GB" sz="1100" b="1" u="sng" dirty="0"/>
              <a:t>Introducing the book:</a:t>
            </a:r>
            <a:endParaRPr lang="en-GB" sz="1100" dirty="0"/>
          </a:p>
          <a:p>
            <a:pPr lvl="0">
              <a:spcAft>
                <a:spcPts val="1000"/>
              </a:spcAft>
            </a:pPr>
            <a:r>
              <a:rPr lang="en-GB" sz="1100" dirty="0"/>
              <a:t>Look at the title. What does it mean </a:t>
            </a:r>
            <a:r>
              <a:rPr lang="en-GB" sz="1100" u="sng" dirty="0"/>
              <a:t>every child is a song</a:t>
            </a:r>
            <a:r>
              <a:rPr lang="en-GB" sz="1100" dirty="0"/>
              <a:t>? Can </a:t>
            </a:r>
            <a:r>
              <a:rPr lang="en-GB" sz="1100" u="sng" dirty="0"/>
              <a:t>we</a:t>
            </a:r>
            <a:r>
              <a:rPr lang="en-GB" sz="1100" dirty="0"/>
              <a:t> really be </a:t>
            </a:r>
            <a:r>
              <a:rPr lang="en-GB" sz="1100" u="sng" dirty="0"/>
              <a:t>a song</a:t>
            </a:r>
            <a:r>
              <a:rPr lang="en-GB" sz="1100" dirty="0"/>
              <a:t>? Explain that the author Nicola Davies has chosen this image to represent something important in the book to us.</a:t>
            </a:r>
          </a:p>
          <a:p>
            <a:pPr lvl="0">
              <a:spcAft>
                <a:spcPts val="1000"/>
              </a:spcAft>
            </a:pPr>
            <a:r>
              <a:rPr lang="en-GB" sz="1100" dirty="0"/>
              <a:t>Look at different words for song.</a:t>
            </a:r>
          </a:p>
          <a:p>
            <a:pPr lvl="0">
              <a:spcAft>
                <a:spcPts val="1000"/>
              </a:spcAft>
            </a:pPr>
            <a:r>
              <a:rPr lang="en-GB" sz="1100" dirty="0"/>
              <a:t>What do we know about songs? </a:t>
            </a:r>
          </a:p>
          <a:p>
            <a:pPr lvl="0">
              <a:spcAft>
                <a:spcPts val="1000"/>
              </a:spcAft>
            </a:pPr>
            <a:r>
              <a:rPr lang="en-GB" sz="1100" dirty="0"/>
              <a:t>I wonder if this is why Nicola Davies chose this image for us.</a:t>
            </a:r>
          </a:p>
          <a:p>
            <a:pPr>
              <a:spcAft>
                <a:spcPts val="1000"/>
              </a:spcAft>
            </a:pPr>
            <a:r>
              <a:rPr lang="en-GB" sz="1100" dirty="0"/>
              <a:t> </a:t>
            </a:r>
          </a:p>
          <a:p>
            <a:pPr>
              <a:spcAft>
                <a:spcPts val="1000"/>
              </a:spcAft>
            </a:pPr>
            <a:r>
              <a:rPr lang="en-GB" sz="1100" b="1" u="sng" dirty="0"/>
              <a:t>Reading Aloud:</a:t>
            </a:r>
            <a:endParaRPr lang="en-GB" sz="1100" dirty="0"/>
          </a:p>
          <a:p>
            <a:pPr lvl="0">
              <a:spcAft>
                <a:spcPts val="1000"/>
              </a:spcAft>
            </a:pPr>
            <a:r>
              <a:rPr lang="en-GB" sz="1100" dirty="0"/>
              <a:t>Start the read aloud from ‘When you were …’ (skip the foreword this time)</a:t>
            </a:r>
          </a:p>
          <a:p>
            <a:pPr lvl="0">
              <a:spcAft>
                <a:spcPts val="1000"/>
              </a:spcAft>
            </a:pPr>
            <a:r>
              <a:rPr lang="en-GB" sz="1100" dirty="0"/>
              <a:t>Read the whole book through, without pausing for discussion so the words flow.</a:t>
            </a:r>
          </a:p>
          <a:p>
            <a:pPr lvl="0">
              <a:spcAft>
                <a:spcPts val="1000"/>
              </a:spcAft>
            </a:pPr>
            <a:endParaRPr lang="en-GB" sz="1100" dirty="0"/>
          </a:p>
          <a:p>
            <a:pPr>
              <a:spcAft>
                <a:spcPts val="1000"/>
              </a:spcAft>
            </a:pPr>
            <a:r>
              <a:rPr lang="en-GB" sz="1100" b="1" u="sng" dirty="0"/>
              <a:t>Focusing in:</a:t>
            </a:r>
            <a:endParaRPr lang="en-GB" sz="1100" dirty="0"/>
          </a:p>
          <a:p>
            <a:pPr lvl="0">
              <a:spcAft>
                <a:spcPts val="1000"/>
              </a:spcAft>
            </a:pPr>
            <a:r>
              <a:rPr lang="en-GB" sz="1100" dirty="0"/>
              <a:t>On the page ‘But it was there in every heartbeats’, encourage the children to look closely at the windows. What do they spot? What do the words tiny and fragile suggest about young children and children’s rights. Is the word unique similar or does it suggest something different? Who should protect children/children’s rights when they are very young?</a:t>
            </a:r>
          </a:p>
          <a:p>
            <a:pPr lvl="0">
              <a:spcAft>
                <a:spcPts val="1000"/>
              </a:spcAft>
            </a:pPr>
            <a:r>
              <a:rPr lang="en-GB" sz="1100" dirty="0"/>
              <a:t>On the page ‘It needed love…’, ask children why they think the author and illustrator chose to have rain in this part? What does it suggest? Look closely at the words. Draw out: sheltered, protected, nourished, cherished, celebrated. Are these wants or needs? Shelter and nourishment seem obvious as basic needs, but do children think a sense of belonging and being celebrated are basic rights? </a:t>
            </a:r>
          </a:p>
          <a:p>
            <a:pPr lvl="0">
              <a:spcAft>
                <a:spcPts val="1000"/>
              </a:spcAft>
            </a:pPr>
            <a:r>
              <a:rPr lang="en-GB" sz="1100" dirty="0"/>
              <a:t>On the page ‘Then with each new step…’, if children have these basic needs, what will it develop in them? You could ask children to pick a colour they have learned about. Give an example of your own … the turquoise of salty sea, the yellow of happy sunshiny days…</a:t>
            </a:r>
          </a:p>
          <a:p>
            <a:pPr lvl="0">
              <a:spcAft>
                <a:spcPts val="1000"/>
              </a:spcAft>
            </a:pPr>
            <a:r>
              <a:rPr lang="en-GB" sz="1100" dirty="0"/>
              <a:t>On the page ‘All around you,….’, play children 3 or 4 short clips of varying music styles/genres. Focus back on the word UNIQUE. What right do you think all children should have? Is it ok to be different? How do we treat others who are different? Are we all different?</a:t>
            </a:r>
          </a:p>
          <a:p>
            <a:pPr lvl="0">
              <a:spcAft>
                <a:spcPts val="1000"/>
              </a:spcAft>
            </a:pPr>
            <a:r>
              <a:rPr lang="en-GB" sz="1100" dirty="0"/>
              <a:t>Slide 7 – what is your song about? Allow children to share what is unique and special about them with a partner. What do they hope their song will show to others?</a:t>
            </a:r>
          </a:p>
          <a:p>
            <a:pPr lvl="0">
              <a:spcAft>
                <a:spcPts val="1000"/>
              </a:spcAft>
            </a:pPr>
            <a:r>
              <a:rPr lang="en-GB" sz="1100" dirty="0"/>
              <a:t>Slide 8 – what do children notice about the birds/songs in this part of the book?  How are the birds different? In the first 2, the birds’ wings are closed and they are separated from their owner. What does this show about their rights? Is this ok? In the third, the birds are flying despite of the situation. What does this suggest? Ask children if ALL children, no matter what deserve children’s rights?</a:t>
            </a:r>
          </a:p>
          <a:p>
            <a:endParaRPr lang="en-GB" sz="1100" dirty="0"/>
          </a:p>
        </p:txBody>
      </p:sp>
    </p:spTree>
    <p:extLst>
      <p:ext uri="{BB962C8B-B14F-4D97-AF65-F5344CB8AC3E}">
        <p14:creationId xmlns:p14="http://schemas.microsoft.com/office/powerpoint/2010/main" val="171184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82BFC0-EF47-4D6D-99CE-2D9536C78B19}"/>
              </a:ext>
            </a:extLst>
          </p:cNvPr>
          <p:cNvSpPr/>
          <p:nvPr/>
        </p:nvSpPr>
        <p:spPr>
          <a:xfrm>
            <a:off x="280416" y="280416"/>
            <a:ext cx="6388608" cy="9363456"/>
          </a:xfrm>
          <a:prstGeom prst="rect">
            <a:avLst/>
          </a:prstGeom>
          <a:noFill/>
          <a:ln w="38100">
            <a:solidFill>
              <a:srgbClr val="9C30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71FF3CC9-D899-4EDB-8752-91EEA4ED326F}"/>
              </a:ext>
            </a:extLst>
          </p:cNvPr>
          <p:cNvSpPr txBox="1"/>
          <p:nvPr/>
        </p:nvSpPr>
        <p:spPr>
          <a:xfrm>
            <a:off x="533400" y="463881"/>
            <a:ext cx="5791200" cy="3021340"/>
          </a:xfrm>
          <a:prstGeom prst="rect">
            <a:avLst/>
          </a:prstGeom>
          <a:noFill/>
        </p:spPr>
        <p:txBody>
          <a:bodyPr wrap="square" rtlCol="0">
            <a:spAutoFit/>
          </a:bodyPr>
          <a:lstStyle/>
          <a:p>
            <a:pPr>
              <a:spcAft>
                <a:spcPts val="1000"/>
              </a:spcAft>
            </a:pPr>
            <a:r>
              <a:rPr lang="en-GB" sz="1100" b="1" u="sng" dirty="0"/>
              <a:t>To Conclude:</a:t>
            </a:r>
            <a:endParaRPr lang="en-GB" sz="1100" dirty="0"/>
          </a:p>
          <a:p>
            <a:pPr lvl="0">
              <a:spcAft>
                <a:spcPts val="1000"/>
              </a:spcAft>
            </a:pPr>
            <a:r>
              <a:rPr lang="en-GB" sz="1100" dirty="0"/>
              <a:t>Slide 9 – conclude by sharing the foreword information on the UNCRC.</a:t>
            </a:r>
          </a:p>
          <a:p>
            <a:pPr lvl="0">
              <a:spcAft>
                <a:spcPts val="1000"/>
              </a:spcAft>
            </a:pPr>
            <a:r>
              <a:rPr lang="en-GB" sz="1100" dirty="0"/>
              <a:t>You may wish to consider how your school could support children who don’t have all their rights. Children may be inspired to fundraise or raise awareness.</a:t>
            </a:r>
          </a:p>
          <a:p>
            <a:pPr>
              <a:spcAft>
                <a:spcPts val="1000"/>
              </a:spcAft>
            </a:pPr>
            <a:r>
              <a:rPr lang="en-GB" sz="1100" dirty="0"/>
              <a:t> </a:t>
            </a:r>
          </a:p>
          <a:p>
            <a:pPr>
              <a:spcAft>
                <a:spcPts val="1000"/>
              </a:spcAft>
            </a:pPr>
            <a:r>
              <a:rPr lang="en-GB" sz="1100" b="1" u="sng" dirty="0"/>
              <a:t>Follow on ideas:</a:t>
            </a:r>
            <a:endParaRPr lang="en-GB" sz="1100" dirty="0"/>
          </a:p>
          <a:p>
            <a:pPr lvl="0">
              <a:spcAft>
                <a:spcPts val="1000"/>
              </a:spcAft>
            </a:pPr>
            <a:r>
              <a:rPr lang="en-GB" sz="1100" dirty="0"/>
              <a:t>Create a display with birds. Each child in the class can draw a bird and/or write on what is unique about them.</a:t>
            </a:r>
          </a:p>
          <a:p>
            <a:pPr lvl="0">
              <a:spcAft>
                <a:spcPts val="1000"/>
              </a:spcAft>
            </a:pPr>
            <a:r>
              <a:rPr lang="en-GB" sz="1100" dirty="0"/>
              <a:t>Create posters about the articles shown in the back of the book. They could be put up around school to promote them. Children can illustrate ways these rights are delivered in their homes and at school.</a:t>
            </a:r>
          </a:p>
          <a:p>
            <a:endParaRPr lang="en-GB" sz="1100" dirty="0"/>
          </a:p>
        </p:txBody>
      </p:sp>
    </p:spTree>
    <p:extLst>
      <p:ext uri="{BB962C8B-B14F-4D97-AF65-F5344CB8AC3E}">
        <p14:creationId xmlns:p14="http://schemas.microsoft.com/office/powerpoint/2010/main" val="13630838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37</TotalTime>
  <Words>951</Words>
  <Application>Microsoft Office PowerPoint</Application>
  <PresentationFormat>A4 Paper (210x297 mm)</PresentationFormat>
  <Paragraphs>44</Paragraphs>
  <Slides>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vt:i4>
      </vt:variant>
    </vt:vector>
  </HeadingPairs>
  <TitlesOfParts>
    <vt:vector size="7" baseType="lpstr">
      <vt:lpstr>Arial</vt:lpstr>
      <vt:lpstr>Calibri</vt:lpstr>
      <vt:lpstr>Calibri Light</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Felicity Highet</dc:creator>
  <cp:lastModifiedBy>Felicity Highet</cp:lastModifiedBy>
  <cp:revision>3</cp:revision>
  <dcterms:created xsi:type="dcterms:W3CDTF">2019-11-18T11:07:35Z</dcterms:created>
  <dcterms:modified xsi:type="dcterms:W3CDTF">2019-11-18T11:45:02Z</dcterms:modified>
</cp:coreProperties>
</file>