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58" r:id="rId4"/>
    <p:sldId id="259" r:id="rId5"/>
    <p:sldId id="265" r:id="rId6"/>
    <p:sldId id="260" r:id="rId7"/>
    <p:sldId id="266" r:id="rId8"/>
    <p:sldId id="261" r:id="rId9"/>
    <p:sldId id="267" r:id="rId10"/>
    <p:sldId id="262" r:id="rId11"/>
    <p:sldId id="268" r:id="rId12"/>
    <p:sldId id="263" r:id="rId13"/>
    <p:sldId id="269" r:id="rId14"/>
    <p:sldId id="264" r:id="rId15"/>
    <p:sldId id="270" r:id="rId16"/>
  </p:sldIdLst>
  <p:sldSz cx="6858000" cy="9144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7C15"/>
    <a:srgbClr val="EF812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5" d="100"/>
          <a:sy n="65" d="100"/>
        </p:scale>
        <p:origin x="2453" y="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496484"/>
            <a:ext cx="5829300" cy="3183467"/>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857250" y="4802717"/>
            <a:ext cx="5143500" cy="220768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C19FA6D-554C-4D04-86DA-94347AF8AD5E}" type="datetimeFigureOut">
              <a:rPr lang="en-GB" smtClean="0"/>
              <a:t>18/07/2019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F57B901-76FF-40B3-AB64-953C41FCD1B6}" type="slidenum">
              <a:rPr lang="en-GB" smtClean="0"/>
              <a:t>‹#›</a:t>
            </a:fld>
            <a:endParaRPr lang="en-GB"/>
          </a:p>
        </p:txBody>
      </p:sp>
    </p:spTree>
    <p:extLst>
      <p:ext uri="{BB962C8B-B14F-4D97-AF65-F5344CB8AC3E}">
        <p14:creationId xmlns:p14="http://schemas.microsoft.com/office/powerpoint/2010/main" val="5517720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C19FA6D-554C-4D04-86DA-94347AF8AD5E}" type="datetimeFigureOut">
              <a:rPr lang="en-GB" smtClean="0"/>
              <a:t>18/07/2019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F57B901-76FF-40B3-AB64-953C41FCD1B6}" type="slidenum">
              <a:rPr lang="en-GB" smtClean="0"/>
              <a:t>‹#›</a:t>
            </a:fld>
            <a:endParaRPr lang="en-GB"/>
          </a:p>
        </p:txBody>
      </p:sp>
    </p:spTree>
    <p:extLst>
      <p:ext uri="{BB962C8B-B14F-4D97-AF65-F5344CB8AC3E}">
        <p14:creationId xmlns:p14="http://schemas.microsoft.com/office/powerpoint/2010/main" val="88247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486834"/>
            <a:ext cx="1478756" cy="774911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486834"/>
            <a:ext cx="4350544" cy="77491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C19FA6D-554C-4D04-86DA-94347AF8AD5E}" type="datetimeFigureOut">
              <a:rPr lang="en-GB" smtClean="0"/>
              <a:t>18/07/2019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F57B901-76FF-40B3-AB64-953C41FCD1B6}" type="slidenum">
              <a:rPr lang="en-GB" smtClean="0"/>
              <a:t>‹#›</a:t>
            </a:fld>
            <a:endParaRPr lang="en-GB"/>
          </a:p>
        </p:txBody>
      </p:sp>
    </p:spTree>
    <p:extLst>
      <p:ext uri="{BB962C8B-B14F-4D97-AF65-F5344CB8AC3E}">
        <p14:creationId xmlns:p14="http://schemas.microsoft.com/office/powerpoint/2010/main" val="6612879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C19FA6D-554C-4D04-86DA-94347AF8AD5E}" type="datetimeFigureOut">
              <a:rPr lang="en-GB" smtClean="0"/>
              <a:t>18/07/2019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F57B901-76FF-40B3-AB64-953C41FCD1B6}" type="slidenum">
              <a:rPr lang="en-GB" smtClean="0"/>
              <a:t>‹#›</a:t>
            </a:fld>
            <a:endParaRPr lang="en-GB"/>
          </a:p>
        </p:txBody>
      </p:sp>
    </p:spTree>
    <p:extLst>
      <p:ext uri="{BB962C8B-B14F-4D97-AF65-F5344CB8AC3E}">
        <p14:creationId xmlns:p14="http://schemas.microsoft.com/office/powerpoint/2010/main" val="2086315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279653"/>
            <a:ext cx="5915025" cy="3803649"/>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467916" y="6119286"/>
            <a:ext cx="5915025" cy="2000249"/>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19FA6D-554C-4D04-86DA-94347AF8AD5E}" type="datetimeFigureOut">
              <a:rPr lang="en-GB" smtClean="0"/>
              <a:t>18/07/2019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F57B901-76FF-40B3-AB64-953C41FCD1B6}" type="slidenum">
              <a:rPr lang="en-GB" smtClean="0"/>
              <a:t>‹#›</a:t>
            </a:fld>
            <a:endParaRPr lang="en-GB"/>
          </a:p>
        </p:txBody>
      </p:sp>
    </p:spTree>
    <p:extLst>
      <p:ext uri="{BB962C8B-B14F-4D97-AF65-F5344CB8AC3E}">
        <p14:creationId xmlns:p14="http://schemas.microsoft.com/office/powerpoint/2010/main" val="35764215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1488" y="2434167"/>
            <a:ext cx="291465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2434167"/>
            <a:ext cx="291465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C19FA6D-554C-4D04-86DA-94347AF8AD5E}" type="datetimeFigureOut">
              <a:rPr lang="en-GB" smtClean="0"/>
              <a:t>18/07/2019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F57B901-76FF-40B3-AB64-953C41FCD1B6}" type="slidenum">
              <a:rPr lang="en-GB" smtClean="0"/>
              <a:t>‹#›</a:t>
            </a:fld>
            <a:endParaRPr lang="en-GB"/>
          </a:p>
        </p:txBody>
      </p:sp>
    </p:spTree>
    <p:extLst>
      <p:ext uri="{BB962C8B-B14F-4D97-AF65-F5344CB8AC3E}">
        <p14:creationId xmlns:p14="http://schemas.microsoft.com/office/powerpoint/2010/main" val="34588026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486836"/>
            <a:ext cx="5915025" cy="17674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2381" y="2241551"/>
            <a:ext cx="2901255"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72381" y="3340100"/>
            <a:ext cx="2901255"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2241551"/>
            <a:ext cx="2915543"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71863" y="3340100"/>
            <a:ext cx="2915543"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C19FA6D-554C-4D04-86DA-94347AF8AD5E}" type="datetimeFigureOut">
              <a:rPr lang="en-GB" smtClean="0"/>
              <a:t>18/07/2019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F57B901-76FF-40B3-AB64-953C41FCD1B6}" type="slidenum">
              <a:rPr lang="en-GB" smtClean="0"/>
              <a:t>‹#›</a:t>
            </a:fld>
            <a:endParaRPr lang="en-GB"/>
          </a:p>
        </p:txBody>
      </p:sp>
    </p:spTree>
    <p:extLst>
      <p:ext uri="{BB962C8B-B14F-4D97-AF65-F5344CB8AC3E}">
        <p14:creationId xmlns:p14="http://schemas.microsoft.com/office/powerpoint/2010/main" val="15679012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C19FA6D-554C-4D04-86DA-94347AF8AD5E}" type="datetimeFigureOut">
              <a:rPr lang="en-GB" smtClean="0"/>
              <a:t>18/07/2019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F57B901-76FF-40B3-AB64-953C41FCD1B6}" type="slidenum">
              <a:rPr lang="en-GB" smtClean="0"/>
              <a:t>‹#›</a:t>
            </a:fld>
            <a:endParaRPr lang="en-GB"/>
          </a:p>
        </p:txBody>
      </p:sp>
    </p:spTree>
    <p:extLst>
      <p:ext uri="{BB962C8B-B14F-4D97-AF65-F5344CB8AC3E}">
        <p14:creationId xmlns:p14="http://schemas.microsoft.com/office/powerpoint/2010/main" val="42931861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19FA6D-554C-4D04-86DA-94347AF8AD5E}" type="datetimeFigureOut">
              <a:rPr lang="en-GB" smtClean="0"/>
              <a:t>18/07/2019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F57B901-76FF-40B3-AB64-953C41FCD1B6}" type="slidenum">
              <a:rPr lang="en-GB" smtClean="0"/>
              <a:t>‹#›</a:t>
            </a:fld>
            <a:endParaRPr lang="en-GB"/>
          </a:p>
        </p:txBody>
      </p:sp>
    </p:spTree>
    <p:extLst>
      <p:ext uri="{BB962C8B-B14F-4D97-AF65-F5344CB8AC3E}">
        <p14:creationId xmlns:p14="http://schemas.microsoft.com/office/powerpoint/2010/main" val="15285531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1316569"/>
            <a:ext cx="3471863" cy="6498167"/>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C19FA6D-554C-4D04-86DA-94347AF8AD5E}" type="datetimeFigureOut">
              <a:rPr lang="en-GB" smtClean="0"/>
              <a:t>18/07/2019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F57B901-76FF-40B3-AB64-953C41FCD1B6}" type="slidenum">
              <a:rPr lang="en-GB" smtClean="0"/>
              <a:t>‹#›</a:t>
            </a:fld>
            <a:endParaRPr lang="en-GB"/>
          </a:p>
        </p:txBody>
      </p:sp>
    </p:spTree>
    <p:extLst>
      <p:ext uri="{BB962C8B-B14F-4D97-AF65-F5344CB8AC3E}">
        <p14:creationId xmlns:p14="http://schemas.microsoft.com/office/powerpoint/2010/main" val="26176474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1316569"/>
            <a:ext cx="3471863" cy="6498167"/>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C19FA6D-554C-4D04-86DA-94347AF8AD5E}" type="datetimeFigureOut">
              <a:rPr lang="en-GB" smtClean="0"/>
              <a:t>18/07/2019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F57B901-76FF-40B3-AB64-953C41FCD1B6}" type="slidenum">
              <a:rPr lang="en-GB" smtClean="0"/>
              <a:t>‹#›</a:t>
            </a:fld>
            <a:endParaRPr lang="en-GB"/>
          </a:p>
        </p:txBody>
      </p:sp>
    </p:spTree>
    <p:extLst>
      <p:ext uri="{BB962C8B-B14F-4D97-AF65-F5344CB8AC3E}">
        <p14:creationId xmlns:p14="http://schemas.microsoft.com/office/powerpoint/2010/main" val="38878386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486836"/>
            <a:ext cx="5915025" cy="176741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488" y="2434167"/>
            <a:ext cx="5915025" cy="58017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1488" y="8475136"/>
            <a:ext cx="1543050" cy="486833"/>
          </a:xfrm>
          <a:prstGeom prst="rect">
            <a:avLst/>
          </a:prstGeom>
        </p:spPr>
        <p:txBody>
          <a:bodyPr vert="horz" lIns="91440" tIns="45720" rIns="91440" bIns="45720" rtlCol="0" anchor="ctr"/>
          <a:lstStyle>
            <a:lvl1pPr algn="l">
              <a:defRPr sz="900">
                <a:solidFill>
                  <a:schemeClr val="tx1">
                    <a:tint val="75000"/>
                  </a:schemeClr>
                </a:solidFill>
              </a:defRPr>
            </a:lvl1pPr>
          </a:lstStyle>
          <a:p>
            <a:fld id="{3C19FA6D-554C-4D04-86DA-94347AF8AD5E}" type="datetimeFigureOut">
              <a:rPr lang="en-GB" smtClean="0"/>
              <a:t>18/07/2019</a:t>
            </a:fld>
            <a:endParaRPr lang="en-GB"/>
          </a:p>
        </p:txBody>
      </p:sp>
      <p:sp>
        <p:nvSpPr>
          <p:cNvPr id="5" name="Footer Placeholder 4"/>
          <p:cNvSpPr>
            <a:spLocks noGrp="1"/>
          </p:cNvSpPr>
          <p:nvPr>
            <p:ph type="ftr" sz="quarter" idx="3"/>
          </p:nvPr>
        </p:nvSpPr>
        <p:spPr>
          <a:xfrm>
            <a:off x="2271713" y="8475136"/>
            <a:ext cx="2314575" cy="48683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4843463" y="8475136"/>
            <a:ext cx="1543050" cy="486833"/>
          </a:xfrm>
          <a:prstGeom prst="rect">
            <a:avLst/>
          </a:prstGeom>
        </p:spPr>
        <p:txBody>
          <a:bodyPr vert="horz" lIns="91440" tIns="45720" rIns="91440" bIns="45720" rtlCol="0" anchor="ctr"/>
          <a:lstStyle>
            <a:lvl1pPr algn="r">
              <a:defRPr sz="900">
                <a:solidFill>
                  <a:schemeClr val="tx1">
                    <a:tint val="75000"/>
                  </a:schemeClr>
                </a:solidFill>
              </a:defRPr>
            </a:lvl1pPr>
          </a:lstStyle>
          <a:p>
            <a:fld id="{DF57B901-76FF-40B3-AB64-953C41FCD1B6}" type="slidenum">
              <a:rPr lang="en-GB" smtClean="0"/>
              <a:t>‹#›</a:t>
            </a:fld>
            <a:endParaRPr lang="en-GB"/>
          </a:p>
        </p:txBody>
      </p:sp>
    </p:spTree>
    <p:extLst>
      <p:ext uri="{BB962C8B-B14F-4D97-AF65-F5344CB8AC3E}">
        <p14:creationId xmlns:p14="http://schemas.microsoft.com/office/powerpoint/2010/main" val="83895861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C58683E1-5F6A-4DF4-BBD2-B72899A80EFB}"/>
              </a:ext>
            </a:extLst>
          </p:cNvPr>
          <p:cNvPicPr>
            <a:picLocks noChangeAspect="1"/>
          </p:cNvPicPr>
          <p:nvPr/>
        </p:nvPicPr>
        <p:blipFill rotWithShape="1">
          <a:blip r:embed="rId2">
            <a:extLst>
              <a:ext uri="{28A0092B-C50C-407E-A947-70E740481C1C}">
                <a14:useLocalDpi xmlns:a14="http://schemas.microsoft.com/office/drawing/2010/main" val="0"/>
              </a:ext>
            </a:extLst>
          </a:blip>
          <a:srcRect r="29304"/>
          <a:stretch/>
        </p:blipFill>
        <p:spPr>
          <a:xfrm>
            <a:off x="0" y="0"/>
            <a:ext cx="6858000" cy="6858000"/>
          </a:xfrm>
          <a:prstGeom prst="rect">
            <a:avLst/>
          </a:prstGeom>
        </p:spPr>
      </p:pic>
      <p:pic>
        <p:nvPicPr>
          <p:cNvPr id="5" name="Picture 4" descr="A close up of a logo&#10;&#10;Description automatically generated">
            <a:extLst>
              <a:ext uri="{FF2B5EF4-FFF2-40B4-BE49-F238E27FC236}">
                <a16:creationId xmlns:a16="http://schemas.microsoft.com/office/drawing/2014/main" id="{6B2B1687-8059-4C7F-8B56-5DFB81243821}"/>
              </a:ext>
            </a:extLst>
          </p:cNvPr>
          <p:cNvPicPr>
            <a:picLocks noChangeAspect="1"/>
          </p:cNvPicPr>
          <p:nvPr/>
        </p:nvPicPr>
        <p:blipFill rotWithShape="1">
          <a:blip r:embed="rId2">
            <a:extLst>
              <a:ext uri="{28A0092B-C50C-407E-A947-70E740481C1C}">
                <a14:useLocalDpi xmlns:a14="http://schemas.microsoft.com/office/drawing/2010/main" val="0"/>
              </a:ext>
            </a:extLst>
          </a:blip>
          <a:srcRect t="19487" r="29304"/>
          <a:stretch/>
        </p:blipFill>
        <p:spPr>
          <a:xfrm>
            <a:off x="0" y="3622430"/>
            <a:ext cx="6858000" cy="5521569"/>
          </a:xfrm>
          <a:prstGeom prst="rect">
            <a:avLst/>
          </a:prstGeom>
        </p:spPr>
      </p:pic>
      <p:sp>
        <p:nvSpPr>
          <p:cNvPr id="6" name="TextBox 5">
            <a:extLst>
              <a:ext uri="{FF2B5EF4-FFF2-40B4-BE49-F238E27FC236}">
                <a16:creationId xmlns:a16="http://schemas.microsoft.com/office/drawing/2014/main" id="{A7793799-C1C8-4429-93FE-A9DCA91411CF}"/>
              </a:ext>
            </a:extLst>
          </p:cNvPr>
          <p:cNvSpPr txBox="1"/>
          <p:nvPr/>
        </p:nvSpPr>
        <p:spPr>
          <a:xfrm>
            <a:off x="2074985" y="8440061"/>
            <a:ext cx="4736123" cy="584775"/>
          </a:xfrm>
          <a:prstGeom prst="rect">
            <a:avLst/>
          </a:prstGeom>
          <a:noFill/>
        </p:spPr>
        <p:txBody>
          <a:bodyPr wrap="square" rtlCol="0">
            <a:spAutoFit/>
          </a:bodyPr>
          <a:lstStyle/>
          <a:p>
            <a:r>
              <a:rPr lang="en-GB" sz="1600" i="1" dirty="0">
                <a:solidFill>
                  <a:srgbClr val="FCFBDF"/>
                </a:solidFill>
                <a:latin typeface="Times New Roman" panose="02020603050405020304" pitchFamily="18" charset="0"/>
                <a:cs typeface="Times New Roman" panose="02020603050405020304" pitchFamily="18" charset="0"/>
              </a:rPr>
              <a:t>There’s a Rang-tan in My Bedroom </a:t>
            </a:r>
          </a:p>
          <a:p>
            <a:r>
              <a:rPr lang="en-GB" sz="1600" dirty="0">
                <a:solidFill>
                  <a:srgbClr val="FCFBDF"/>
                </a:solidFill>
                <a:latin typeface="Times New Roman" panose="02020603050405020304" pitchFamily="18" charset="0"/>
                <a:cs typeface="Times New Roman" panose="02020603050405020304" pitchFamily="18" charset="0"/>
              </a:rPr>
              <a:t>by James Sellick and </a:t>
            </a:r>
            <a:r>
              <a:rPr lang="en-GB" sz="1600" dirty="0" err="1">
                <a:solidFill>
                  <a:srgbClr val="FCFBDF"/>
                </a:solidFill>
                <a:latin typeface="Times New Roman" panose="02020603050405020304" pitchFamily="18" charset="0"/>
                <a:cs typeface="Times New Roman" panose="02020603050405020304" pitchFamily="18" charset="0"/>
              </a:rPr>
              <a:t>Frann</a:t>
            </a:r>
            <a:r>
              <a:rPr lang="en-GB" sz="1600" dirty="0">
                <a:solidFill>
                  <a:srgbClr val="FCFBDF"/>
                </a:solidFill>
                <a:latin typeface="Times New Roman" panose="02020603050405020304" pitchFamily="18" charset="0"/>
                <a:cs typeface="Times New Roman" panose="02020603050405020304" pitchFamily="18" charset="0"/>
              </a:rPr>
              <a:t> Preston-Gannon</a:t>
            </a:r>
          </a:p>
        </p:txBody>
      </p:sp>
      <p:pic>
        <p:nvPicPr>
          <p:cNvPr id="7" name="Picture 6" descr="A picture containing book, sitting, teddy, bear&#10;&#10;Description automatically generated">
            <a:extLst>
              <a:ext uri="{FF2B5EF4-FFF2-40B4-BE49-F238E27FC236}">
                <a16:creationId xmlns:a16="http://schemas.microsoft.com/office/drawing/2014/main" id="{21C7DD6A-E32E-46E2-8608-89030F3755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50" y="6850718"/>
            <a:ext cx="2192177" cy="2232734"/>
          </a:xfrm>
          <a:prstGeom prst="rect">
            <a:avLst/>
          </a:prstGeom>
        </p:spPr>
      </p:pic>
      <p:sp>
        <p:nvSpPr>
          <p:cNvPr id="8" name="TextBox 7">
            <a:extLst>
              <a:ext uri="{FF2B5EF4-FFF2-40B4-BE49-F238E27FC236}">
                <a16:creationId xmlns:a16="http://schemas.microsoft.com/office/drawing/2014/main" id="{F8E0AB22-77E5-4FE9-8A3A-3D95C1DAB5B9}"/>
              </a:ext>
            </a:extLst>
          </p:cNvPr>
          <p:cNvSpPr txBox="1"/>
          <p:nvPr/>
        </p:nvSpPr>
        <p:spPr>
          <a:xfrm>
            <a:off x="896815" y="1867515"/>
            <a:ext cx="5064369" cy="5262979"/>
          </a:xfrm>
          <a:prstGeom prst="rect">
            <a:avLst/>
          </a:prstGeom>
          <a:noFill/>
        </p:spPr>
        <p:txBody>
          <a:bodyPr wrap="square" rtlCol="0">
            <a:spAutoFit/>
          </a:bodyPr>
          <a:lstStyle/>
          <a:p>
            <a:pPr marL="285750" lvl="0" indent="-285750">
              <a:buFont typeface="Arial" panose="020B0604020202020204" pitchFamily="34" charset="0"/>
              <a:buChar char="•"/>
            </a:pPr>
            <a:r>
              <a:rPr lang="en-GB" sz="1600" dirty="0">
                <a:latin typeface="Times New Roman" panose="02020603050405020304" pitchFamily="18" charset="0"/>
                <a:cs typeface="Times New Roman" panose="02020603050405020304" pitchFamily="18" charset="0"/>
              </a:rPr>
              <a:t>Share the text with children in an assembly – this is best done under a visualiser as the illustrations are so special</a:t>
            </a:r>
          </a:p>
          <a:p>
            <a:pPr marL="285750" lvl="0" indent="-285750">
              <a:buFont typeface="Arial" panose="020B0604020202020204" pitchFamily="34" charset="0"/>
              <a:buChar char="•"/>
            </a:pPr>
            <a:r>
              <a:rPr lang="en-GB" sz="1600" dirty="0">
                <a:latin typeface="Times New Roman" panose="02020603050405020304" pitchFamily="18" charset="0"/>
                <a:cs typeface="Times New Roman" panose="02020603050405020304" pitchFamily="18" charset="0"/>
              </a:rPr>
              <a:t>After sharing the text, children will remember the TV advert – they may wish to talk about the similarities. It would be a good time to also show the TV advert. Explain that Greenpeace (may need some further description) were involved in both the advert and the book as a way to raise concerns</a:t>
            </a:r>
          </a:p>
          <a:p>
            <a:pPr marL="285750" lvl="0" indent="-285750">
              <a:buFont typeface="Arial" panose="020B0604020202020204" pitchFamily="34" charset="0"/>
              <a:buChar char="•"/>
            </a:pPr>
            <a:r>
              <a:rPr lang="en-GB" sz="1600" dirty="0">
                <a:latin typeface="Times New Roman" panose="02020603050405020304" pitchFamily="18" charset="0"/>
                <a:cs typeface="Times New Roman" panose="02020603050405020304" pitchFamily="18" charset="0"/>
              </a:rPr>
              <a:t>Explain to the children that we are going to do some follow-up work in classes related to the book and then have another showcase assembly where the work is shared</a:t>
            </a:r>
          </a:p>
          <a:p>
            <a:pPr marL="285750" lvl="0" indent="-285750">
              <a:buFont typeface="Arial" panose="020B0604020202020204" pitchFamily="34" charset="0"/>
              <a:buChar char="•"/>
            </a:pPr>
            <a:r>
              <a:rPr lang="en-GB" sz="1600" dirty="0">
                <a:latin typeface="Times New Roman" panose="02020603050405020304" pitchFamily="18" charset="0"/>
                <a:cs typeface="Times New Roman" panose="02020603050405020304" pitchFamily="18" charset="0"/>
              </a:rPr>
              <a:t>It would be a great idea to plan a fund-raising day for Greenpeace – children could dress up as orangutans or something of their choice related to palm oil. They could decorate t-shirts/ hats to wear on the day</a:t>
            </a:r>
          </a:p>
          <a:p>
            <a:pPr marL="285750" lvl="0" indent="-285750">
              <a:buFont typeface="Arial" panose="020B0604020202020204" pitchFamily="34" charset="0"/>
              <a:buChar char="•"/>
            </a:pPr>
            <a:r>
              <a:rPr lang="en-GB" sz="1600" dirty="0">
                <a:latin typeface="Times New Roman" panose="02020603050405020304" pitchFamily="18" charset="0"/>
                <a:cs typeface="Times New Roman" panose="02020603050405020304" pitchFamily="18" charset="0"/>
              </a:rPr>
              <a:t>Set a date to have a showcase assembly where parents are invited. The book could be read from the front and each class could present some of their work and explain what they have been doing</a:t>
            </a:r>
          </a:p>
          <a:p>
            <a:endParaRPr lang="en-GB"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0485B908-83EF-43B8-AFC9-4F4DB67E1CE3}"/>
              </a:ext>
            </a:extLst>
          </p:cNvPr>
          <p:cNvSpPr txBox="1"/>
          <p:nvPr/>
        </p:nvSpPr>
        <p:spPr>
          <a:xfrm>
            <a:off x="-1" y="107134"/>
            <a:ext cx="6811109" cy="461665"/>
          </a:xfrm>
          <a:prstGeom prst="rect">
            <a:avLst/>
          </a:prstGeom>
          <a:noFill/>
        </p:spPr>
        <p:txBody>
          <a:bodyPr wrap="square" rtlCol="0">
            <a:spAutoFit/>
          </a:bodyPr>
          <a:lstStyle/>
          <a:p>
            <a:pPr algn="ctr"/>
            <a:r>
              <a:rPr lang="en-GB" sz="2400" dirty="0">
                <a:solidFill>
                  <a:srgbClr val="E26719"/>
                </a:solidFill>
                <a:latin typeface="Times New Roman" panose="02020603050405020304" pitchFamily="18" charset="0"/>
                <a:cs typeface="Times New Roman" panose="02020603050405020304" pitchFamily="18" charset="0"/>
              </a:rPr>
              <a:t>Assembly ideas for</a:t>
            </a:r>
          </a:p>
        </p:txBody>
      </p:sp>
      <p:pic>
        <p:nvPicPr>
          <p:cNvPr id="3" name="Picture 2">
            <a:extLst>
              <a:ext uri="{FF2B5EF4-FFF2-40B4-BE49-F238E27FC236}">
                <a16:creationId xmlns:a16="http://schemas.microsoft.com/office/drawing/2014/main" id="{ED4D9DFA-8E3E-4648-BD8F-0410E5B10B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11568" y="542872"/>
            <a:ext cx="3634135" cy="1171784"/>
          </a:xfrm>
          <a:prstGeom prst="rect">
            <a:avLst/>
          </a:prstGeom>
        </p:spPr>
      </p:pic>
    </p:spTree>
    <p:extLst>
      <p:ext uri="{BB962C8B-B14F-4D97-AF65-F5344CB8AC3E}">
        <p14:creationId xmlns:p14="http://schemas.microsoft.com/office/powerpoint/2010/main" val="1592351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C58683E1-5F6A-4DF4-BBD2-B72899A80EFB}"/>
              </a:ext>
            </a:extLst>
          </p:cNvPr>
          <p:cNvPicPr>
            <a:picLocks noChangeAspect="1"/>
          </p:cNvPicPr>
          <p:nvPr/>
        </p:nvPicPr>
        <p:blipFill rotWithShape="1">
          <a:blip r:embed="rId2">
            <a:extLst>
              <a:ext uri="{28A0092B-C50C-407E-A947-70E740481C1C}">
                <a14:useLocalDpi xmlns:a14="http://schemas.microsoft.com/office/drawing/2010/main" val="0"/>
              </a:ext>
            </a:extLst>
          </a:blip>
          <a:srcRect r="29304"/>
          <a:stretch/>
        </p:blipFill>
        <p:spPr>
          <a:xfrm>
            <a:off x="0" y="0"/>
            <a:ext cx="6858000" cy="6858000"/>
          </a:xfrm>
          <a:prstGeom prst="rect">
            <a:avLst/>
          </a:prstGeom>
        </p:spPr>
      </p:pic>
      <p:pic>
        <p:nvPicPr>
          <p:cNvPr id="5" name="Picture 4" descr="A close up of a logo&#10;&#10;Description automatically generated">
            <a:extLst>
              <a:ext uri="{FF2B5EF4-FFF2-40B4-BE49-F238E27FC236}">
                <a16:creationId xmlns:a16="http://schemas.microsoft.com/office/drawing/2014/main" id="{6B2B1687-8059-4C7F-8B56-5DFB81243821}"/>
              </a:ext>
            </a:extLst>
          </p:cNvPr>
          <p:cNvPicPr>
            <a:picLocks noChangeAspect="1"/>
          </p:cNvPicPr>
          <p:nvPr/>
        </p:nvPicPr>
        <p:blipFill rotWithShape="1">
          <a:blip r:embed="rId2">
            <a:extLst>
              <a:ext uri="{28A0092B-C50C-407E-A947-70E740481C1C}">
                <a14:useLocalDpi xmlns:a14="http://schemas.microsoft.com/office/drawing/2010/main" val="0"/>
              </a:ext>
            </a:extLst>
          </a:blip>
          <a:srcRect t="19487" r="29304"/>
          <a:stretch/>
        </p:blipFill>
        <p:spPr>
          <a:xfrm>
            <a:off x="0" y="3622430"/>
            <a:ext cx="6858000" cy="5521569"/>
          </a:xfrm>
          <a:prstGeom prst="rect">
            <a:avLst/>
          </a:prstGeom>
        </p:spPr>
      </p:pic>
      <p:sp>
        <p:nvSpPr>
          <p:cNvPr id="6" name="TextBox 5">
            <a:extLst>
              <a:ext uri="{FF2B5EF4-FFF2-40B4-BE49-F238E27FC236}">
                <a16:creationId xmlns:a16="http://schemas.microsoft.com/office/drawing/2014/main" id="{A7793799-C1C8-4429-93FE-A9DCA91411CF}"/>
              </a:ext>
            </a:extLst>
          </p:cNvPr>
          <p:cNvSpPr txBox="1"/>
          <p:nvPr/>
        </p:nvSpPr>
        <p:spPr>
          <a:xfrm>
            <a:off x="2074985" y="8440061"/>
            <a:ext cx="4736123" cy="584775"/>
          </a:xfrm>
          <a:prstGeom prst="rect">
            <a:avLst/>
          </a:prstGeom>
          <a:noFill/>
        </p:spPr>
        <p:txBody>
          <a:bodyPr wrap="square" rtlCol="0">
            <a:spAutoFit/>
          </a:bodyPr>
          <a:lstStyle/>
          <a:p>
            <a:r>
              <a:rPr lang="en-GB" sz="1600" i="1" dirty="0">
                <a:solidFill>
                  <a:srgbClr val="FCFBDF"/>
                </a:solidFill>
                <a:latin typeface="Times New Roman" panose="02020603050405020304" pitchFamily="18" charset="0"/>
                <a:cs typeface="Times New Roman" panose="02020603050405020304" pitchFamily="18" charset="0"/>
              </a:rPr>
              <a:t>There’s a Rang-tan in My Bedroom </a:t>
            </a:r>
          </a:p>
          <a:p>
            <a:r>
              <a:rPr lang="en-GB" sz="1600" dirty="0">
                <a:solidFill>
                  <a:srgbClr val="FCFBDF"/>
                </a:solidFill>
                <a:latin typeface="Times New Roman" panose="02020603050405020304" pitchFamily="18" charset="0"/>
                <a:cs typeface="Times New Roman" panose="02020603050405020304" pitchFamily="18" charset="0"/>
              </a:rPr>
              <a:t>by James Sellick and </a:t>
            </a:r>
            <a:r>
              <a:rPr lang="en-GB" sz="1600" dirty="0" err="1">
                <a:solidFill>
                  <a:srgbClr val="FCFBDF"/>
                </a:solidFill>
                <a:latin typeface="Times New Roman" panose="02020603050405020304" pitchFamily="18" charset="0"/>
                <a:cs typeface="Times New Roman" panose="02020603050405020304" pitchFamily="18" charset="0"/>
              </a:rPr>
              <a:t>Frann</a:t>
            </a:r>
            <a:r>
              <a:rPr lang="en-GB" sz="1600" dirty="0">
                <a:solidFill>
                  <a:srgbClr val="FCFBDF"/>
                </a:solidFill>
                <a:latin typeface="Times New Roman" panose="02020603050405020304" pitchFamily="18" charset="0"/>
                <a:cs typeface="Times New Roman" panose="02020603050405020304" pitchFamily="18" charset="0"/>
              </a:rPr>
              <a:t> Preston-Gannon</a:t>
            </a:r>
          </a:p>
        </p:txBody>
      </p:sp>
      <p:pic>
        <p:nvPicPr>
          <p:cNvPr id="7" name="Picture 6" descr="A picture containing book, sitting, teddy, bear&#10;&#10;Description automatically generated">
            <a:extLst>
              <a:ext uri="{FF2B5EF4-FFF2-40B4-BE49-F238E27FC236}">
                <a16:creationId xmlns:a16="http://schemas.microsoft.com/office/drawing/2014/main" id="{21C7DD6A-E32E-46E2-8608-89030F3755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50" y="6850718"/>
            <a:ext cx="2192177" cy="2232734"/>
          </a:xfrm>
          <a:prstGeom prst="rect">
            <a:avLst/>
          </a:prstGeom>
        </p:spPr>
      </p:pic>
      <p:sp>
        <p:nvSpPr>
          <p:cNvPr id="9" name="TextBox 8">
            <a:extLst>
              <a:ext uri="{FF2B5EF4-FFF2-40B4-BE49-F238E27FC236}">
                <a16:creationId xmlns:a16="http://schemas.microsoft.com/office/drawing/2014/main" id="{85EB88D4-78A9-4260-A831-FA0A2F93E6A9}"/>
              </a:ext>
            </a:extLst>
          </p:cNvPr>
          <p:cNvSpPr txBox="1"/>
          <p:nvPr/>
        </p:nvSpPr>
        <p:spPr>
          <a:xfrm>
            <a:off x="896815" y="1236574"/>
            <a:ext cx="5064369" cy="4185761"/>
          </a:xfrm>
          <a:prstGeom prst="rect">
            <a:avLst/>
          </a:prstGeom>
          <a:noFill/>
        </p:spPr>
        <p:txBody>
          <a:bodyPr wrap="square" rtlCol="0">
            <a:spAutoFit/>
          </a:bodyPr>
          <a:lstStyle/>
          <a:p>
            <a:pPr lvl="0"/>
            <a:r>
              <a:rPr lang="en-GB" sz="1400" u="sng" dirty="0">
                <a:latin typeface="Times New Roman" panose="02020603050405020304" pitchFamily="18" charset="0"/>
                <a:cs typeface="Times New Roman" panose="02020603050405020304" pitchFamily="18" charset="0"/>
              </a:rPr>
              <a:t>Year Group: </a:t>
            </a:r>
            <a:r>
              <a:rPr lang="en-GB" sz="1400" dirty="0">
                <a:latin typeface="Times New Roman" panose="02020603050405020304" pitchFamily="18" charset="0"/>
                <a:cs typeface="Times New Roman" panose="02020603050405020304" pitchFamily="18" charset="0"/>
              </a:rPr>
              <a:t>Year 4</a:t>
            </a:r>
          </a:p>
          <a:p>
            <a:pPr lvl="0"/>
            <a:endParaRPr lang="en-GB" sz="1400" dirty="0">
              <a:latin typeface="Times New Roman" panose="02020603050405020304" pitchFamily="18" charset="0"/>
              <a:cs typeface="Times New Roman" panose="02020603050405020304" pitchFamily="18" charset="0"/>
            </a:endParaRPr>
          </a:p>
          <a:p>
            <a:pPr lvl="0"/>
            <a:r>
              <a:rPr lang="en-GB" sz="1400" u="sng" dirty="0">
                <a:latin typeface="Times New Roman" panose="02020603050405020304" pitchFamily="18" charset="0"/>
                <a:cs typeface="Times New Roman" panose="02020603050405020304" pitchFamily="18" charset="0"/>
              </a:rPr>
              <a:t>Vocabulary Activity:</a:t>
            </a:r>
          </a:p>
          <a:p>
            <a:pPr lvl="0"/>
            <a:r>
              <a:rPr lang="en-GB" sz="1400" dirty="0">
                <a:latin typeface="Times New Roman" panose="02020603050405020304" pitchFamily="18" charset="0"/>
                <a:cs typeface="Times New Roman" panose="02020603050405020304" pitchFamily="18" charset="0"/>
              </a:rPr>
              <a:t>Re-read the story with the children and discuss how the book is written in 2 voices. Explore how the child’s voice is first and then the orangutan’s voice is written in italics. Discuss how this could have been written as a conversation using dialogue.</a:t>
            </a:r>
          </a:p>
          <a:p>
            <a:pPr lvl="0"/>
            <a:r>
              <a:rPr lang="en-GB" sz="1400" u="sng" dirty="0">
                <a:latin typeface="Times New Roman" panose="02020603050405020304" pitchFamily="18" charset="0"/>
                <a:cs typeface="Times New Roman" panose="02020603050405020304" pitchFamily="18" charset="0"/>
              </a:rPr>
              <a:t>We use dialogue to convey character or to move the action on. Can you create an example of each that could be included in this book? </a:t>
            </a:r>
            <a:r>
              <a:rPr lang="en-GB" sz="1400" dirty="0">
                <a:latin typeface="Times New Roman" panose="02020603050405020304" pitchFamily="18" charset="0"/>
                <a:cs typeface="Times New Roman" panose="02020603050405020304" pitchFamily="18" charset="0"/>
              </a:rPr>
              <a:t>Allow children some time to look closely at the pages of the book and then select a section to write the relevant dialogue.</a:t>
            </a:r>
          </a:p>
          <a:p>
            <a:pPr lvl="0"/>
            <a:r>
              <a:rPr lang="en-GB" sz="1400" dirty="0">
                <a:latin typeface="Times New Roman" panose="02020603050405020304" pitchFamily="18" charset="0"/>
                <a:cs typeface="Times New Roman" panose="02020603050405020304" pitchFamily="18" charset="0"/>
              </a:rPr>
              <a:t>Children may need a check-list to remind them what they will need to include when they write dialogue (inverted commas around the direct speech; new speaker, new line; punctuation inside the inverted commas and a comma used correctly). Children may benefit from a further discussion about the uses of dialogue</a:t>
            </a:r>
          </a:p>
          <a:p>
            <a:pPr lvl="0"/>
            <a:endParaRPr lang="en-GB" sz="1400" u="sng" dirty="0">
              <a:latin typeface="Times New Roman" panose="02020603050405020304" pitchFamily="18" charset="0"/>
              <a:cs typeface="Times New Roman" panose="02020603050405020304" pitchFamily="18" charset="0"/>
            </a:endParaRPr>
          </a:p>
          <a:p>
            <a:pPr lvl="0"/>
            <a:endParaRPr lang="en-GB" sz="1400" dirty="0">
              <a:latin typeface="Times New Roman" panose="02020603050405020304" pitchFamily="18" charset="0"/>
              <a:cs typeface="Times New Roman" panose="02020603050405020304" pitchFamily="18" charset="0"/>
            </a:endParaRPr>
          </a:p>
          <a:p>
            <a:pPr lvl="0"/>
            <a:endParaRPr lang="en-GB" sz="1400" dirty="0">
              <a:solidFill>
                <a:schemeClr val="dk1"/>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DBD1E929-56AD-4909-9279-78283BFDF3B8}"/>
              </a:ext>
            </a:extLst>
          </p:cNvPr>
          <p:cNvSpPr txBox="1"/>
          <p:nvPr/>
        </p:nvSpPr>
        <p:spPr>
          <a:xfrm>
            <a:off x="-1" y="107134"/>
            <a:ext cx="6811109" cy="461665"/>
          </a:xfrm>
          <a:prstGeom prst="rect">
            <a:avLst/>
          </a:prstGeom>
          <a:noFill/>
        </p:spPr>
        <p:txBody>
          <a:bodyPr wrap="square" rtlCol="0">
            <a:spAutoFit/>
          </a:bodyPr>
          <a:lstStyle/>
          <a:p>
            <a:pPr algn="ctr"/>
            <a:r>
              <a:rPr lang="en-GB" sz="2400" dirty="0">
                <a:solidFill>
                  <a:srgbClr val="E26719"/>
                </a:solidFill>
                <a:latin typeface="Times New Roman" panose="02020603050405020304" pitchFamily="18" charset="0"/>
                <a:cs typeface="Times New Roman" panose="02020603050405020304" pitchFamily="18" charset="0"/>
              </a:rPr>
              <a:t>Assembly ideas for</a:t>
            </a:r>
          </a:p>
        </p:txBody>
      </p:sp>
      <p:pic>
        <p:nvPicPr>
          <p:cNvPr id="8" name="Picture 7">
            <a:extLst>
              <a:ext uri="{FF2B5EF4-FFF2-40B4-BE49-F238E27FC236}">
                <a16:creationId xmlns:a16="http://schemas.microsoft.com/office/drawing/2014/main" id="{D1BD9430-0111-4804-8995-E7E68664BB37}"/>
              </a:ext>
            </a:extLst>
          </p:cNvPr>
          <p:cNvPicPr>
            <a:picLocks noChangeAspect="1"/>
          </p:cNvPicPr>
          <p:nvPr/>
        </p:nvPicPr>
        <p:blipFill rotWithShape="1">
          <a:blip r:embed="rId4">
            <a:extLst>
              <a:ext uri="{28A0092B-C50C-407E-A947-70E740481C1C}">
                <a14:useLocalDpi xmlns:a14="http://schemas.microsoft.com/office/drawing/2010/main" val="0"/>
              </a:ext>
            </a:extLst>
          </a:blip>
          <a:srcRect t="39722" b="19272"/>
          <a:stretch/>
        </p:blipFill>
        <p:spPr>
          <a:xfrm>
            <a:off x="3593123" y="595195"/>
            <a:ext cx="2368061" cy="313104"/>
          </a:xfrm>
          <a:prstGeom prst="rect">
            <a:avLst/>
          </a:prstGeom>
        </p:spPr>
      </p:pic>
      <p:pic>
        <p:nvPicPr>
          <p:cNvPr id="11" name="Picture 10">
            <a:extLst>
              <a:ext uri="{FF2B5EF4-FFF2-40B4-BE49-F238E27FC236}">
                <a16:creationId xmlns:a16="http://schemas.microsoft.com/office/drawing/2014/main" id="{5F2DA9B5-4EF2-40A5-B719-8207093A0698}"/>
              </a:ext>
            </a:extLst>
          </p:cNvPr>
          <p:cNvPicPr>
            <a:picLocks noChangeAspect="1"/>
          </p:cNvPicPr>
          <p:nvPr/>
        </p:nvPicPr>
        <p:blipFill rotWithShape="1">
          <a:blip r:embed="rId4">
            <a:extLst>
              <a:ext uri="{28A0092B-C50C-407E-A947-70E740481C1C}">
                <a14:useLocalDpi xmlns:a14="http://schemas.microsoft.com/office/drawing/2010/main" val="0"/>
              </a:ext>
            </a:extLst>
          </a:blip>
          <a:srcRect b="60602"/>
          <a:stretch/>
        </p:blipFill>
        <p:spPr>
          <a:xfrm>
            <a:off x="1389213" y="603968"/>
            <a:ext cx="2368061" cy="300828"/>
          </a:xfrm>
          <a:prstGeom prst="rect">
            <a:avLst/>
          </a:prstGeom>
        </p:spPr>
      </p:pic>
    </p:spTree>
    <p:extLst>
      <p:ext uri="{BB962C8B-B14F-4D97-AF65-F5344CB8AC3E}">
        <p14:creationId xmlns:p14="http://schemas.microsoft.com/office/powerpoint/2010/main" val="36693215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C58683E1-5F6A-4DF4-BBD2-B72899A80EFB}"/>
              </a:ext>
            </a:extLst>
          </p:cNvPr>
          <p:cNvPicPr>
            <a:picLocks noChangeAspect="1"/>
          </p:cNvPicPr>
          <p:nvPr/>
        </p:nvPicPr>
        <p:blipFill rotWithShape="1">
          <a:blip r:embed="rId2">
            <a:extLst>
              <a:ext uri="{28A0092B-C50C-407E-A947-70E740481C1C}">
                <a14:useLocalDpi xmlns:a14="http://schemas.microsoft.com/office/drawing/2010/main" val="0"/>
              </a:ext>
            </a:extLst>
          </a:blip>
          <a:srcRect r="29304"/>
          <a:stretch/>
        </p:blipFill>
        <p:spPr>
          <a:xfrm>
            <a:off x="0" y="0"/>
            <a:ext cx="6858000" cy="6858000"/>
          </a:xfrm>
          <a:prstGeom prst="rect">
            <a:avLst/>
          </a:prstGeom>
        </p:spPr>
      </p:pic>
      <p:pic>
        <p:nvPicPr>
          <p:cNvPr id="5" name="Picture 4" descr="A close up of a logo&#10;&#10;Description automatically generated">
            <a:extLst>
              <a:ext uri="{FF2B5EF4-FFF2-40B4-BE49-F238E27FC236}">
                <a16:creationId xmlns:a16="http://schemas.microsoft.com/office/drawing/2014/main" id="{6B2B1687-8059-4C7F-8B56-5DFB81243821}"/>
              </a:ext>
            </a:extLst>
          </p:cNvPr>
          <p:cNvPicPr>
            <a:picLocks noChangeAspect="1"/>
          </p:cNvPicPr>
          <p:nvPr/>
        </p:nvPicPr>
        <p:blipFill rotWithShape="1">
          <a:blip r:embed="rId2">
            <a:extLst>
              <a:ext uri="{28A0092B-C50C-407E-A947-70E740481C1C}">
                <a14:useLocalDpi xmlns:a14="http://schemas.microsoft.com/office/drawing/2010/main" val="0"/>
              </a:ext>
            </a:extLst>
          </a:blip>
          <a:srcRect t="19487" r="29304"/>
          <a:stretch/>
        </p:blipFill>
        <p:spPr>
          <a:xfrm>
            <a:off x="0" y="3622430"/>
            <a:ext cx="6858000" cy="5521569"/>
          </a:xfrm>
          <a:prstGeom prst="rect">
            <a:avLst/>
          </a:prstGeom>
        </p:spPr>
      </p:pic>
      <p:sp>
        <p:nvSpPr>
          <p:cNvPr id="6" name="TextBox 5">
            <a:extLst>
              <a:ext uri="{FF2B5EF4-FFF2-40B4-BE49-F238E27FC236}">
                <a16:creationId xmlns:a16="http://schemas.microsoft.com/office/drawing/2014/main" id="{A7793799-C1C8-4429-93FE-A9DCA91411CF}"/>
              </a:ext>
            </a:extLst>
          </p:cNvPr>
          <p:cNvSpPr txBox="1"/>
          <p:nvPr/>
        </p:nvSpPr>
        <p:spPr>
          <a:xfrm>
            <a:off x="2074985" y="8440061"/>
            <a:ext cx="4736123" cy="584775"/>
          </a:xfrm>
          <a:prstGeom prst="rect">
            <a:avLst/>
          </a:prstGeom>
          <a:noFill/>
        </p:spPr>
        <p:txBody>
          <a:bodyPr wrap="square" rtlCol="0">
            <a:spAutoFit/>
          </a:bodyPr>
          <a:lstStyle/>
          <a:p>
            <a:r>
              <a:rPr lang="en-GB" sz="1600" i="1" dirty="0">
                <a:solidFill>
                  <a:srgbClr val="FCFBDF"/>
                </a:solidFill>
                <a:latin typeface="Times New Roman" panose="02020603050405020304" pitchFamily="18" charset="0"/>
                <a:cs typeface="Times New Roman" panose="02020603050405020304" pitchFamily="18" charset="0"/>
              </a:rPr>
              <a:t>There’s a Rang-tan in My Bedroom </a:t>
            </a:r>
          </a:p>
          <a:p>
            <a:r>
              <a:rPr lang="en-GB" sz="1600" dirty="0">
                <a:solidFill>
                  <a:srgbClr val="FCFBDF"/>
                </a:solidFill>
                <a:latin typeface="Times New Roman" panose="02020603050405020304" pitchFamily="18" charset="0"/>
                <a:cs typeface="Times New Roman" panose="02020603050405020304" pitchFamily="18" charset="0"/>
              </a:rPr>
              <a:t>by James Sellick and </a:t>
            </a:r>
            <a:r>
              <a:rPr lang="en-GB" sz="1600" dirty="0" err="1">
                <a:solidFill>
                  <a:srgbClr val="FCFBDF"/>
                </a:solidFill>
                <a:latin typeface="Times New Roman" panose="02020603050405020304" pitchFamily="18" charset="0"/>
                <a:cs typeface="Times New Roman" panose="02020603050405020304" pitchFamily="18" charset="0"/>
              </a:rPr>
              <a:t>Frann</a:t>
            </a:r>
            <a:r>
              <a:rPr lang="en-GB" sz="1600" dirty="0">
                <a:solidFill>
                  <a:srgbClr val="FCFBDF"/>
                </a:solidFill>
                <a:latin typeface="Times New Roman" panose="02020603050405020304" pitchFamily="18" charset="0"/>
                <a:cs typeface="Times New Roman" panose="02020603050405020304" pitchFamily="18" charset="0"/>
              </a:rPr>
              <a:t> Preston-Gannon</a:t>
            </a:r>
          </a:p>
        </p:txBody>
      </p:sp>
      <p:pic>
        <p:nvPicPr>
          <p:cNvPr id="7" name="Picture 6" descr="A picture containing book, sitting, teddy, bear&#10;&#10;Description automatically generated">
            <a:extLst>
              <a:ext uri="{FF2B5EF4-FFF2-40B4-BE49-F238E27FC236}">
                <a16:creationId xmlns:a16="http://schemas.microsoft.com/office/drawing/2014/main" id="{21C7DD6A-E32E-46E2-8608-89030F3755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50" y="6850718"/>
            <a:ext cx="2192177" cy="2232734"/>
          </a:xfrm>
          <a:prstGeom prst="rect">
            <a:avLst/>
          </a:prstGeom>
        </p:spPr>
      </p:pic>
      <p:sp>
        <p:nvSpPr>
          <p:cNvPr id="9" name="TextBox 8">
            <a:extLst>
              <a:ext uri="{FF2B5EF4-FFF2-40B4-BE49-F238E27FC236}">
                <a16:creationId xmlns:a16="http://schemas.microsoft.com/office/drawing/2014/main" id="{85EB88D4-78A9-4260-A831-FA0A2F93E6A9}"/>
              </a:ext>
            </a:extLst>
          </p:cNvPr>
          <p:cNvSpPr txBox="1"/>
          <p:nvPr/>
        </p:nvSpPr>
        <p:spPr>
          <a:xfrm>
            <a:off x="896815" y="1236574"/>
            <a:ext cx="5064369" cy="4401205"/>
          </a:xfrm>
          <a:prstGeom prst="rect">
            <a:avLst/>
          </a:prstGeom>
          <a:noFill/>
        </p:spPr>
        <p:txBody>
          <a:bodyPr wrap="square" rtlCol="0">
            <a:spAutoFit/>
          </a:bodyPr>
          <a:lstStyle/>
          <a:p>
            <a:pPr lvl="0"/>
            <a:r>
              <a:rPr lang="en-GB" sz="1400" u="sng" dirty="0">
                <a:latin typeface="Times New Roman" panose="02020603050405020304" pitchFamily="18" charset="0"/>
                <a:cs typeface="Times New Roman" panose="02020603050405020304" pitchFamily="18" charset="0"/>
              </a:rPr>
              <a:t>Writing Activity:</a:t>
            </a:r>
          </a:p>
          <a:p>
            <a:pPr marL="285750" indent="-285750">
              <a:buFont typeface="Arial" panose="020B0604020202020204" pitchFamily="34" charset="0"/>
              <a:buChar char="•"/>
            </a:pPr>
            <a:r>
              <a:rPr lang="en-GB" sz="1400" b="1" dirty="0">
                <a:solidFill>
                  <a:schemeClr val="dk1"/>
                </a:solidFill>
                <a:latin typeface="Times New Roman" panose="02020603050405020304" pitchFamily="18" charset="0"/>
                <a:cs typeface="Times New Roman" panose="02020603050405020304" pitchFamily="18" charset="0"/>
              </a:rPr>
              <a:t>Task: </a:t>
            </a:r>
            <a:r>
              <a:rPr lang="en-GB" sz="1400" dirty="0">
                <a:solidFill>
                  <a:schemeClr val="dk1"/>
                </a:solidFill>
                <a:latin typeface="Times New Roman" panose="02020603050405020304" pitchFamily="18" charset="0"/>
                <a:cs typeface="Times New Roman" panose="02020603050405020304" pitchFamily="18" charset="0"/>
              </a:rPr>
              <a:t>To write a sequel to this story</a:t>
            </a:r>
          </a:p>
          <a:p>
            <a:pPr marL="285750" indent="-285750">
              <a:buFont typeface="Arial" panose="020B0604020202020204" pitchFamily="34" charset="0"/>
              <a:buChar char="•"/>
            </a:pPr>
            <a:r>
              <a:rPr lang="en-GB" sz="1400" b="1" dirty="0">
                <a:solidFill>
                  <a:schemeClr val="dk1"/>
                </a:solidFill>
                <a:latin typeface="Times New Roman" panose="02020603050405020304" pitchFamily="18" charset="0"/>
                <a:cs typeface="Times New Roman" panose="02020603050405020304" pitchFamily="18" charset="0"/>
              </a:rPr>
              <a:t>Purpose: </a:t>
            </a:r>
            <a:r>
              <a:rPr lang="en-GB" sz="1400" dirty="0">
                <a:solidFill>
                  <a:schemeClr val="dk1"/>
                </a:solidFill>
                <a:latin typeface="Times New Roman" panose="02020603050405020304" pitchFamily="18" charset="0"/>
                <a:cs typeface="Times New Roman" panose="02020603050405020304" pitchFamily="18" charset="0"/>
              </a:rPr>
              <a:t>To entertain the reader (think about impact of the writer on the reader)</a:t>
            </a:r>
          </a:p>
          <a:p>
            <a:pPr marL="285750" indent="-285750">
              <a:buFont typeface="Arial" panose="020B0604020202020204" pitchFamily="34" charset="0"/>
              <a:buChar char="•"/>
            </a:pPr>
            <a:r>
              <a:rPr lang="en-GB" sz="1400" b="1" dirty="0">
                <a:solidFill>
                  <a:schemeClr val="dk1"/>
                </a:solidFill>
                <a:latin typeface="Times New Roman" panose="02020603050405020304" pitchFamily="18" charset="0"/>
                <a:cs typeface="Times New Roman" panose="02020603050405020304" pitchFamily="18" charset="0"/>
              </a:rPr>
              <a:t>Audience: </a:t>
            </a:r>
            <a:r>
              <a:rPr lang="en-GB" sz="1400" dirty="0">
                <a:solidFill>
                  <a:schemeClr val="dk1"/>
                </a:solidFill>
                <a:latin typeface="Times New Roman" panose="02020603050405020304" pitchFamily="18" charset="0"/>
                <a:cs typeface="Times New Roman" panose="02020603050405020304" pitchFamily="18" charset="0"/>
              </a:rPr>
              <a:t>Before deciding on the audience, what impact do you want on your reader? Do you want to shock them/ make them laugh/ frighten them/ take them on an adventure or something else? Once children know this, they can decide on their plot.</a:t>
            </a:r>
          </a:p>
          <a:p>
            <a:pPr marL="285750" indent="-285750">
              <a:buFont typeface="Arial" panose="020B0604020202020204" pitchFamily="34" charset="0"/>
              <a:buChar char="•"/>
            </a:pPr>
            <a:endParaRPr lang="en-GB" sz="1400" dirty="0">
              <a:solidFill>
                <a:schemeClr val="dk1"/>
              </a:solidFill>
              <a:latin typeface="Times New Roman" panose="02020603050405020304" pitchFamily="18" charset="0"/>
              <a:cs typeface="Times New Roman" panose="02020603050405020304" pitchFamily="18" charset="0"/>
            </a:endParaRPr>
          </a:p>
          <a:p>
            <a:r>
              <a:rPr lang="en-GB" sz="1400" dirty="0">
                <a:solidFill>
                  <a:schemeClr val="dk1"/>
                </a:solidFill>
                <a:latin typeface="Times New Roman" panose="02020603050405020304" pitchFamily="18" charset="0"/>
                <a:cs typeface="Times New Roman" panose="02020603050405020304" pitchFamily="18" charset="0"/>
              </a:rPr>
              <a:t>Remind children that writers write with their reader in mind. Writers entertain their reader. So, what impact do we want to have on our reader? </a:t>
            </a:r>
          </a:p>
          <a:p>
            <a:r>
              <a:rPr lang="en-GB" sz="1400" dirty="0">
                <a:solidFill>
                  <a:schemeClr val="dk1"/>
                </a:solidFill>
                <a:latin typeface="Times New Roman" panose="02020603050405020304" pitchFamily="18" charset="0"/>
                <a:cs typeface="Times New Roman" panose="02020603050405020304" pitchFamily="18" charset="0"/>
              </a:rPr>
              <a:t>Once the children know what impact they want to have on their reader, they will know what to include in their plot.</a:t>
            </a:r>
          </a:p>
          <a:p>
            <a:r>
              <a:rPr lang="en-GB" sz="1400" dirty="0">
                <a:solidFill>
                  <a:schemeClr val="dk1"/>
                </a:solidFill>
                <a:latin typeface="Times New Roman" panose="02020603050405020304" pitchFamily="18" charset="0"/>
                <a:cs typeface="Times New Roman" panose="02020603050405020304" pitchFamily="18" charset="0"/>
              </a:rPr>
              <a:t>Look back at the vocabulary session just taught and remind children about the function of dialogue (convey character or move the action on). When using dialogue in your story – what will its function be?</a:t>
            </a:r>
          </a:p>
          <a:p>
            <a:pPr marL="285750" indent="-285750">
              <a:buFont typeface="Arial" panose="020B0604020202020204" pitchFamily="34" charset="0"/>
              <a:buChar char="•"/>
            </a:pPr>
            <a:endParaRPr lang="en-GB" sz="1400" dirty="0">
              <a:solidFill>
                <a:schemeClr val="dk1"/>
              </a:solidFill>
              <a:latin typeface="Times New Roman" panose="02020603050405020304" pitchFamily="18" charset="0"/>
              <a:cs typeface="Times New Roman" panose="02020603050405020304" pitchFamily="18" charset="0"/>
            </a:endParaRPr>
          </a:p>
          <a:p>
            <a:pPr lvl="0"/>
            <a:endParaRPr lang="en-GB" sz="1400" dirty="0">
              <a:solidFill>
                <a:schemeClr val="dk1"/>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DBD1E929-56AD-4909-9279-78283BFDF3B8}"/>
              </a:ext>
            </a:extLst>
          </p:cNvPr>
          <p:cNvSpPr txBox="1"/>
          <p:nvPr/>
        </p:nvSpPr>
        <p:spPr>
          <a:xfrm>
            <a:off x="-1" y="107134"/>
            <a:ext cx="6811109" cy="461665"/>
          </a:xfrm>
          <a:prstGeom prst="rect">
            <a:avLst/>
          </a:prstGeom>
          <a:noFill/>
        </p:spPr>
        <p:txBody>
          <a:bodyPr wrap="square" rtlCol="0">
            <a:spAutoFit/>
          </a:bodyPr>
          <a:lstStyle/>
          <a:p>
            <a:pPr algn="ctr"/>
            <a:r>
              <a:rPr lang="en-GB" sz="2400" dirty="0">
                <a:solidFill>
                  <a:srgbClr val="E26719"/>
                </a:solidFill>
                <a:latin typeface="Times New Roman" panose="02020603050405020304" pitchFamily="18" charset="0"/>
                <a:cs typeface="Times New Roman" panose="02020603050405020304" pitchFamily="18" charset="0"/>
              </a:rPr>
              <a:t>Assembly ideas for</a:t>
            </a:r>
          </a:p>
        </p:txBody>
      </p:sp>
      <p:pic>
        <p:nvPicPr>
          <p:cNvPr id="8" name="Picture 7">
            <a:extLst>
              <a:ext uri="{FF2B5EF4-FFF2-40B4-BE49-F238E27FC236}">
                <a16:creationId xmlns:a16="http://schemas.microsoft.com/office/drawing/2014/main" id="{B021C0A3-6273-4339-AFBF-D1E510589CDE}"/>
              </a:ext>
            </a:extLst>
          </p:cNvPr>
          <p:cNvPicPr>
            <a:picLocks noChangeAspect="1"/>
          </p:cNvPicPr>
          <p:nvPr/>
        </p:nvPicPr>
        <p:blipFill rotWithShape="1">
          <a:blip r:embed="rId4">
            <a:extLst>
              <a:ext uri="{28A0092B-C50C-407E-A947-70E740481C1C}">
                <a14:useLocalDpi xmlns:a14="http://schemas.microsoft.com/office/drawing/2010/main" val="0"/>
              </a:ext>
            </a:extLst>
          </a:blip>
          <a:srcRect t="39722" b="19272"/>
          <a:stretch/>
        </p:blipFill>
        <p:spPr>
          <a:xfrm>
            <a:off x="3593123" y="595195"/>
            <a:ext cx="2368061" cy="313104"/>
          </a:xfrm>
          <a:prstGeom prst="rect">
            <a:avLst/>
          </a:prstGeom>
        </p:spPr>
      </p:pic>
      <p:pic>
        <p:nvPicPr>
          <p:cNvPr id="11" name="Picture 10">
            <a:extLst>
              <a:ext uri="{FF2B5EF4-FFF2-40B4-BE49-F238E27FC236}">
                <a16:creationId xmlns:a16="http://schemas.microsoft.com/office/drawing/2014/main" id="{C9CBA91D-8B3A-470E-8DD1-598E91721765}"/>
              </a:ext>
            </a:extLst>
          </p:cNvPr>
          <p:cNvPicPr>
            <a:picLocks noChangeAspect="1"/>
          </p:cNvPicPr>
          <p:nvPr/>
        </p:nvPicPr>
        <p:blipFill rotWithShape="1">
          <a:blip r:embed="rId4">
            <a:extLst>
              <a:ext uri="{28A0092B-C50C-407E-A947-70E740481C1C}">
                <a14:useLocalDpi xmlns:a14="http://schemas.microsoft.com/office/drawing/2010/main" val="0"/>
              </a:ext>
            </a:extLst>
          </a:blip>
          <a:srcRect b="60602"/>
          <a:stretch/>
        </p:blipFill>
        <p:spPr>
          <a:xfrm>
            <a:off x="1389213" y="603968"/>
            <a:ext cx="2368061" cy="300828"/>
          </a:xfrm>
          <a:prstGeom prst="rect">
            <a:avLst/>
          </a:prstGeom>
        </p:spPr>
      </p:pic>
    </p:spTree>
    <p:extLst>
      <p:ext uri="{BB962C8B-B14F-4D97-AF65-F5344CB8AC3E}">
        <p14:creationId xmlns:p14="http://schemas.microsoft.com/office/powerpoint/2010/main" val="24472739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C58683E1-5F6A-4DF4-BBD2-B72899A80EFB}"/>
              </a:ext>
            </a:extLst>
          </p:cNvPr>
          <p:cNvPicPr>
            <a:picLocks noChangeAspect="1"/>
          </p:cNvPicPr>
          <p:nvPr/>
        </p:nvPicPr>
        <p:blipFill rotWithShape="1">
          <a:blip r:embed="rId2">
            <a:extLst>
              <a:ext uri="{28A0092B-C50C-407E-A947-70E740481C1C}">
                <a14:useLocalDpi xmlns:a14="http://schemas.microsoft.com/office/drawing/2010/main" val="0"/>
              </a:ext>
            </a:extLst>
          </a:blip>
          <a:srcRect r="29304"/>
          <a:stretch/>
        </p:blipFill>
        <p:spPr>
          <a:xfrm>
            <a:off x="0" y="0"/>
            <a:ext cx="6858000" cy="6858000"/>
          </a:xfrm>
          <a:prstGeom prst="rect">
            <a:avLst/>
          </a:prstGeom>
        </p:spPr>
      </p:pic>
      <p:pic>
        <p:nvPicPr>
          <p:cNvPr id="5" name="Picture 4" descr="A close up of a logo&#10;&#10;Description automatically generated">
            <a:extLst>
              <a:ext uri="{FF2B5EF4-FFF2-40B4-BE49-F238E27FC236}">
                <a16:creationId xmlns:a16="http://schemas.microsoft.com/office/drawing/2014/main" id="{6B2B1687-8059-4C7F-8B56-5DFB81243821}"/>
              </a:ext>
            </a:extLst>
          </p:cNvPr>
          <p:cNvPicPr>
            <a:picLocks noChangeAspect="1"/>
          </p:cNvPicPr>
          <p:nvPr/>
        </p:nvPicPr>
        <p:blipFill rotWithShape="1">
          <a:blip r:embed="rId2">
            <a:extLst>
              <a:ext uri="{28A0092B-C50C-407E-A947-70E740481C1C}">
                <a14:useLocalDpi xmlns:a14="http://schemas.microsoft.com/office/drawing/2010/main" val="0"/>
              </a:ext>
            </a:extLst>
          </a:blip>
          <a:srcRect t="19487" r="29304"/>
          <a:stretch/>
        </p:blipFill>
        <p:spPr>
          <a:xfrm>
            <a:off x="0" y="3622430"/>
            <a:ext cx="6858000" cy="5521569"/>
          </a:xfrm>
          <a:prstGeom prst="rect">
            <a:avLst/>
          </a:prstGeom>
        </p:spPr>
      </p:pic>
      <p:sp>
        <p:nvSpPr>
          <p:cNvPr id="6" name="TextBox 5">
            <a:extLst>
              <a:ext uri="{FF2B5EF4-FFF2-40B4-BE49-F238E27FC236}">
                <a16:creationId xmlns:a16="http://schemas.microsoft.com/office/drawing/2014/main" id="{A7793799-C1C8-4429-93FE-A9DCA91411CF}"/>
              </a:ext>
            </a:extLst>
          </p:cNvPr>
          <p:cNvSpPr txBox="1"/>
          <p:nvPr/>
        </p:nvSpPr>
        <p:spPr>
          <a:xfrm>
            <a:off x="2074985" y="8440061"/>
            <a:ext cx="4736123" cy="584775"/>
          </a:xfrm>
          <a:prstGeom prst="rect">
            <a:avLst/>
          </a:prstGeom>
          <a:noFill/>
        </p:spPr>
        <p:txBody>
          <a:bodyPr wrap="square" rtlCol="0">
            <a:spAutoFit/>
          </a:bodyPr>
          <a:lstStyle/>
          <a:p>
            <a:r>
              <a:rPr lang="en-GB" sz="1600" i="1" dirty="0">
                <a:solidFill>
                  <a:srgbClr val="FCFBDF"/>
                </a:solidFill>
                <a:latin typeface="Times New Roman" panose="02020603050405020304" pitchFamily="18" charset="0"/>
                <a:cs typeface="Times New Roman" panose="02020603050405020304" pitchFamily="18" charset="0"/>
              </a:rPr>
              <a:t>There’s a Rang-tan in My Bedroom </a:t>
            </a:r>
          </a:p>
          <a:p>
            <a:r>
              <a:rPr lang="en-GB" sz="1600" dirty="0">
                <a:solidFill>
                  <a:srgbClr val="FCFBDF"/>
                </a:solidFill>
                <a:latin typeface="Times New Roman" panose="02020603050405020304" pitchFamily="18" charset="0"/>
                <a:cs typeface="Times New Roman" panose="02020603050405020304" pitchFamily="18" charset="0"/>
              </a:rPr>
              <a:t>by James Sellick and </a:t>
            </a:r>
            <a:r>
              <a:rPr lang="en-GB" sz="1600" dirty="0" err="1">
                <a:solidFill>
                  <a:srgbClr val="FCFBDF"/>
                </a:solidFill>
                <a:latin typeface="Times New Roman" panose="02020603050405020304" pitchFamily="18" charset="0"/>
                <a:cs typeface="Times New Roman" panose="02020603050405020304" pitchFamily="18" charset="0"/>
              </a:rPr>
              <a:t>Frann</a:t>
            </a:r>
            <a:r>
              <a:rPr lang="en-GB" sz="1600" dirty="0">
                <a:solidFill>
                  <a:srgbClr val="FCFBDF"/>
                </a:solidFill>
                <a:latin typeface="Times New Roman" panose="02020603050405020304" pitchFamily="18" charset="0"/>
                <a:cs typeface="Times New Roman" panose="02020603050405020304" pitchFamily="18" charset="0"/>
              </a:rPr>
              <a:t> Preston-Gannon</a:t>
            </a:r>
          </a:p>
        </p:txBody>
      </p:sp>
      <p:pic>
        <p:nvPicPr>
          <p:cNvPr id="7" name="Picture 6" descr="A picture containing book, sitting, teddy, bear&#10;&#10;Description automatically generated">
            <a:extLst>
              <a:ext uri="{FF2B5EF4-FFF2-40B4-BE49-F238E27FC236}">
                <a16:creationId xmlns:a16="http://schemas.microsoft.com/office/drawing/2014/main" id="{21C7DD6A-E32E-46E2-8608-89030F3755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50" y="6850718"/>
            <a:ext cx="2192177" cy="2232734"/>
          </a:xfrm>
          <a:prstGeom prst="rect">
            <a:avLst/>
          </a:prstGeom>
        </p:spPr>
      </p:pic>
      <p:sp>
        <p:nvSpPr>
          <p:cNvPr id="9" name="TextBox 8">
            <a:extLst>
              <a:ext uri="{FF2B5EF4-FFF2-40B4-BE49-F238E27FC236}">
                <a16:creationId xmlns:a16="http://schemas.microsoft.com/office/drawing/2014/main" id="{85EB88D4-78A9-4260-A831-FA0A2F93E6A9}"/>
              </a:ext>
            </a:extLst>
          </p:cNvPr>
          <p:cNvSpPr txBox="1"/>
          <p:nvPr/>
        </p:nvSpPr>
        <p:spPr>
          <a:xfrm>
            <a:off x="896815" y="1236574"/>
            <a:ext cx="5064369" cy="3754874"/>
          </a:xfrm>
          <a:prstGeom prst="rect">
            <a:avLst/>
          </a:prstGeom>
          <a:noFill/>
        </p:spPr>
        <p:txBody>
          <a:bodyPr wrap="square" rtlCol="0">
            <a:spAutoFit/>
          </a:bodyPr>
          <a:lstStyle/>
          <a:p>
            <a:pPr lvl="0"/>
            <a:r>
              <a:rPr lang="en-GB" sz="1400" u="sng" dirty="0">
                <a:latin typeface="Times New Roman" panose="02020603050405020304" pitchFamily="18" charset="0"/>
                <a:cs typeface="Times New Roman" panose="02020603050405020304" pitchFamily="18" charset="0"/>
              </a:rPr>
              <a:t>Year Group:</a:t>
            </a:r>
            <a:r>
              <a:rPr lang="en-GB" sz="1400" dirty="0">
                <a:latin typeface="Times New Roman" panose="02020603050405020304" pitchFamily="18" charset="0"/>
                <a:cs typeface="Times New Roman" panose="02020603050405020304" pitchFamily="18" charset="0"/>
              </a:rPr>
              <a:t> Year 5</a:t>
            </a:r>
          </a:p>
          <a:p>
            <a:pPr lvl="0"/>
            <a:endParaRPr lang="en-GB" sz="1400" dirty="0">
              <a:latin typeface="Times New Roman" panose="02020603050405020304" pitchFamily="18" charset="0"/>
              <a:cs typeface="Times New Roman" panose="02020603050405020304" pitchFamily="18" charset="0"/>
            </a:endParaRPr>
          </a:p>
          <a:p>
            <a:pPr lvl="0"/>
            <a:r>
              <a:rPr lang="en-GB" sz="1400" u="sng" dirty="0">
                <a:latin typeface="Times New Roman" panose="02020603050405020304" pitchFamily="18" charset="0"/>
                <a:cs typeface="Times New Roman" panose="02020603050405020304" pitchFamily="18" charset="0"/>
              </a:rPr>
              <a:t>Vocabulary Activity:</a:t>
            </a:r>
          </a:p>
          <a:p>
            <a:pPr lvl="0"/>
            <a:r>
              <a:rPr lang="en-GB" sz="1400" dirty="0">
                <a:latin typeface="Times New Roman" panose="02020603050405020304" pitchFamily="18" charset="0"/>
                <a:cs typeface="Times New Roman" panose="02020603050405020304" pitchFamily="18" charset="0"/>
              </a:rPr>
              <a:t>Focus on the double page spread near the back of the book ‘All About Orangutans.’</a:t>
            </a:r>
          </a:p>
          <a:p>
            <a:pPr lvl="0"/>
            <a:r>
              <a:rPr lang="en-GB" sz="1400" dirty="0">
                <a:latin typeface="Times New Roman" panose="02020603050405020304" pitchFamily="18" charset="0"/>
                <a:cs typeface="Times New Roman" panose="02020603050405020304" pitchFamily="18" charset="0"/>
              </a:rPr>
              <a:t>How does the language chosen in this informative section engage younger readers? Give children the double page spread and ask them to find evidence of language that shows that the intended audience for this piece is a younger reader.</a:t>
            </a:r>
          </a:p>
          <a:p>
            <a:pPr lvl="0"/>
            <a:r>
              <a:rPr lang="en-GB" sz="1400" dirty="0">
                <a:latin typeface="Times New Roman" panose="02020603050405020304" pitchFamily="18" charset="0"/>
                <a:cs typeface="Times New Roman" panose="02020603050405020304" pitchFamily="18" charset="0"/>
              </a:rPr>
              <a:t>Noun phrases </a:t>
            </a:r>
            <a:r>
              <a:rPr lang="en-GB" sz="1400" i="1" dirty="0">
                <a:latin typeface="Times New Roman" panose="02020603050405020304" pitchFamily="18" charset="0"/>
                <a:cs typeface="Times New Roman" panose="02020603050405020304" pitchFamily="18" charset="0"/>
              </a:rPr>
              <a:t>(beautiful orangutans, leafy tree nests, ape cousins); </a:t>
            </a:r>
            <a:r>
              <a:rPr lang="en-GB" sz="1400" dirty="0">
                <a:latin typeface="Times New Roman" panose="02020603050405020304" pitchFamily="18" charset="0"/>
                <a:cs typeface="Times New Roman" panose="02020603050405020304" pitchFamily="18" charset="0"/>
              </a:rPr>
              <a:t>questions to hook the reader </a:t>
            </a:r>
            <a:r>
              <a:rPr lang="en-GB" sz="1400" i="1" dirty="0">
                <a:latin typeface="Times New Roman" panose="02020603050405020304" pitchFamily="18" charset="0"/>
                <a:cs typeface="Times New Roman" panose="02020603050405020304" pitchFamily="18" charset="0"/>
              </a:rPr>
              <a:t>(doesn’t Rang-tan look a little bit like you?); </a:t>
            </a:r>
            <a:r>
              <a:rPr lang="en-GB" sz="1400" dirty="0">
                <a:latin typeface="Times New Roman" panose="02020603050405020304" pitchFamily="18" charset="0"/>
                <a:cs typeface="Times New Roman" panose="02020603050405020304" pitchFamily="18" charset="0"/>
              </a:rPr>
              <a:t>clear definition </a:t>
            </a:r>
            <a:r>
              <a:rPr lang="en-GB" sz="1400" i="1" dirty="0">
                <a:latin typeface="Times New Roman" panose="02020603050405020304" pitchFamily="18" charset="0"/>
                <a:cs typeface="Times New Roman" panose="02020603050405020304" pitchFamily="18" charset="0"/>
              </a:rPr>
              <a:t>(of the meaning of the word ‘orangutan’); </a:t>
            </a:r>
            <a:r>
              <a:rPr lang="en-GB" sz="1400" dirty="0">
                <a:latin typeface="Times New Roman" panose="02020603050405020304" pitchFamily="18" charset="0"/>
                <a:cs typeface="Times New Roman" panose="02020603050405020304" pitchFamily="18" charset="0"/>
              </a:rPr>
              <a:t>pronouns and determiners to engage </a:t>
            </a:r>
            <a:r>
              <a:rPr lang="en-GB" sz="1400" i="1" dirty="0">
                <a:latin typeface="Times New Roman" panose="02020603050405020304" pitchFamily="18" charset="0"/>
                <a:cs typeface="Times New Roman" panose="02020603050405020304" pitchFamily="18" charset="0"/>
              </a:rPr>
              <a:t>(we’re, your family) </a:t>
            </a:r>
            <a:r>
              <a:rPr lang="en-GB" sz="1400" dirty="0">
                <a:latin typeface="Times New Roman" panose="02020603050405020304" pitchFamily="18" charset="0"/>
                <a:cs typeface="Times New Roman" panose="02020603050405020304" pitchFamily="18" charset="0"/>
              </a:rPr>
              <a:t>and well-chosen conjunctions to sequence the piece </a:t>
            </a:r>
            <a:r>
              <a:rPr lang="en-GB" sz="1400" i="1" dirty="0">
                <a:latin typeface="Times New Roman" panose="02020603050405020304" pitchFamily="18" charset="0"/>
                <a:cs typeface="Times New Roman" panose="02020603050405020304" pitchFamily="18" charset="0"/>
              </a:rPr>
              <a:t>(so, but, and, if, instead)</a:t>
            </a:r>
          </a:p>
          <a:p>
            <a:pPr lvl="0"/>
            <a:endParaRPr lang="en-GB" sz="1400" u="sng" dirty="0">
              <a:latin typeface="Times New Roman" panose="02020603050405020304" pitchFamily="18" charset="0"/>
              <a:cs typeface="Times New Roman" panose="02020603050405020304" pitchFamily="18" charset="0"/>
            </a:endParaRPr>
          </a:p>
          <a:p>
            <a:pPr lvl="0"/>
            <a:endParaRPr lang="en-GB" sz="1400" dirty="0">
              <a:latin typeface="Times New Roman" panose="02020603050405020304" pitchFamily="18" charset="0"/>
              <a:cs typeface="Times New Roman" panose="02020603050405020304" pitchFamily="18" charset="0"/>
            </a:endParaRPr>
          </a:p>
          <a:p>
            <a:pPr lvl="0"/>
            <a:endParaRPr lang="en-GB" sz="1400" dirty="0">
              <a:solidFill>
                <a:schemeClr val="dk1"/>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DBD1E929-56AD-4909-9279-78283BFDF3B8}"/>
              </a:ext>
            </a:extLst>
          </p:cNvPr>
          <p:cNvSpPr txBox="1"/>
          <p:nvPr/>
        </p:nvSpPr>
        <p:spPr>
          <a:xfrm>
            <a:off x="-1" y="107134"/>
            <a:ext cx="6811109" cy="461665"/>
          </a:xfrm>
          <a:prstGeom prst="rect">
            <a:avLst/>
          </a:prstGeom>
          <a:noFill/>
        </p:spPr>
        <p:txBody>
          <a:bodyPr wrap="square" rtlCol="0">
            <a:spAutoFit/>
          </a:bodyPr>
          <a:lstStyle/>
          <a:p>
            <a:pPr algn="ctr"/>
            <a:r>
              <a:rPr lang="en-GB" sz="2400" dirty="0">
                <a:solidFill>
                  <a:srgbClr val="E26719"/>
                </a:solidFill>
                <a:latin typeface="Times New Roman" panose="02020603050405020304" pitchFamily="18" charset="0"/>
                <a:cs typeface="Times New Roman" panose="02020603050405020304" pitchFamily="18" charset="0"/>
              </a:rPr>
              <a:t>Assembly ideas for</a:t>
            </a:r>
          </a:p>
        </p:txBody>
      </p:sp>
      <p:pic>
        <p:nvPicPr>
          <p:cNvPr id="8" name="Picture 7">
            <a:extLst>
              <a:ext uri="{FF2B5EF4-FFF2-40B4-BE49-F238E27FC236}">
                <a16:creationId xmlns:a16="http://schemas.microsoft.com/office/drawing/2014/main" id="{4EBB1B6D-8CB3-4734-AC1B-BF889695FC93}"/>
              </a:ext>
            </a:extLst>
          </p:cNvPr>
          <p:cNvPicPr>
            <a:picLocks noChangeAspect="1"/>
          </p:cNvPicPr>
          <p:nvPr/>
        </p:nvPicPr>
        <p:blipFill rotWithShape="1">
          <a:blip r:embed="rId4">
            <a:extLst>
              <a:ext uri="{28A0092B-C50C-407E-A947-70E740481C1C}">
                <a14:useLocalDpi xmlns:a14="http://schemas.microsoft.com/office/drawing/2010/main" val="0"/>
              </a:ext>
            </a:extLst>
          </a:blip>
          <a:srcRect t="39722" b="19272"/>
          <a:stretch/>
        </p:blipFill>
        <p:spPr>
          <a:xfrm>
            <a:off x="3593123" y="595195"/>
            <a:ext cx="2368061" cy="313104"/>
          </a:xfrm>
          <a:prstGeom prst="rect">
            <a:avLst/>
          </a:prstGeom>
        </p:spPr>
      </p:pic>
      <p:pic>
        <p:nvPicPr>
          <p:cNvPr id="11" name="Picture 10">
            <a:extLst>
              <a:ext uri="{FF2B5EF4-FFF2-40B4-BE49-F238E27FC236}">
                <a16:creationId xmlns:a16="http://schemas.microsoft.com/office/drawing/2014/main" id="{EAE84BC0-2D64-4CF3-862D-7058DD97C9D4}"/>
              </a:ext>
            </a:extLst>
          </p:cNvPr>
          <p:cNvPicPr>
            <a:picLocks noChangeAspect="1"/>
          </p:cNvPicPr>
          <p:nvPr/>
        </p:nvPicPr>
        <p:blipFill rotWithShape="1">
          <a:blip r:embed="rId4">
            <a:extLst>
              <a:ext uri="{28A0092B-C50C-407E-A947-70E740481C1C}">
                <a14:useLocalDpi xmlns:a14="http://schemas.microsoft.com/office/drawing/2010/main" val="0"/>
              </a:ext>
            </a:extLst>
          </a:blip>
          <a:srcRect b="60602"/>
          <a:stretch/>
        </p:blipFill>
        <p:spPr>
          <a:xfrm>
            <a:off x="1389213" y="603968"/>
            <a:ext cx="2368061" cy="300828"/>
          </a:xfrm>
          <a:prstGeom prst="rect">
            <a:avLst/>
          </a:prstGeom>
        </p:spPr>
      </p:pic>
    </p:spTree>
    <p:extLst>
      <p:ext uri="{BB962C8B-B14F-4D97-AF65-F5344CB8AC3E}">
        <p14:creationId xmlns:p14="http://schemas.microsoft.com/office/powerpoint/2010/main" val="11555076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C58683E1-5F6A-4DF4-BBD2-B72899A80EFB}"/>
              </a:ext>
            </a:extLst>
          </p:cNvPr>
          <p:cNvPicPr>
            <a:picLocks noChangeAspect="1"/>
          </p:cNvPicPr>
          <p:nvPr/>
        </p:nvPicPr>
        <p:blipFill rotWithShape="1">
          <a:blip r:embed="rId2">
            <a:extLst>
              <a:ext uri="{28A0092B-C50C-407E-A947-70E740481C1C}">
                <a14:useLocalDpi xmlns:a14="http://schemas.microsoft.com/office/drawing/2010/main" val="0"/>
              </a:ext>
            </a:extLst>
          </a:blip>
          <a:srcRect r="29304"/>
          <a:stretch/>
        </p:blipFill>
        <p:spPr>
          <a:xfrm>
            <a:off x="0" y="0"/>
            <a:ext cx="6858000" cy="6858000"/>
          </a:xfrm>
          <a:prstGeom prst="rect">
            <a:avLst/>
          </a:prstGeom>
        </p:spPr>
      </p:pic>
      <p:pic>
        <p:nvPicPr>
          <p:cNvPr id="5" name="Picture 4" descr="A close up of a logo&#10;&#10;Description automatically generated">
            <a:extLst>
              <a:ext uri="{FF2B5EF4-FFF2-40B4-BE49-F238E27FC236}">
                <a16:creationId xmlns:a16="http://schemas.microsoft.com/office/drawing/2014/main" id="{6B2B1687-8059-4C7F-8B56-5DFB81243821}"/>
              </a:ext>
            </a:extLst>
          </p:cNvPr>
          <p:cNvPicPr>
            <a:picLocks noChangeAspect="1"/>
          </p:cNvPicPr>
          <p:nvPr/>
        </p:nvPicPr>
        <p:blipFill rotWithShape="1">
          <a:blip r:embed="rId2">
            <a:extLst>
              <a:ext uri="{28A0092B-C50C-407E-A947-70E740481C1C}">
                <a14:useLocalDpi xmlns:a14="http://schemas.microsoft.com/office/drawing/2010/main" val="0"/>
              </a:ext>
            </a:extLst>
          </a:blip>
          <a:srcRect t="19487" r="29304"/>
          <a:stretch/>
        </p:blipFill>
        <p:spPr>
          <a:xfrm>
            <a:off x="0" y="3622430"/>
            <a:ext cx="6858000" cy="5521569"/>
          </a:xfrm>
          <a:prstGeom prst="rect">
            <a:avLst/>
          </a:prstGeom>
        </p:spPr>
      </p:pic>
      <p:sp>
        <p:nvSpPr>
          <p:cNvPr id="6" name="TextBox 5">
            <a:extLst>
              <a:ext uri="{FF2B5EF4-FFF2-40B4-BE49-F238E27FC236}">
                <a16:creationId xmlns:a16="http://schemas.microsoft.com/office/drawing/2014/main" id="{A7793799-C1C8-4429-93FE-A9DCA91411CF}"/>
              </a:ext>
            </a:extLst>
          </p:cNvPr>
          <p:cNvSpPr txBox="1"/>
          <p:nvPr/>
        </p:nvSpPr>
        <p:spPr>
          <a:xfrm>
            <a:off x="2074985" y="8440061"/>
            <a:ext cx="4736123" cy="584775"/>
          </a:xfrm>
          <a:prstGeom prst="rect">
            <a:avLst/>
          </a:prstGeom>
          <a:noFill/>
        </p:spPr>
        <p:txBody>
          <a:bodyPr wrap="square" rtlCol="0">
            <a:spAutoFit/>
          </a:bodyPr>
          <a:lstStyle/>
          <a:p>
            <a:r>
              <a:rPr lang="en-GB" sz="1600" i="1" dirty="0">
                <a:solidFill>
                  <a:srgbClr val="FCFBDF"/>
                </a:solidFill>
                <a:latin typeface="Times New Roman" panose="02020603050405020304" pitchFamily="18" charset="0"/>
                <a:cs typeface="Times New Roman" panose="02020603050405020304" pitchFamily="18" charset="0"/>
              </a:rPr>
              <a:t>There’s a Rang-tan in My Bedroom </a:t>
            </a:r>
          </a:p>
          <a:p>
            <a:r>
              <a:rPr lang="en-GB" sz="1600" dirty="0">
                <a:solidFill>
                  <a:srgbClr val="FCFBDF"/>
                </a:solidFill>
                <a:latin typeface="Times New Roman" panose="02020603050405020304" pitchFamily="18" charset="0"/>
                <a:cs typeface="Times New Roman" panose="02020603050405020304" pitchFamily="18" charset="0"/>
              </a:rPr>
              <a:t>by James Sellick and </a:t>
            </a:r>
            <a:r>
              <a:rPr lang="en-GB" sz="1600" dirty="0" err="1">
                <a:solidFill>
                  <a:srgbClr val="FCFBDF"/>
                </a:solidFill>
                <a:latin typeface="Times New Roman" panose="02020603050405020304" pitchFamily="18" charset="0"/>
                <a:cs typeface="Times New Roman" panose="02020603050405020304" pitchFamily="18" charset="0"/>
              </a:rPr>
              <a:t>Frann</a:t>
            </a:r>
            <a:r>
              <a:rPr lang="en-GB" sz="1600" dirty="0">
                <a:solidFill>
                  <a:srgbClr val="FCFBDF"/>
                </a:solidFill>
                <a:latin typeface="Times New Roman" panose="02020603050405020304" pitchFamily="18" charset="0"/>
                <a:cs typeface="Times New Roman" panose="02020603050405020304" pitchFamily="18" charset="0"/>
              </a:rPr>
              <a:t> Preston-Gannon</a:t>
            </a:r>
          </a:p>
        </p:txBody>
      </p:sp>
      <p:pic>
        <p:nvPicPr>
          <p:cNvPr id="7" name="Picture 6" descr="A picture containing book, sitting, teddy, bear&#10;&#10;Description automatically generated">
            <a:extLst>
              <a:ext uri="{FF2B5EF4-FFF2-40B4-BE49-F238E27FC236}">
                <a16:creationId xmlns:a16="http://schemas.microsoft.com/office/drawing/2014/main" id="{21C7DD6A-E32E-46E2-8608-89030F3755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50" y="6850718"/>
            <a:ext cx="2192177" cy="2232734"/>
          </a:xfrm>
          <a:prstGeom prst="rect">
            <a:avLst/>
          </a:prstGeom>
        </p:spPr>
      </p:pic>
      <p:sp>
        <p:nvSpPr>
          <p:cNvPr id="9" name="TextBox 8">
            <a:extLst>
              <a:ext uri="{FF2B5EF4-FFF2-40B4-BE49-F238E27FC236}">
                <a16:creationId xmlns:a16="http://schemas.microsoft.com/office/drawing/2014/main" id="{85EB88D4-78A9-4260-A831-FA0A2F93E6A9}"/>
              </a:ext>
            </a:extLst>
          </p:cNvPr>
          <p:cNvSpPr txBox="1"/>
          <p:nvPr/>
        </p:nvSpPr>
        <p:spPr>
          <a:xfrm>
            <a:off x="896815" y="1236574"/>
            <a:ext cx="5064369" cy="3754874"/>
          </a:xfrm>
          <a:prstGeom prst="rect">
            <a:avLst/>
          </a:prstGeom>
          <a:noFill/>
        </p:spPr>
        <p:txBody>
          <a:bodyPr wrap="square" rtlCol="0">
            <a:spAutoFit/>
          </a:bodyPr>
          <a:lstStyle/>
          <a:p>
            <a:pPr lvl="0"/>
            <a:r>
              <a:rPr lang="en-GB" sz="1400" u="sng" dirty="0">
                <a:latin typeface="Times New Roman" panose="02020603050405020304" pitchFamily="18" charset="0"/>
                <a:cs typeface="Times New Roman" panose="02020603050405020304" pitchFamily="18" charset="0"/>
              </a:rPr>
              <a:t>Writing Activity:</a:t>
            </a:r>
          </a:p>
          <a:p>
            <a:pPr marL="285750" indent="-285750">
              <a:buFont typeface="Arial" panose="020B0604020202020204" pitchFamily="34" charset="0"/>
              <a:buChar char="•"/>
            </a:pPr>
            <a:r>
              <a:rPr lang="en-GB" sz="1400" b="1" dirty="0">
                <a:solidFill>
                  <a:schemeClr val="dk1"/>
                </a:solidFill>
                <a:latin typeface="Times New Roman" panose="02020603050405020304" pitchFamily="18" charset="0"/>
                <a:cs typeface="Times New Roman" panose="02020603050405020304" pitchFamily="18" charset="0"/>
              </a:rPr>
              <a:t>Task: </a:t>
            </a:r>
            <a:r>
              <a:rPr lang="en-GB" sz="1400" dirty="0">
                <a:solidFill>
                  <a:schemeClr val="dk1"/>
                </a:solidFill>
                <a:latin typeface="Times New Roman" panose="02020603050405020304" pitchFamily="18" charset="0"/>
                <a:cs typeface="Times New Roman" panose="02020603050405020304" pitchFamily="18" charset="0"/>
              </a:rPr>
              <a:t>To write an information leaflet about palm oil</a:t>
            </a:r>
          </a:p>
          <a:p>
            <a:pPr marL="285750" indent="-285750">
              <a:buFont typeface="Arial" panose="020B0604020202020204" pitchFamily="34" charset="0"/>
              <a:buChar char="•"/>
            </a:pPr>
            <a:r>
              <a:rPr lang="en-GB" sz="1400" b="1" dirty="0">
                <a:solidFill>
                  <a:schemeClr val="dk1"/>
                </a:solidFill>
                <a:latin typeface="Times New Roman" panose="02020603050405020304" pitchFamily="18" charset="0"/>
                <a:cs typeface="Times New Roman" panose="02020603050405020304" pitchFamily="18" charset="0"/>
              </a:rPr>
              <a:t>Purpose: </a:t>
            </a:r>
            <a:r>
              <a:rPr lang="en-GB" sz="1400" dirty="0">
                <a:solidFill>
                  <a:schemeClr val="dk1"/>
                </a:solidFill>
                <a:latin typeface="Times New Roman" panose="02020603050405020304" pitchFamily="18" charset="0"/>
                <a:cs typeface="Times New Roman" panose="02020603050405020304" pitchFamily="18" charset="0"/>
              </a:rPr>
              <a:t>To inform the reader about palm oil explain why orangutans need our help</a:t>
            </a:r>
          </a:p>
          <a:p>
            <a:pPr marL="285750" indent="-285750">
              <a:buFont typeface="Arial" panose="020B0604020202020204" pitchFamily="34" charset="0"/>
              <a:buChar char="•"/>
            </a:pPr>
            <a:r>
              <a:rPr lang="en-GB" sz="1400" b="1" dirty="0">
                <a:solidFill>
                  <a:schemeClr val="dk1"/>
                </a:solidFill>
                <a:latin typeface="Times New Roman" panose="02020603050405020304" pitchFamily="18" charset="0"/>
                <a:cs typeface="Times New Roman" panose="02020603050405020304" pitchFamily="18" charset="0"/>
              </a:rPr>
              <a:t>Audience: </a:t>
            </a:r>
            <a:r>
              <a:rPr lang="en-GB" sz="1400" dirty="0">
                <a:solidFill>
                  <a:schemeClr val="dk1"/>
                </a:solidFill>
                <a:latin typeface="Times New Roman" panose="02020603050405020304" pitchFamily="18" charset="0"/>
                <a:cs typeface="Times New Roman" panose="02020603050405020304" pitchFamily="18" charset="0"/>
              </a:rPr>
              <a:t>Parents of children in the school (to be included with the school’s newsletter)</a:t>
            </a:r>
          </a:p>
          <a:p>
            <a:pPr lvl="0"/>
            <a:endParaRPr lang="en-GB" sz="1400" dirty="0">
              <a:solidFill>
                <a:schemeClr val="dk1"/>
              </a:solidFill>
              <a:latin typeface="Times New Roman" panose="02020603050405020304" pitchFamily="18" charset="0"/>
              <a:cs typeface="Times New Roman" panose="02020603050405020304" pitchFamily="18" charset="0"/>
            </a:endParaRPr>
          </a:p>
          <a:p>
            <a:pPr lvl="0"/>
            <a:r>
              <a:rPr lang="en-GB" sz="1400" dirty="0">
                <a:solidFill>
                  <a:schemeClr val="dk1"/>
                </a:solidFill>
                <a:latin typeface="Times New Roman" panose="02020603050405020304" pitchFamily="18" charset="0"/>
                <a:cs typeface="Times New Roman" panose="02020603050405020304" pitchFamily="18" charset="0"/>
              </a:rPr>
              <a:t>After the vocabulary session, children have established why the double spread was for a younger audience. Now, they are going to create an information leaflet for an older audience – parents. What needs to change? Discuss that the formality is different. We are no longer writing for a younger audience. So we must select vocabulary, grammar and sentence structure that matches our audience.</a:t>
            </a:r>
          </a:p>
          <a:p>
            <a:pPr lvl="0"/>
            <a:r>
              <a:rPr lang="en-GB" sz="1400" dirty="0">
                <a:solidFill>
                  <a:schemeClr val="dk1"/>
                </a:solidFill>
                <a:latin typeface="Times New Roman" panose="02020603050405020304" pitchFamily="18" charset="0"/>
                <a:cs typeface="Times New Roman" panose="02020603050405020304" pitchFamily="18" charset="0"/>
              </a:rPr>
              <a:t>How will the children organise their ideas? Will they use subheadings, sections, text boxes, pictures, captions etc?</a:t>
            </a:r>
          </a:p>
          <a:p>
            <a:pPr lvl="0"/>
            <a:endParaRPr lang="en-GB" sz="1400" dirty="0">
              <a:solidFill>
                <a:schemeClr val="dk1"/>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DBD1E929-56AD-4909-9279-78283BFDF3B8}"/>
              </a:ext>
            </a:extLst>
          </p:cNvPr>
          <p:cNvSpPr txBox="1"/>
          <p:nvPr/>
        </p:nvSpPr>
        <p:spPr>
          <a:xfrm>
            <a:off x="-1" y="107134"/>
            <a:ext cx="6811109" cy="461665"/>
          </a:xfrm>
          <a:prstGeom prst="rect">
            <a:avLst/>
          </a:prstGeom>
          <a:noFill/>
        </p:spPr>
        <p:txBody>
          <a:bodyPr wrap="square" rtlCol="0">
            <a:spAutoFit/>
          </a:bodyPr>
          <a:lstStyle/>
          <a:p>
            <a:pPr algn="ctr"/>
            <a:r>
              <a:rPr lang="en-GB" sz="2400" dirty="0">
                <a:solidFill>
                  <a:srgbClr val="E26719"/>
                </a:solidFill>
                <a:latin typeface="Times New Roman" panose="02020603050405020304" pitchFamily="18" charset="0"/>
                <a:cs typeface="Times New Roman" panose="02020603050405020304" pitchFamily="18" charset="0"/>
              </a:rPr>
              <a:t>Assembly ideas for</a:t>
            </a:r>
          </a:p>
        </p:txBody>
      </p:sp>
      <p:pic>
        <p:nvPicPr>
          <p:cNvPr id="8" name="Picture 7">
            <a:extLst>
              <a:ext uri="{FF2B5EF4-FFF2-40B4-BE49-F238E27FC236}">
                <a16:creationId xmlns:a16="http://schemas.microsoft.com/office/drawing/2014/main" id="{D1703649-5363-4A84-8C0F-018007DBF09A}"/>
              </a:ext>
            </a:extLst>
          </p:cNvPr>
          <p:cNvPicPr>
            <a:picLocks noChangeAspect="1"/>
          </p:cNvPicPr>
          <p:nvPr/>
        </p:nvPicPr>
        <p:blipFill rotWithShape="1">
          <a:blip r:embed="rId4">
            <a:extLst>
              <a:ext uri="{28A0092B-C50C-407E-A947-70E740481C1C}">
                <a14:useLocalDpi xmlns:a14="http://schemas.microsoft.com/office/drawing/2010/main" val="0"/>
              </a:ext>
            </a:extLst>
          </a:blip>
          <a:srcRect t="39722" b="19272"/>
          <a:stretch/>
        </p:blipFill>
        <p:spPr>
          <a:xfrm>
            <a:off x="3593123" y="595195"/>
            <a:ext cx="2368061" cy="313104"/>
          </a:xfrm>
          <a:prstGeom prst="rect">
            <a:avLst/>
          </a:prstGeom>
        </p:spPr>
      </p:pic>
      <p:pic>
        <p:nvPicPr>
          <p:cNvPr id="11" name="Picture 10">
            <a:extLst>
              <a:ext uri="{FF2B5EF4-FFF2-40B4-BE49-F238E27FC236}">
                <a16:creationId xmlns:a16="http://schemas.microsoft.com/office/drawing/2014/main" id="{DB935A64-01BA-4059-B60D-93B512D583FD}"/>
              </a:ext>
            </a:extLst>
          </p:cNvPr>
          <p:cNvPicPr>
            <a:picLocks noChangeAspect="1"/>
          </p:cNvPicPr>
          <p:nvPr/>
        </p:nvPicPr>
        <p:blipFill rotWithShape="1">
          <a:blip r:embed="rId4">
            <a:extLst>
              <a:ext uri="{28A0092B-C50C-407E-A947-70E740481C1C}">
                <a14:useLocalDpi xmlns:a14="http://schemas.microsoft.com/office/drawing/2010/main" val="0"/>
              </a:ext>
            </a:extLst>
          </a:blip>
          <a:srcRect b="60602"/>
          <a:stretch/>
        </p:blipFill>
        <p:spPr>
          <a:xfrm>
            <a:off x="1389213" y="603968"/>
            <a:ext cx="2368061" cy="300828"/>
          </a:xfrm>
          <a:prstGeom prst="rect">
            <a:avLst/>
          </a:prstGeom>
        </p:spPr>
      </p:pic>
    </p:spTree>
    <p:extLst>
      <p:ext uri="{BB962C8B-B14F-4D97-AF65-F5344CB8AC3E}">
        <p14:creationId xmlns:p14="http://schemas.microsoft.com/office/powerpoint/2010/main" val="28327473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C58683E1-5F6A-4DF4-BBD2-B72899A80EFB}"/>
              </a:ext>
            </a:extLst>
          </p:cNvPr>
          <p:cNvPicPr>
            <a:picLocks noChangeAspect="1"/>
          </p:cNvPicPr>
          <p:nvPr/>
        </p:nvPicPr>
        <p:blipFill rotWithShape="1">
          <a:blip r:embed="rId2">
            <a:extLst>
              <a:ext uri="{28A0092B-C50C-407E-A947-70E740481C1C}">
                <a14:useLocalDpi xmlns:a14="http://schemas.microsoft.com/office/drawing/2010/main" val="0"/>
              </a:ext>
            </a:extLst>
          </a:blip>
          <a:srcRect r="29304"/>
          <a:stretch/>
        </p:blipFill>
        <p:spPr>
          <a:xfrm>
            <a:off x="0" y="0"/>
            <a:ext cx="6858000" cy="6858000"/>
          </a:xfrm>
          <a:prstGeom prst="rect">
            <a:avLst/>
          </a:prstGeom>
        </p:spPr>
      </p:pic>
      <p:pic>
        <p:nvPicPr>
          <p:cNvPr id="5" name="Picture 4" descr="A close up of a logo&#10;&#10;Description automatically generated">
            <a:extLst>
              <a:ext uri="{FF2B5EF4-FFF2-40B4-BE49-F238E27FC236}">
                <a16:creationId xmlns:a16="http://schemas.microsoft.com/office/drawing/2014/main" id="{6B2B1687-8059-4C7F-8B56-5DFB81243821}"/>
              </a:ext>
            </a:extLst>
          </p:cNvPr>
          <p:cNvPicPr>
            <a:picLocks noChangeAspect="1"/>
          </p:cNvPicPr>
          <p:nvPr/>
        </p:nvPicPr>
        <p:blipFill rotWithShape="1">
          <a:blip r:embed="rId2">
            <a:extLst>
              <a:ext uri="{28A0092B-C50C-407E-A947-70E740481C1C}">
                <a14:useLocalDpi xmlns:a14="http://schemas.microsoft.com/office/drawing/2010/main" val="0"/>
              </a:ext>
            </a:extLst>
          </a:blip>
          <a:srcRect t="19487" r="29304"/>
          <a:stretch/>
        </p:blipFill>
        <p:spPr>
          <a:xfrm>
            <a:off x="0" y="3622430"/>
            <a:ext cx="6858000" cy="5521569"/>
          </a:xfrm>
          <a:prstGeom prst="rect">
            <a:avLst/>
          </a:prstGeom>
        </p:spPr>
      </p:pic>
      <p:sp>
        <p:nvSpPr>
          <p:cNvPr id="6" name="TextBox 5">
            <a:extLst>
              <a:ext uri="{FF2B5EF4-FFF2-40B4-BE49-F238E27FC236}">
                <a16:creationId xmlns:a16="http://schemas.microsoft.com/office/drawing/2014/main" id="{A7793799-C1C8-4429-93FE-A9DCA91411CF}"/>
              </a:ext>
            </a:extLst>
          </p:cNvPr>
          <p:cNvSpPr txBox="1"/>
          <p:nvPr/>
        </p:nvSpPr>
        <p:spPr>
          <a:xfrm>
            <a:off x="2074985" y="8440061"/>
            <a:ext cx="4736123" cy="584775"/>
          </a:xfrm>
          <a:prstGeom prst="rect">
            <a:avLst/>
          </a:prstGeom>
          <a:noFill/>
        </p:spPr>
        <p:txBody>
          <a:bodyPr wrap="square" rtlCol="0">
            <a:spAutoFit/>
          </a:bodyPr>
          <a:lstStyle/>
          <a:p>
            <a:r>
              <a:rPr lang="en-GB" sz="1600" i="1" dirty="0">
                <a:solidFill>
                  <a:srgbClr val="FCFBDF"/>
                </a:solidFill>
                <a:latin typeface="Times New Roman" panose="02020603050405020304" pitchFamily="18" charset="0"/>
                <a:cs typeface="Times New Roman" panose="02020603050405020304" pitchFamily="18" charset="0"/>
              </a:rPr>
              <a:t>There’s a Rang-tan in My Bedroom </a:t>
            </a:r>
          </a:p>
          <a:p>
            <a:r>
              <a:rPr lang="en-GB" sz="1600" dirty="0">
                <a:solidFill>
                  <a:srgbClr val="FCFBDF"/>
                </a:solidFill>
                <a:latin typeface="Times New Roman" panose="02020603050405020304" pitchFamily="18" charset="0"/>
                <a:cs typeface="Times New Roman" panose="02020603050405020304" pitchFamily="18" charset="0"/>
              </a:rPr>
              <a:t>by James Sellick and </a:t>
            </a:r>
            <a:r>
              <a:rPr lang="en-GB" sz="1600" dirty="0" err="1">
                <a:solidFill>
                  <a:srgbClr val="FCFBDF"/>
                </a:solidFill>
                <a:latin typeface="Times New Roman" panose="02020603050405020304" pitchFamily="18" charset="0"/>
                <a:cs typeface="Times New Roman" panose="02020603050405020304" pitchFamily="18" charset="0"/>
              </a:rPr>
              <a:t>Frann</a:t>
            </a:r>
            <a:r>
              <a:rPr lang="en-GB" sz="1600" dirty="0">
                <a:solidFill>
                  <a:srgbClr val="FCFBDF"/>
                </a:solidFill>
                <a:latin typeface="Times New Roman" panose="02020603050405020304" pitchFamily="18" charset="0"/>
                <a:cs typeface="Times New Roman" panose="02020603050405020304" pitchFamily="18" charset="0"/>
              </a:rPr>
              <a:t> Preston-Gannon</a:t>
            </a:r>
          </a:p>
        </p:txBody>
      </p:sp>
      <p:pic>
        <p:nvPicPr>
          <p:cNvPr id="7" name="Picture 6" descr="A picture containing book, sitting, teddy, bear&#10;&#10;Description automatically generated">
            <a:extLst>
              <a:ext uri="{FF2B5EF4-FFF2-40B4-BE49-F238E27FC236}">
                <a16:creationId xmlns:a16="http://schemas.microsoft.com/office/drawing/2014/main" id="{21C7DD6A-E32E-46E2-8608-89030F3755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50" y="6850718"/>
            <a:ext cx="2192177" cy="2232734"/>
          </a:xfrm>
          <a:prstGeom prst="rect">
            <a:avLst/>
          </a:prstGeom>
        </p:spPr>
      </p:pic>
      <p:sp>
        <p:nvSpPr>
          <p:cNvPr id="9" name="TextBox 8">
            <a:extLst>
              <a:ext uri="{FF2B5EF4-FFF2-40B4-BE49-F238E27FC236}">
                <a16:creationId xmlns:a16="http://schemas.microsoft.com/office/drawing/2014/main" id="{85EB88D4-78A9-4260-A831-FA0A2F93E6A9}"/>
              </a:ext>
            </a:extLst>
          </p:cNvPr>
          <p:cNvSpPr txBox="1"/>
          <p:nvPr/>
        </p:nvSpPr>
        <p:spPr>
          <a:xfrm>
            <a:off x="896815" y="1236574"/>
            <a:ext cx="5064369" cy="3539430"/>
          </a:xfrm>
          <a:prstGeom prst="rect">
            <a:avLst/>
          </a:prstGeom>
          <a:noFill/>
        </p:spPr>
        <p:txBody>
          <a:bodyPr wrap="square" rtlCol="0">
            <a:spAutoFit/>
          </a:bodyPr>
          <a:lstStyle/>
          <a:p>
            <a:pPr lvl="0"/>
            <a:r>
              <a:rPr lang="en-GB" sz="1400" u="sng" dirty="0">
                <a:latin typeface="Times New Roman" panose="02020603050405020304" pitchFamily="18" charset="0"/>
                <a:cs typeface="Times New Roman" panose="02020603050405020304" pitchFamily="18" charset="0"/>
              </a:rPr>
              <a:t>Year Group: </a:t>
            </a:r>
            <a:r>
              <a:rPr lang="en-GB" sz="1400" dirty="0">
                <a:latin typeface="Times New Roman" panose="02020603050405020304" pitchFamily="18" charset="0"/>
                <a:cs typeface="Times New Roman" panose="02020603050405020304" pitchFamily="18" charset="0"/>
              </a:rPr>
              <a:t>Year 6</a:t>
            </a:r>
          </a:p>
          <a:p>
            <a:pPr lvl="0"/>
            <a:endParaRPr lang="en-GB" sz="1400" dirty="0">
              <a:latin typeface="Times New Roman" panose="02020603050405020304" pitchFamily="18" charset="0"/>
              <a:cs typeface="Times New Roman" panose="02020603050405020304" pitchFamily="18" charset="0"/>
            </a:endParaRPr>
          </a:p>
          <a:p>
            <a:pPr lvl="0"/>
            <a:r>
              <a:rPr lang="en-GB" sz="1400" u="sng" dirty="0">
                <a:latin typeface="Times New Roman" panose="02020603050405020304" pitchFamily="18" charset="0"/>
                <a:cs typeface="Times New Roman" panose="02020603050405020304" pitchFamily="18" charset="0"/>
              </a:rPr>
              <a:t>Vocabulary Activity:</a:t>
            </a:r>
          </a:p>
          <a:p>
            <a:pPr>
              <a:spcAft>
                <a:spcPts val="0"/>
              </a:spcAft>
            </a:pPr>
            <a:r>
              <a:rPr lang="en-GB" sz="1400" dirty="0">
                <a:latin typeface="Times New Roman" panose="02020603050405020304" pitchFamily="18" charset="0"/>
                <a:cs typeface="Times New Roman" panose="02020603050405020304" pitchFamily="18" charset="0"/>
              </a:rPr>
              <a:t>Focus on the foreword written by Emma Thompson (opening of the book). Show the children a photograph of Emma Thompson and explain that she is an actress.</a:t>
            </a:r>
          </a:p>
          <a:p>
            <a:pPr lvl="0">
              <a:spcAft>
                <a:spcPts val="0"/>
              </a:spcAft>
            </a:pPr>
            <a:r>
              <a:rPr lang="en-GB" sz="1400" u="sng" dirty="0">
                <a:latin typeface="Times New Roman" panose="02020603050405020304" pitchFamily="18" charset="0"/>
                <a:cs typeface="Times New Roman" panose="02020603050405020304" pitchFamily="18" charset="0"/>
              </a:rPr>
              <a:t>What is Emma Thompson’s tone in this foreword and how does her choice of language support this?</a:t>
            </a:r>
            <a:r>
              <a:rPr lang="en-GB" sz="1400" dirty="0">
                <a:latin typeface="Times New Roman" panose="02020603050405020304" pitchFamily="18" charset="0"/>
                <a:cs typeface="Times New Roman" panose="02020603050405020304" pitchFamily="18" charset="0"/>
              </a:rPr>
              <a:t>  Ask children to highlight and annotate these double pages to answer the question.</a:t>
            </a:r>
          </a:p>
          <a:p>
            <a:pPr lvl="0">
              <a:spcAft>
                <a:spcPts val="0"/>
              </a:spcAft>
            </a:pPr>
            <a:r>
              <a:rPr lang="en-GB" sz="1400" dirty="0">
                <a:latin typeface="Times New Roman" panose="02020603050405020304" pitchFamily="18" charset="0"/>
                <a:cs typeface="Times New Roman" panose="02020603050405020304" pitchFamily="18" charset="0"/>
              </a:rPr>
              <a:t>Personal tone written in the first person; recapping a personal experience; short sentences for impact in the penultimate section; mixture of fact and opinion to inform and persuade and she includes dialogue from the orangutan.</a:t>
            </a:r>
            <a:endParaRPr lang="en-GB" sz="1400" dirty="0">
              <a:latin typeface="Times New Roman" panose="02020603050405020304" pitchFamily="18" charset="0"/>
              <a:ea typeface="Calibri" panose="020F0502020204030204" pitchFamily="34" charset="0"/>
              <a:cs typeface="Times New Roman" panose="02020603050405020304" pitchFamily="18" charset="0"/>
            </a:endParaRPr>
          </a:p>
          <a:p>
            <a:pPr lvl="0"/>
            <a:endParaRPr lang="en-GB" sz="1400" u="sng" dirty="0">
              <a:latin typeface="Times New Roman" panose="02020603050405020304" pitchFamily="18" charset="0"/>
              <a:cs typeface="Times New Roman" panose="02020603050405020304" pitchFamily="18" charset="0"/>
            </a:endParaRPr>
          </a:p>
          <a:p>
            <a:pPr lvl="0"/>
            <a:endParaRPr lang="en-GB" sz="1400" dirty="0">
              <a:latin typeface="Times New Roman" panose="02020603050405020304" pitchFamily="18" charset="0"/>
              <a:cs typeface="Times New Roman" panose="02020603050405020304" pitchFamily="18" charset="0"/>
            </a:endParaRPr>
          </a:p>
          <a:p>
            <a:pPr lvl="0"/>
            <a:endParaRPr lang="en-GB" sz="1400" dirty="0">
              <a:solidFill>
                <a:schemeClr val="dk1"/>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DBD1E929-56AD-4909-9279-78283BFDF3B8}"/>
              </a:ext>
            </a:extLst>
          </p:cNvPr>
          <p:cNvSpPr txBox="1"/>
          <p:nvPr/>
        </p:nvSpPr>
        <p:spPr>
          <a:xfrm>
            <a:off x="-1" y="107134"/>
            <a:ext cx="6811109" cy="461665"/>
          </a:xfrm>
          <a:prstGeom prst="rect">
            <a:avLst/>
          </a:prstGeom>
          <a:noFill/>
        </p:spPr>
        <p:txBody>
          <a:bodyPr wrap="square" rtlCol="0">
            <a:spAutoFit/>
          </a:bodyPr>
          <a:lstStyle/>
          <a:p>
            <a:pPr algn="ctr"/>
            <a:r>
              <a:rPr lang="en-GB" sz="2400" dirty="0">
                <a:solidFill>
                  <a:srgbClr val="E26719"/>
                </a:solidFill>
                <a:latin typeface="Times New Roman" panose="02020603050405020304" pitchFamily="18" charset="0"/>
                <a:cs typeface="Times New Roman" panose="02020603050405020304" pitchFamily="18" charset="0"/>
              </a:rPr>
              <a:t>Assembly ideas for</a:t>
            </a:r>
          </a:p>
        </p:txBody>
      </p:sp>
      <p:pic>
        <p:nvPicPr>
          <p:cNvPr id="8" name="Picture 7">
            <a:extLst>
              <a:ext uri="{FF2B5EF4-FFF2-40B4-BE49-F238E27FC236}">
                <a16:creationId xmlns:a16="http://schemas.microsoft.com/office/drawing/2014/main" id="{8F2F92B8-48C8-4E39-9525-FC2614D636B1}"/>
              </a:ext>
            </a:extLst>
          </p:cNvPr>
          <p:cNvPicPr>
            <a:picLocks noChangeAspect="1"/>
          </p:cNvPicPr>
          <p:nvPr/>
        </p:nvPicPr>
        <p:blipFill rotWithShape="1">
          <a:blip r:embed="rId4">
            <a:extLst>
              <a:ext uri="{28A0092B-C50C-407E-A947-70E740481C1C}">
                <a14:useLocalDpi xmlns:a14="http://schemas.microsoft.com/office/drawing/2010/main" val="0"/>
              </a:ext>
            </a:extLst>
          </a:blip>
          <a:srcRect t="39722" b="19272"/>
          <a:stretch/>
        </p:blipFill>
        <p:spPr>
          <a:xfrm>
            <a:off x="3593123" y="595195"/>
            <a:ext cx="2368061" cy="313104"/>
          </a:xfrm>
          <a:prstGeom prst="rect">
            <a:avLst/>
          </a:prstGeom>
        </p:spPr>
      </p:pic>
      <p:pic>
        <p:nvPicPr>
          <p:cNvPr id="11" name="Picture 10">
            <a:extLst>
              <a:ext uri="{FF2B5EF4-FFF2-40B4-BE49-F238E27FC236}">
                <a16:creationId xmlns:a16="http://schemas.microsoft.com/office/drawing/2014/main" id="{4E68F46C-8242-4C39-B3D2-E885EFB07921}"/>
              </a:ext>
            </a:extLst>
          </p:cNvPr>
          <p:cNvPicPr>
            <a:picLocks noChangeAspect="1"/>
          </p:cNvPicPr>
          <p:nvPr/>
        </p:nvPicPr>
        <p:blipFill rotWithShape="1">
          <a:blip r:embed="rId4">
            <a:extLst>
              <a:ext uri="{28A0092B-C50C-407E-A947-70E740481C1C}">
                <a14:useLocalDpi xmlns:a14="http://schemas.microsoft.com/office/drawing/2010/main" val="0"/>
              </a:ext>
            </a:extLst>
          </a:blip>
          <a:srcRect b="60602"/>
          <a:stretch/>
        </p:blipFill>
        <p:spPr>
          <a:xfrm>
            <a:off x="1389213" y="603968"/>
            <a:ext cx="2368061" cy="300828"/>
          </a:xfrm>
          <a:prstGeom prst="rect">
            <a:avLst/>
          </a:prstGeom>
        </p:spPr>
      </p:pic>
    </p:spTree>
    <p:extLst>
      <p:ext uri="{BB962C8B-B14F-4D97-AF65-F5344CB8AC3E}">
        <p14:creationId xmlns:p14="http://schemas.microsoft.com/office/powerpoint/2010/main" val="7902317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C58683E1-5F6A-4DF4-BBD2-B72899A80EFB}"/>
              </a:ext>
            </a:extLst>
          </p:cNvPr>
          <p:cNvPicPr>
            <a:picLocks noChangeAspect="1"/>
          </p:cNvPicPr>
          <p:nvPr/>
        </p:nvPicPr>
        <p:blipFill rotWithShape="1">
          <a:blip r:embed="rId2">
            <a:extLst>
              <a:ext uri="{28A0092B-C50C-407E-A947-70E740481C1C}">
                <a14:useLocalDpi xmlns:a14="http://schemas.microsoft.com/office/drawing/2010/main" val="0"/>
              </a:ext>
            </a:extLst>
          </a:blip>
          <a:srcRect r="29304"/>
          <a:stretch/>
        </p:blipFill>
        <p:spPr>
          <a:xfrm>
            <a:off x="0" y="0"/>
            <a:ext cx="6858000" cy="6858000"/>
          </a:xfrm>
          <a:prstGeom prst="rect">
            <a:avLst/>
          </a:prstGeom>
        </p:spPr>
      </p:pic>
      <p:pic>
        <p:nvPicPr>
          <p:cNvPr id="5" name="Picture 4" descr="A close up of a logo&#10;&#10;Description automatically generated">
            <a:extLst>
              <a:ext uri="{FF2B5EF4-FFF2-40B4-BE49-F238E27FC236}">
                <a16:creationId xmlns:a16="http://schemas.microsoft.com/office/drawing/2014/main" id="{6B2B1687-8059-4C7F-8B56-5DFB81243821}"/>
              </a:ext>
            </a:extLst>
          </p:cNvPr>
          <p:cNvPicPr>
            <a:picLocks noChangeAspect="1"/>
          </p:cNvPicPr>
          <p:nvPr/>
        </p:nvPicPr>
        <p:blipFill rotWithShape="1">
          <a:blip r:embed="rId2">
            <a:extLst>
              <a:ext uri="{28A0092B-C50C-407E-A947-70E740481C1C}">
                <a14:useLocalDpi xmlns:a14="http://schemas.microsoft.com/office/drawing/2010/main" val="0"/>
              </a:ext>
            </a:extLst>
          </a:blip>
          <a:srcRect t="19487" r="29304"/>
          <a:stretch/>
        </p:blipFill>
        <p:spPr>
          <a:xfrm>
            <a:off x="0" y="3622430"/>
            <a:ext cx="6858000" cy="5521569"/>
          </a:xfrm>
          <a:prstGeom prst="rect">
            <a:avLst/>
          </a:prstGeom>
        </p:spPr>
      </p:pic>
      <p:sp>
        <p:nvSpPr>
          <p:cNvPr id="6" name="TextBox 5">
            <a:extLst>
              <a:ext uri="{FF2B5EF4-FFF2-40B4-BE49-F238E27FC236}">
                <a16:creationId xmlns:a16="http://schemas.microsoft.com/office/drawing/2014/main" id="{A7793799-C1C8-4429-93FE-A9DCA91411CF}"/>
              </a:ext>
            </a:extLst>
          </p:cNvPr>
          <p:cNvSpPr txBox="1"/>
          <p:nvPr/>
        </p:nvSpPr>
        <p:spPr>
          <a:xfrm>
            <a:off x="2074985" y="8440061"/>
            <a:ext cx="4736123" cy="584775"/>
          </a:xfrm>
          <a:prstGeom prst="rect">
            <a:avLst/>
          </a:prstGeom>
          <a:noFill/>
        </p:spPr>
        <p:txBody>
          <a:bodyPr wrap="square" rtlCol="0">
            <a:spAutoFit/>
          </a:bodyPr>
          <a:lstStyle/>
          <a:p>
            <a:r>
              <a:rPr lang="en-GB" sz="1600" i="1" dirty="0">
                <a:solidFill>
                  <a:srgbClr val="FCFBDF"/>
                </a:solidFill>
                <a:latin typeface="Times New Roman" panose="02020603050405020304" pitchFamily="18" charset="0"/>
                <a:cs typeface="Times New Roman" panose="02020603050405020304" pitchFamily="18" charset="0"/>
              </a:rPr>
              <a:t>There’s a Rang-tan in My Bedroom </a:t>
            </a:r>
          </a:p>
          <a:p>
            <a:r>
              <a:rPr lang="en-GB" sz="1600" dirty="0">
                <a:solidFill>
                  <a:srgbClr val="FCFBDF"/>
                </a:solidFill>
                <a:latin typeface="Times New Roman" panose="02020603050405020304" pitchFamily="18" charset="0"/>
                <a:cs typeface="Times New Roman" panose="02020603050405020304" pitchFamily="18" charset="0"/>
              </a:rPr>
              <a:t>by James Sellick and </a:t>
            </a:r>
            <a:r>
              <a:rPr lang="en-GB" sz="1600" dirty="0" err="1">
                <a:solidFill>
                  <a:srgbClr val="FCFBDF"/>
                </a:solidFill>
                <a:latin typeface="Times New Roman" panose="02020603050405020304" pitchFamily="18" charset="0"/>
                <a:cs typeface="Times New Roman" panose="02020603050405020304" pitchFamily="18" charset="0"/>
              </a:rPr>
              <a:t>Frann</a:t>
            </a:r>
            <a:r>
              <a:rPr lang="en-GB" sz="1600" dirty="0">
                <a:solidFill>
                  <a:srgbClr val="FCFBDF"/>
                </a:solidFill>
                <a:latin typeface="Times New Roman" panose="02020603050405020304" pitchFamily="18" charset="0"/>
                <a:cs typeface="Times New Roman" panose="02020603050405020304" pitchFamily="18" charset="0"/>
              </a:rPr>
              <a:t> Preston-Gannon</a:t>
            </a:r>
          </a:p>
        </p:txBody>
      </p:sp>
      <p:pic>
        <p:nvPicPr>
          <p:cNvPr id="7" name="Picture 6" descr="A picture containing book, sitting, teddy, bear&#10;&#10;Description automatically generated">
            <a:extLst>
              <a:ext uri="{FF2B5EF4-FFF2-40B4-BE49-F238E27FC236}">
                <a16:creationId xmlns:a16="http://schemas.microsoft.com/office/drawing/2014/main" id="{21C7DD6A-E32E-46E2-8608-89030F3755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50" y="6850718"/>
            <a:ext cx="2192177" cy="2232734"/>
          </a:xfrm>
          <a:prstGeom prst="rect">
            <a:avLst/>
          </a:prstGeom>
        </p:spPr>
      </p:pic>
      <p:sp>
        <p:nvSpPr>
          <p:cNvPr id="9" name="TextBox 8">
            <a:extLst>
              <a:ext uri="{FF2B5EF4-FFF2-40B4-BE49-F238E27FC236}">
                <a16:creationId xmlns:a16="http://schemas.microsoft.com/office/drawing/2014/main" id="{85EB88D4-78A9-4260-A831-FA0A2F93E6A9}"/>
              </a:ext>
            </a:extLst>
          </p:cNvPr>
          <p:cNvSpPr txBox="1"/>
          <p:nvPr/>
        </p:nvSpPr>
        <p:spPr>
          <a:xfrm>
            <a:off x="896815" y="1236574"/>
            <a:ext cx="5064369" cy="4832092"/>
          </a:xfrm>
          <a:prstGeom prst="rect">
            <a:avLst/>
          </a:prstGeom>
          <a:noFill/>
        </p:spPr>
        <p:txBody>
          <a:bodyPr wrap="square" rtlCol="0">
            <a:spAutoFit/>
          </a:bodyPr>
          <a:lstStyle/>
          <a:p>
            <a:pPr lvl="0"/>
            <a:r>
              <a:rPr lang="en-GB" sz="1400" u="sng" dirty="0">
                <a:latin typeface="Times New Roman" panose="02020603050405020304" pitchFamily="18" charset="0"/>
                <a:cs typeface="Times New Roman" panose="02020603050405020304" pitchFamily="18" charset="0"/>
              </a:rPr>
              <a:t>Writing Activity:</a:t>
            </a:r>
          </a:p>
          <a:p>
            <a:pPr marL="285750" indent="-285750">
              <a:buFont typeface="Arial" panose="020B0604020202020204" pitchFamily="34" charset="0"/>
              <a:buChar char="•"/>
            </a:pPr>
            <a:r>
              <a:rPr lang="en-GB" sz="1400" b="1" dirty="0">
                <a:solidFill>
                  <a:schemeClr val="dk1"/>
                </a:solidFill>
                <a:latin typeface="Times New Roman" panose="02020603050405020304" pitchFamily="18" charset="0"/>
                <a:cs typeface="Times New Roman" panose="02020603050405020304" pitchFamily="18" charset="0"/>
              </a:rPr>
              <a:t>Task: </a:t>
            </a:r>
            <a:r>
              <a:rPr lang="en-GB" sz="1400" dirty="0">
                <a:solidFill>
                  <a:schemeClr val="dk1"/>
                </a:solidFill>
                <a:latin typeface="Times New Roman" panose="02020603050405020304" pitchFamily="18" charset="0"/>
                <a:cs typeface="Times New Roman" panose="02020603050405020304" pitchFamily="18" charset="0"/>
              </a:rPr>
              <a:t>To write a narrative poem</a:t>
            </a:r>
          </a:p>
          <a:p>
            <a:pPr marL="285750" indent="-285750">
              <a:buFont typeface="Arial" panose="020B0604020202020204" pitchFamily="34" charset="0"/>
              <a:buChar char="•"/>
            </a:pPr>
            <a:r>
              <a:rPr lang="en-GB" sz="1400" b="1" dirty="0">
                <a:solidFill>
                  <a:schemeClr val="dk1"/>
                </a:solidFill>
                <a:latin typeface="Times New Roman" panose="02020603050405020304" pitchFamily="18" charset="0"/>
                <a:cs typeface="Times New Roman" panose="02020603050405020304" pitchFamily="18" charset="0"/>
              </a:rPr>
              <a:t>Purpose: </a:t>
            </a:r>
            <a:r>
              <a:rPr lang="en-GB" sz="1400" dirty="0">
                <a:solidFill>
                  <a:schemeClr val="dk1"/>
                </a:solidFill>
                <a:latin typeface="Times New Roman" panose="02020603050405020304" pitchFamily="18" charset="0"/>
                <a:cs typeface="Times New Roman" panose="02020603050405020304" pitchFamily="18" charset="0"/>
              </a:rPr>
              <a:t>To explain why orangutans need our help</a:t>
            </a:r>
          </a:p>
          <a:p>
            <a:pPr marL="285750" indent="-285750">
              <a:buFont typeface="Arial" panose="020B0604020202020204" pitchFamily="34" charset="0"/>
              <a:buChar char="•"/>
            </a:pPr>
            <a:r>
              <a:rPr lang="en-GB" sz="1400" b="1" dirty="0">
                <a:solidFill>
                  <a:schemeClr val="dk1"/>
                </a:solidFill>
                <a:latin typeface="Times New Roman" panose="02020603050405020304" pitchFamily="18" charset="0"/>
                <a:cs typeface="Times New Roman" panose="02020603050405020304" pitchFamily="18" charset="0"/>
              </a:rPr>
              <a:t>Audience: </a:t>
            </a:r>
            <a:r>
              <a:rPr lang="en-GB" sz="1400" dirty="0">
                <a:solidFill>
                  <a:schemeClr val="dk1"/>
                </a:solidFill>
                <a:latin typeface="Times New Roman" panose="02020603050405020304" pitchFamily="18" charset="0"/>
                <a:cs typeface="Times New Roman" panose="02020603050405020304" pitchFamily="18" charset="0"/>
              </a:rPr>
              <a:t>Governors of the school</a:t>
            </a:r>
          </a:p>
          <a:p>
            <a:pPr marL="285750" indent="-285750">
              <a:buFont typeface="Arial" panose="020B0604020202020204" pitchFamily="34" charset="0"/>
              <a:buChar char="•"/>
            </a:pPr>
            <a:endParaRPr lang="en-GB" sz="1400" dirty="0">
              <a:solidFill>
                <a:schemeClr val="dk1"/>
              </a:solidFill>
              <a:latin typeface="Times New Roman" panose="02020603050405020304" pitchFamily="18" charset="0"/>
              <a:cs typeface="Times New Roman" panose="02020603050405020304" pitchFamily="18" charset="0"/>
            </a:endParaRPr>
          </a:p>
          <a:p>
            <a:r>
              <a:rPr lang="en-GB" sz="1400" dirty="0">
                <a:solidFill>
                  <a:schemeClr val="dk1"/>
                </a:solidFill>
                <a:latin typeface="Times New Roman" panose="02020603050405020304" pitchFamily="18" charset="0"/>
                <a:cs typeface="Times New Roman" panose="02020603050405020304" pitchFamily="18" charset="0"/>
              </a:rPr>
              <a:t>Remind children that poems do not need to rhyme. Poems can be powerful vehicles for expressing an opinion – children are writing less but in turn, saying more. Every word counts.</a:t>
            </a:r>
          </a:p>
          <a:p>
            <a:r>
              <a:rPr lang="en-GB" sz="1400" dirty="0">
                <a:solidFill>
                  <a:schemeClr val="dk1"/>
                </a:solidFill>
                <a:latin typeface="Times New Roman" panose="02020603050405020304" pitchFamily="18" charset="0"/>
                <a:cs typeface="Times New Roman" panose="02020603050405020304" pitchFamily="18" charset="0"/>
              </a:rPr>
              <a:t>Children may need to be reminded of the conventions of poetry where the lines can over run and punctuation is the poet’s own license.</a:t>
            </a:r>
          </a:p>
          <a:p>
            <a:r>
              <a:rPr lang="en-GB" sz="1400" dirty="0">
                <a:solidFill>
                  <a:schemeClr val="dk1"/>
                </a:solidFill>
                <a:latin typeface="Times New Roman" panose="02020603050405020304" pitchFamily="18" charset="0"/>
                <a:cs typeface="Times New Roman" panose="02020603050405020304" pitchFamily="18" charset="0"/>
              </a:rPr>
              <a:t>Teachers may like to use the poem ‘Granny’ by Vernon Scannell (as featured in the 2018 KS2 Reading Test) as an example of a narrative poem to inspire children.</a:t>
            </a:r>
          </a:p>
          <a:p>
            <a:r>
              <a:rPr lang="en-GB" sz="1400" dirty="0">
                <a:solidFill>
                  <a:schemeClr val="dk1"/>
                </a:solidFill>
                <a:latin typeface="Times New Roman" panose="02020603050405020304" pitchFamily="18" charset="0"/>
                <a:cs typeface="Times New Roman" panose="02020603050405020304" pitchFamily="18" charset="0"/>
              </a:rPr>
              <a:t>Children may structure the verses around the text or the advert – before we knew about palm oil/ finding out about palm oil/ what we can do about it.</a:t>
            </a:r>
          </a:p>
          <a:p>
            <a:r>
              <a:rPr lang="en-GB" sz="1400" dirty="0">
                <a:solidFill>
                  <a:schemeClr val="dk1"/>
                </a:solidFill>
                <a:latin typeface="Times New Roman" panose="02020603050405020304" pitchFamily="18" charset="0"/>
                <a:cs typeface="Times New Roman" panose="02020603050405020304" pitchFamily="18" charset="0"/>
              </a:rPr>
              <a:t>Asking governors to judge the wining poems adds an additional motive for the children when writing their poetry and gives the task a genuine purpose and audience.</a:t>
            </a:r>
          </a:p>
          <a:p>
            <a:endParaRPr lang="en-GB" sz="1400" dirty="0">
              <a:solidFill>
                <a:schemeClr val="dk1"/>
              </a:solidFill>
              <a:latin typeface="Times New Roman" panose="02020603050405020304" pitchFamily="18" charset="0"/>
              <a:cs typeface="Times New Roman" panose="02020603050405020304" pitchFamily="18" charset="0"/>
            </a:endParaRPr>
          </a:p>
          <a:p>
            <a:pPr lvl="0"/>
            <a:endParaRPr lang="en-GB" sz="1400" dirty="0">
              <a:solidFill>
                <a:schemeClr val="dk1"/>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DBD1E929-56AD-4909-9279-78283BFDF3B8}"/>
              </a:ext>
            </a:extLst>
          </p:cNvPr>
          <p:cNvSpPr txBox="1"/>
          <p:nvPr/>
        </p:nvSpPr>
        <p:spPr>
          <a:xfrm>
            <a:off x="-1" y="107134"/>
            <a:ext cx="6811109" cy="461665"/>
          </a:xfrm>
          <a:prstGeom prst="rect">
            <a:avLst/>
          </a:prstGeom>
          <a:noFill/>
        </p:spPr>
        <p:txBody>
          <a:bodyPr wrap="square" rtlCol="0">
            <a:spAutoFit/>
          </a:bodyPr>
          <a:lstStyle/>
          <a:p>
            <a:pPr algn="ctr"/>
            <a:r>
              <a:rPr lang="en-GB" sz="2400" dirty="0">
                <a:solidFill>
                  <a:srgbClr val="E26719"/>
                </a:solidFill>
                <a:latin typeface="Times New Roman" panose="02020603050405020304" pitchFamily="18" charset="0"/>
                <a:cs typeface="Times New Roman" panose="02020603050405020304" pitchFamily="18" charset="0"/>
              </a:rPr>
              <a:t>Assembly ideas for</a:t>
            </a:r>
          </a:p>
        </p:txBody>
      </p:sp>
      <p:pic>
        <p:nvPicPr>
          <p:cNvPr id="8" name="Picture 7">
            <a:extLst>
              <a:ext uri="{FF2B5EF4-FFF2-40B4-BE49-F238E27FC236}">
                <a16:creationId xmlns:a16="http://schemas.microsoft.com/office/drawing/2014/main" id="{2F3B587B-F51A-4A5B-AF13-BDD3258399C9}"/>
              </a:ext>
            </a:extLst>
          </p:cNvPr>
          <p:cNvPicPr>
            <a:picLocks noChangeAspect="1"/>
          </p:cNvPicPr>
          <p:nvPr/>
        </p:nvPicPr>
        <p:blipFill rotWithShape="1">
          <a:blip r:embed="rId4">
            <a:extLst>
              <a:ext uri="{28A0092B-C50C-407E-A947-70E740481C1C}">
                <a14:useLocalDpi xmlns:a14="http://schemas.microsoft.com/office/drawing/2010/main" val="0"/>
              </a:ext>
            </a:extLst>
          </a:blip>
          <a:srcRect t="39722" b="19272"/>
          <a:stretch/>
        </p:blipFill>
        <p:spPr>
          <a:xfrm>
            <a:off x="3593123" y="595195"/>
            <a:ext cx="2368061" cy="313104"/>
          </a:xfrm>
          <a:prstGeom prst="rect">
            <a:avLst/>
          </a:prstGeom>
        </p:spPr>
      </p:pic>
      <p:pic>
        <p:nvPicPr>
          <p:cNvPr id="11" name="Picture 10">
            <a:extLst>
              <a:ext uri="{FF2B5EF4-FFF2-40B4-BE49-F238E27FC236}">
                <a16:creationId xmlns:a16="http://schemas.microsoft.com/office/drawing/2014/main" id="{FC3BAECA-38E9-4DFC-A6E1-746ED21770F0}"/>
              </a:ext>
            </a:extLst>
          </p:cNvPr>
          <p:cNvPicPr>
            <a:picLocks noChangeAspect="1"/>
          </p:cNvPicPr>
          <p:nvPr/>
        </p:nvPicPr>
        <p:blipFill rotWithShape="1">
          <a:blip r:embed="rId4">
            <a:extLst>
              <a:ext uri="{28A0092B-C50C-407E-A947-70E740481C1C}">
                <a14:useLocalDpi xmlns:a14="http://schemas.microsoft.com/office/drawing/2010/main" val="0"/>
              </a:ext>
            </a:extLst>
          </a:blip>
          <a:srcRect b="60602"/>
          <a:stretch/>
        </p:blipFill>
        <p:spPr>
          <a:xfrm>
            <a:off x="1389213" y="603968"/>
            <a:ext cx="2368061" cy="300828"/>
          </a:xfrm>
          <a:prstGeom prst="rect">
            <a:avLst/>
          </a:prstGeom>
        </p:spPr>
      </p:pic>
    </p:spTree>
    <p:extLst>
      <p:ext uri="{BB962C8B-B14F-4D97-AF65-F5344CB8AC3E}">
        <p14:creationId xmlns:p14="http://schemas.microsoft.com/office/powerpoint/2010/main" val="847671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C58683E1-5F6A-4DF4-BBD2-B72899A80EFB}"/>
              </a:ext>
            </a:extLst>
          </p:cNvPr>
          <p:cNvPicPr>
            <a:picLocks noChangeAspect="1"/>
          </p:cNvPicPr>
          <p:nvPr/>
        </p:nvPicPr>
        <p:blipFill rotWithShape="1">
          <a:blip r:embed="rId2">
            <a:extLst>
              <a:ext uri="{28A0092B-C50C-407E-A947-70E740481C1C}">
                <a14:useLocalDpi xmlns:a14="http://schemas.microsoft.com/office/drawing/2010/main" val="0"/>
              </a:ext>
            </a:extLst>
          </a:blip>
          <a:srcRect r="29304"/>
          <a:stretch/>
        </p:blipFill>
        <p:spPr>
          <a:xfrm>
            <a:off x="0" y="0"/>
            <a:ext cx="6858000" cy="6858000"/>
          </a:xfrm>
          <a:prstGeom prst="rect">
            <a:avLst/>
          </a:prstGeom>
        </p:spPr>
      </p:pic>
      <p:pic>
        <p:nvPicPr>
          <p:cNvPr id="5" name="Picture 4" descr="A close up of a logo&#10;&#10;Description automatically generated">
            <a:extLst>
              <a:ext uri="{FF2B5EF4-FFF2-40B4-BE49-F238E27FC236}">
                <a16:creationId xmlns:a16="http://schemas.microsoft.com/office/drawing/2014/main" id="{6B2B1687-8059-4C7F-8B56-5DFB81243821}"/>
              </a:ext>
            </a:extLst>
          </p:cNvPr>
          <p:cNvPicPr>
            <a:picLocks noChangeAspect="1"/>
          </p:cNvPicPr>
          <p:nvPr/>
        </p:nvPicPr>
        <p:blipFill rotWithShape="1">
          <a:blip r:embed="rId2">
            <a:extLst>
              <a:ext uri="{28A0092B-C50C-407E-A947-70E740481C1C}">
                <a14:useLocalDpi xmlns:a14="http://schemas.microsoft.com/office/drawing/2010/main" val="0"/>
              </a:ext>
            </a:extLst>
          </a:blip>
          <a:srcRect t="19487" r="29304"/>
          <a:stretch/>
        </p:blipFill>
        <p:spPr>
          <a:xfrm>
            <a:off x="0" y="3622430"/>
            <a:ext cx="6858000" cy="5521569"/>
          </a:xfrm>
          <a:prstGeom prst="rect">
            <a:avLst/>
          </a:prstGeom>
        </p:spPr>
      </p:pic>
      <p:sp>
        <p:nvSpPr>
          <p:cNvPr id="6" name="TextBox 5">
            <a:extLst>
              <a:ext uri="{FF2B5EF4-FFF2-40B4-BE49-F238E27FC236}">
                <a16:creationId xmlns:a16="http://schemas.microsoft.com/office/drawing/2014/main" id="{A7793799-C1C8-4429-93FE-A9DCA91411CF}"/>
              </a:ext>
            </a:extLst>
          </p:cNvPr>
          <p:cNvSpPr txBox="1"/>
          <p:nvPr/>
        </p:nvSpPr>
        <p:spPr>
          <a:xfrm>
            <a:off x="2074985" y="8440061"/>
            <a:ext cx="4736123" cy="584775"/>
          </a:xfrm>
          <a:prstGeom prst="rect">
            <a:avLst/>
          </a:prstGeom>
          <a:noFill/>
        </p:spPr>
        <p:txBody>
          <a:bodyPr wrap="square" rtlCol="0">
            <a:spAutoFit/>
          </a:bodyPr>
          <a:lstStyle/>
          <a:p>
            <a:r>
              <a:rPr lang="en-GB" sz="1600" i="1" dirty="0">
                <a:solidFill>
                  <a:srgbClr val="FCFBDF"/>
                </a:solidFill>
                <a:latin typeface="Times New Roman" panose="02020603050405020304" pitchFamily="18" charset="0"/>
                <a:cs typeface="Times New Roman" panose="02020603050405020304" pitchFamily="18" charset="0"/>
              </a:rPr>
              <a:t>There’s a Rang-tan in My Bedroom </a:t>
            </a:r>
          </a:p>
          <a:p>
            <a:r>
              <a:rPr lang="en-GB" sz="1600" dirty="0">
                <a:solidFill>
                  <a:srgbClr val="FCFBDF"/>
                </a:solidFill>
                <a:latin typeface="Times New Roman" panose="02020603050405020304" pitchFamily="18" charset="0"/>
                <a:cs typeface="Times New Roman" panose="02020603050405020304" pitchFamily="18" charset="0"/>
              </a:rPr>
              <a:t>by James Sellick and </a:t>
            </a:r>
            <a:r>
              <a:rPr lang="en-GB" sz="1600" dirty="0" err="1">
                <a:solidFill>
                  <a:srgbClr val="FCFBDF"/>
                </a:solidFill>
                <a:latin typeface="Times New Roman" panose="02020603050405020304" pitchFamily="18" charset="0"/>
                <a:cs typeface="Times New Roman" panose="02020603050405020304" pitchFamily="18" charset="0"/>
              </a:rPr>
              <a:t>Frann</a:t>
            </a:r>
            <a:r>
              <a:rPr lang="en-GB" sz="1600" dirty="0">
                <a:solidFill>
                  <a:srgbClr val="FCFBDF"/>
                </a:solidFill>
                <a:latin typeface="Times New Roman" panose="02020603050405020304" pitchFamily="18" charset="0"/>
                <a:cs typeface="Times New Roman" panose="02020603050405020304" pitchFamily="18" charset="0"/>
              </a:rPr>
              <a:t> Preston-Gannon</a:t>
            </a:r>
          </a:p>
        </p:txBody>
      </p:sp>
      <p:pic>
        <p:nvPicPr>
          <p:cNvPr id="7" name="Picture 6" descr="A picture containing book, sitting, teddy, bear&#10;&#10;Description automatically generated">
            <a:extLst>
              <a:ext uri="{FF2B5EF4-FFF2-40B4-BE49-F238E27FC236}">
                <a16:creationId xmlns:a16="http://schemas.microsoft.com/office/drawing/2014/main" id="{21C7DD6A-E32E-46E2-8608-89030F3755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50" y="6850718"/>
            <a:ext cx="2192177" cy="2232734"/>
          </a:xfrm>
          <a:prstGeom prst="rect">
            <a:avLst/>
          </a:prstGeom>
        </p:spPr>
      </p:pic>
      <p:sp>
        <p:nvSpPr>
          <p:cNvPr id="9" name="TextBox 8">
            <a:extLst>
              <a:ext uri="{FF2B5EF4-FFF2-40B4-BE49-F238E27FC236}">
                <a16:creationId xmlns:a16="http://schemas.microsoft.com/office/drawing/2014/main" id="{85EB88D4-78A9-4260-A831-FA0A2F93E6A9}"/>
              </a:ext>
            </a:extLst>
          </p:cNvPr>
          <p:cNvSpPr txBox="1"/>
          <p:nvPr/>
        </p:nvSpPr>
        <p:spPr>
          <a:xfrm>
            <a:off x="896815" y="1236574"/>
            <a:ext cx="5064369" cy="5909310"/>
          </a:xfrm>
          <a:prstGeom prst="rect">
            <a:avLst/>
          </a:prstGeom>
          <a:noFill/>
        </p:spPr>
        <p:txBody>
          <a:bodyPr wrap="square" rtlCol="0">
            <a:spAutoFit/>
          </a:bodyPr>
          <a:lstStyle/>
          <a:p>
            <a:pPr lvl="0"/>
            <a:r>
              <a:rPr lang="en-GB" sz="1400" u="sng" dirty="0">
                <a:latin typeface="Times New Roman" panose="02020603050405020304" pitchFamily="18" charset="0"/>
                <a:cs typeface="Times New Roman" panose="02020603050405020304" pitchFamily="18" charset="0"/>
              </a:rPr>
              <a:t>Year Group: </a:t>
            </a:r>
            <a:r>
              <a:rPr lang="en-GB" sz="1400" dirty="0">
                <a:latin typeface="Times New Roman" panose="02020603050405020304" pitchFamily="18" charset="0"/>
                <a:cs typeface="Times New Roman" panose="02020603050405020304" pitchFamily="18" charset="0"/>
              </a:rPr>
              <a:t>Nursery</a:t>
            </a:r>
          </a:p>
          <a:p>
            <a:pPr lvl="0"/>
            <a:endParaRPr lang="en-GB" sz="1400" dirty="0">
              <a:latin typeface="Times New Roman" panose="02020603050405020304" pitchFamily="18" charset="0"/>
              <a:cs typeface="Times New Roman" panose="02020603050405020304" pitchFamily="18" charset="0"/>
            </a:endParaRPr>
          </a:p>
          <a:p>
            <a:pPr lvl="0"/>
            <a:r>
              <a:rPr lang="en-GB" sz="1400" u="sng" dirty="0">
                <a:latin typeface="Times New Roman" panose="02020603050405020304" pitchFamily="18" charset="0"/>
                <a:cs typeface="Times New Roman" panose="02020603050405020304" pitchFamily="18" charset="0"/>
              </a:rPr>
              <a:t>Vocabulary Activity:</a:t>
            </a:r>
          </a:p>
          <a:p>
            <a:r>
              <a:rPr lang="en-GB" sz="1400" dirty="0">
                <a:solidFill>
                  <a:schemeClr val="dk1"/>
                </a:solidFill>
                <a:latin typeface="Times New Roman" panose="02020603050405020304" pitchFamily="18" charset="0"/>
                <a:cs typeface="Times New Roman" panose="02020603050405020304" pitchFamily="18" charset="0"/>
              </a:rPr>
              <a:t>Read the story slowly with nursery and ask what happens on each page. The illustrations in this book are beautifully special and there is much discussion to be had around the feelings of the little girl and the orangutan.</a:t>
            </a:r>
          </a:p>
          <a:p>
            <a:pPr lvl="0"/>
            <a:r>
              <a:rPr lang="en-GB" sz="1400" dirty="0">
                <a:solidFill>
                  <a:schemeClr val="dk1"/>
                </a:solidFill>
                <a:latin typeface="Times New Roman" panose="02020603050405020304" pitchFamily="18" charset="0"/>
                <a:cs typeface="Times New Roman" panose="02020603050405020304" pitchFamily="18" charset="0"/>
              </a:rPr>
              <a:t>How do the illustrations show us the characters’ feelings? Share some of the illustrations and focus on facial expressions, body language and how the character is standing/looking etc.</a:t>
            </a:r>
          </a:p>
          <a:p>
            <a:pPr lvl="0"/>
            <a:r>
              <a:rPr lang="en-GB" sz="1400" dirty="0">
                <a:solidFill>
                  <a:schemeClr val="dk1"/>
                </a:solidFill>
                <a:latin typeface="Times New Roman" panose="02020603050405020304" pitchFamily="18" charset="0"/>
                <a:cs typeface="Times New Roman" panose="02020603050405020304" pitchFamily="18" charset="0"/>
              </a:rPr>
              <a:t>Encourage the children to use ‘because’ in their responses. Demonstrate this by modelling sentences like this, ‘</a:t>
            </a:r>
            <a:r>
              <a:rPr lang="en-GB" sz="1400" i="1" dirty="0">
                <a:solidFill>
                  <a:schemeClr val="dk1"/>
                </a:solidFill>
                <a:latin typeface="Times New Roman" panose="02020603050405020304" pitchFamily="18" charset="0"/>
                <a:cs typeface="Times New Roman" panose="02020603050405020304" pitchFamily="18" charset="0"/>
              </a:rPr>
              <a:t>I think the little girl is angry because she is holding the cookie high in the air and her eyes are really big. She looks cross.’</a:t>
            </a:r>
            <a:endParaRPr lang="en-GB" sz="1400" dirty="0">
              <a:solidFill>
                <a:schemeClr val="dk1"/>
              </a:solidFill>
              <a:latin typeface="Times New Roman" panose="02020603050405020304" pitchFamily="18" charset="0"/>
              <a:cs typeface="Times New Roman" panose="02020603050405020304" pitchFamily="18" charset="0"/>
            </a:endParaRPr>
          </a:p>
          <a:p>
            <a:pPr lvl="0"/>
            <a:endParaRPr lang="en-GB" sz="1400" dirty="0">
              <a:latin typeface="Times New Roman" panose="02020603050405020304" pitchFamily="18" charset="0"/>
              <a:cs typeface="Times New Roman" panose="02020603050405020304" pitchFamily="18" charset="0"/>
            </a:endParaRPr>
          </a:p>
          <a:p>
            <a:pPr lvl="0"/>
            <a:r>
              <a:rPr lang="en-GB" sz="1400" u="sng" dirty="0">
                <a:latin typeface="Times New Roman" panose="02020603050405020304" pitchFamily="18" charset="0"/>
                <a:cs typeface="Times New Roman" panose="02020603050405020304" pitchFamily="18" charset="0"/>
              </a:rPr>
              <a:t>Writing Activity:</a:t>
            </a:r>
          </a:p>
          <a:p>
            <a:pPr marL="285750" indent="-285750">
              <a:buFont typeface="Arial" panose="020B0604020202020204" pitchFamily="34" charset="0"/>
              <a:buChar char="•"/>
            </a:pPr>
            <a:r>
              <a:rPr lang="en-GB" sz="1400" b="1" dirty="0">
                <a:solidFill>
                  <a:schemeClr val="dk1"/>
                </a:solidFill>
                <a:latin typeface="Times New Roman" panose="02020603050405020304" pitchFamily="18" charset="0"/>
                <a:cs typeface="Times New Roman" panose="02020603050405020304" pitchFamily="18" charset="0"/>
              </a:rPr>
              <a:t>Task:</a:t>
            </a:r>
            <a:r>
              <a:rPr lang="en-GB" sz="1400" dirty="0">
                <a:solidFill>
                  <a:schemeClr val="dk1"/>
                </a:solidFill>
                <a:latin typeface="Times New Roman" panose="02020603050405020304" pitchFamily="18" charset="0"/>
                <a:cs typeface="Times New Roman" panose="02020603050405020304" pitchFamily="18" charset="0"/>
              </a:rPr>
              <a:t> To speak in role as a character</a:t>
            </a:r>
          </a:p>
          <a:p>
            <a:pPr marL="285750" indent="-285750">
              <a:buFont typeface="Arial" panose="020B0604020202020204" pitchFamily="34" charset="0"/>
              <a:buChar char="•"/>
            </a:pPr>
            <a:r>
              <a:rPr lang="en-GB" sz="1400" b="1" dirty="0">
                <a:solidFill>
                  <a:schemeClr val="dk1"/>
                </a:solidFill>
                <a:latin typeface="Times New Roman" panose="02020603050405020304" pitchFamily="18" charset="0"/>
                <a:cs typeface="Times New Roman" panose="02020603050405020304" pitchFamily="18" charset="0"/>
              </a:rPr>
              <a:t>Purpose:</a:t>
            </a:r>
            <a:r>
              <a:rPr lang="en-GB" sz="1400" dirty="0">
                <a:solidFill>
                  <a:schemeClr val="dk1"/>
                </a:solidFill>
                <a:latin typeface="Times New Roman" panose="02020603050405020304" pitchFamily="18" charset="0"/>
                <a:cs typeface="Times New Roman" panose="02020603050405020304" pitchFamily="18" charset="0"/>
              </a:rPr>
              <a:t> To describe how a character is feeling</a:t>
            </a:r>
          </a:p>
          <a:p>
            <a:endParaRPr lang="en-GB" sz="1400" dirty="0">
              <a:solidFill>
                <a:schemeClr val="dk1"/>
              </a:solidFill>
              <a:latin typeface="Times New Roman" panose="02020603050405020304" pitchFamily="18" charset="0"/>
              <a:cs typeface="Times New Roman" panose="02020603050405020304" pitchFamily="18" charset="0"/>
            </a:endParaRPr>
          </a:p>
          <a:p>
            <a:pPr lvl="0"/>
            <a:r>
              <a:rPr lang="en-GB" sz="1400" dirty="0">
                <a:solidFill>
                  <a:schemeClr val="dk1"/>
                </a:solidFill>
                <a:latin typeface="Times New Roman" panose="02020603050405020304" pitchFamily="18" charset="0"/>
                <a:cs typeface="Times New Roman" panose="02020603050405020304" pitchFamily="18" charset="0"/>
              </a:rPr>
              <a:t>Teachers could make head bands for children to wear that have a picture of the character on. When the child wears the head band with the orangutan, they speak in role as the orangutan. This can also be done holding an image of the character too.</a:t>
            </a:r>
          </a:p>
          <a:p>
            <a:r>
              <a:rPr lang="en-GB" sz="1400" dirty="0">
                <a:solidFill>
                  <a:schemeClr val="dk1"/>
                </a:solidFill>
                <a:latin typeface="Times New Roman" panose="02020603050405020304" pitchFamily="18" charset="0"/>
                <a:cs typeface="Times New Roman" panose="02020603050405020304" pitchFamily="18" charset="0"/>
              </a:rPr>
              <a:t>There are many apps such that allow children to take a photograph of an illustration, then record their voice. The mouth in the illustration will move as the child’s recording plays.</a:t>
            </a:r>
          </a:p>
          <a:p>
            <a:pPr lvl="0"/>
            <a:endParaRPr lang="en-GB" sz="1400" dirty="0">
              <a:solidFill>
                <a:schemeClr val="dk1"/>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DBD1E929-56AD-4909-9279-78283BFDF3B8}"/>
              </a:ext>
            </a:extLst>
          </p:cNvPr>
          <p:cNvSpPr txBox="1"/>
          <p:nvPr/>
        </p:nvSpPr>
        <p:spPr>
          <a:xfrm>
            <a:off x="-1" y="107134"/>
            <a:ext cx="6811109" cy="461665"/>
          </a:xfrm>
          <a:prstGeom prst="rect">
            <a:avLst/>
          </a:prstGeom>
          <a:noFill/>
        </p:spPr>
        <p:txBody>
          <a:bodyPr wrap="square" rtlCol="0">
            <a:spAutoFit/>
          </a:bodyPr>
          <a:lstStyle/>
          <a:p>
            <a:pPr algn="ctr"/>
            <a:r>
              <a:rPr lang="en-GB" sz="2400" dirty="0">
                <a:solidFill>
                  <a:srgbClr val="F37C15"/>
                </a:solidFill>
                <a:latin typeface="Times New Roman" panose="02020603050405020304" pitchFamily="18" charset="0"/>
                <a:cs typeface="Times New Roman" panose="02020603050405020304" pitchFamily="18" charset="0"/>
              </a:rPr>
              <a:t>Assembly ideas for</a:t>
            </a:r>
          </a:p>
        </p:txBody>
      </p:sp>
      <p:pic>
        <p:nvPicPr>
          <p:cNvPr id="8" name="Picture 7">
            <a:extLst>
              <a:ext uri="{FF2B5EF4-FFF2-40B4-BE49-F238E27FC236}">
                <a16:creationId xmlns:a16="http://schemas.microsoft.com/office/drawing/2014/main" id="{EBC2A82F-F780-4661-98A6-E952A8CEFAFE}"/>
              </a:ext>
            </a:extLst>
          </p:cNvPr>
          <p:cNvPicPr>
            <a:picLocks noChangeAspect="1"/>
          </p:cNvPicPr>
          <p:nvPr/>
        </p:nvPicPr>
        <p:blipFill rotWithShape="1">
          <a:blip r:embed="rId4">
            <a:extLst>
              <a:ext uri="{28A0092B-C50C-407E-A947-70E740481C1C}">
                <a14:useLocalDpi xmlns:a14="http://schemas.microsoft.com/office/drawing/2010/main" val="0"/>
              </a:ext>
            </a:extLst>
          </a:blip>
          <a:srcRect t="39722" b="19272"/>
          <a:stretch/>
        </p:blipFill>
        <p:spPr>
          <a:xfrm>
            <a:off x="3593123" y="595195"/>
            <a:ext cx="2368061" cy="313104"/>
          </a:xfrm>
          <a:prstGeom prst="rect">
            <a:avLst/>
          </a:prstGeom>
        </p:spPr>
      </p:pic>
      <p:pic>
        <p:nvPicPr>
          <p:cNvPr id="11" name="Picture 10">
            <a:extLst>
              <a:ext uri="{FF2B5EF4-FFF2-40B4-BE49-F238E27FC236}">
                <a16:creationId xmlns:a16="http://schemas.microsoft.com/office/drawing/2014/main" id="{EA188A9C-940E-49FC-B23B-49C5E985022A}"/>
              </a:ext>
            </a:extLst>
          </p:cNvPr>
          <p:cNvPicPr>
            <a:picLocks noChangeAspect="1"/>
          </p:cNvPicPr>
          <p:nvPr/>
        </p:nvPicPr>
        <p:blipFill rotWithShape="1">
          <a:blip r:embed="rId4">
            <a:extLst>
              <a:ext uri="{28A0092B-C50C-407E-A947-70E740481C1C}">
                <a14:useLocalDpi xmlns:a14="http://schemas.microsoft.com/office/drawing/2010/main" val="0"/>
              </a:ext>
            </a:extLst>
          </a:blip>
          <a:srcRect b="60602"/>
          <a:stretch/>
        </p:blipFill>
        <p:spPr>
          <a:xfrm>
            <a:off x="1389213" y="603968"/>
            <a:ext cx="2368061" cy="300828"/>
          </a:xfrm>
          <a:prstGeom prst="rect">
            <a:avLst/>
          </a:prstGeom>
        </p:spPr>
      </p:pic>
    </p:spTree>
    <p:extLst>
      <p:ext uri="{BB962C8B-B14F-4D97-AF65-F5344CB8AC3E}">
        <p14:creationId xmlns:p14="http://schemas.microsoft.com/office/powerpoint/2010/main" val="37555841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C58683E1-5F6A-4DF4-BBD2-B72899A80EFB}"/>
              </a:ext>
            </a:extLst>
          </p:cNvPr>
          <p:cNvPicPr>
            <a:picLocks noChangeAspect="1"/>
          </p:cNvPicPr>
          <p:nvPr/>
        </p:nvPicPr>
        <p:blipFill rotWithShape="1">
          <a:blip r:embed="rId2">
            <a:extLst>
              <a:ext uri="{28A0092B-C50C-407E-A947-70E740481C1C}">
                <a14:useLocalDpi xmlns:a14="http://schemas.microsoft.com/office/drawing/2010/main" val="0"/>
              </a:ext>
            </a:extLst>
          </a:blip>
          <a:srcRect r="29304"/>
          <a:stretch/>
        </p:blipFill>
        <p:spPr>
          <a:xfrm>
            <a:off x="0" y="0"/>
            <a:ext cx="6858000" cy="6858000"/>
          </a:xfrm>
          <a:prstGeom prst="rect">
            <a:avLst/>
          </a:prstGeom>
        </p:spPr>
      </p:pic>
      <p:pic>
        <p:nvPicPr>
          <p:cNvPr id="5" name="Picture 4" descr="A close up of a logo&#10;&#10;Description automatically generated">
            <a:extLst>
              <a:ext uri="{FF2B5EF4-FFF2-40B4-BE49-F238E27FC236}">
                <a16:creationId xmlns:a16="http://schemas.microsoft.com/office/drawing/2014/main" id="{6B2B1687-8059-4C7F-8B56-5DFB81243821}"/>
              </a:ext>
            </a:extLst>
          </p:cNvPr>
          <p:cNvPicPr>
            <a:picLocks noChangeAspect="1"/>
          </p:cNvPicPr>
          <p:nvPr/>
        </p:nvPicPr>
        <p:blipFill rotWithShape="1">
          <a:blip r:embed="rId2">
            <a:extLst>
              <a:ext uri="{28A0092B-C50C-407E-A947-70E740481C1C}">
                <a14:useLocalDpi xmlns:a14="http://schemas.microsoft.com/office/drawing/2010/main" val="0"/>
              </a:ext>
            </a:extLst>
          </a:blip>
          <a:srcRect t="19487" r="29304"/>
          <a:stretch/>
        </p:blipFill>
        <p:spPr>
          <a:xfrm>
            <a:off x="0" y="3622430"/>
            <a:ext cx="6858000" cy="5521569"/>
          </a:xfrm>
          <a:prstGeom prst="rect">
            <a:avLst/>
          </a:prstGeom>
        </p:spPr>
      </p:pic>
      <p:sp>
        <p:nvSpPr>
          <p:cNvPr id="6" name="TextBox 5">
            <a:extLst>
              <a:ext uri="{FF2B5EF4-FFF2-40B4-BE49-F238E27FC236}">
                <a16:creationId xmlns:a16="http://schemas.microsoft.com/office/drawing/2014/main" id="{A7793799-C1C8-4429-93FE-A9DCA91411CF}"/>
              </a:ext>
            </a:extLst>
          </p:cNvPr>
          <p:cNvSpPr txBox="1"/>
          <p:nvPr/>
        </p:nvSpPr>
        <p:spPr>
          <a:xfrm>
            <a:off x="2074985" y="8440061"/>
            <a:ext cx="4736123" cy="584775"/>
          </a:xfrm>
          <a:prstGeom prst="rect">
            <a:avLst/>
          </a:prstGeom>
          <a:noFill/>
        </p:spPr>
        <p:txBody>
          <a:bodyPr wrap="square" rtlCol="0">
            <a:spAutoFit/>
          </a:bodyPr>
          <a:lstStyle/>
          <a:p>
            <a:r>
              <a:rPr lang="en-GB" sz="1600" i="1" dirty="0">
                <a:solidFill>
                  <a:srgbClr val="FCFBDF"/>
                </a:solidFill>
                <a:latin typeface="Times New Roman" panose="02020603050405020304" pitchFamily="18" charset="0"/>
                <a:cs typeface="Times New Roman" panose="02020603050405020304" pitchFamily="18" charset="0"/>
              </a:rPr>
              <a:t>There’s a Rang-tan in My Bedroom </a:t>
            </a:r>
          </a:p>
          <a:p>
            <a:r>
              <a:rPr lang="en-GB" sz="1600" dirty="0">
                <a:solidFill>
                  <a:srgbClr val="FCFBDF"/>
                </a:solidFill>
                <a:latin typeface="Times New Roman" panose="02020603050405020304" pitchFamily="18" charset="0"/>
                <a:cs typeface="Times New Roman" panose="02020603050405020304" pitchFamily="18" charset="0"/>
              </a:rPr>
              <a:t>by James Sellick and </a:t>
            </a:r>
            <a:r>
              <a:rPr lang="en-GB" sz="1600" dirty="0" err="1">
                <a:solidFill>
                  <a:srgbClr val="FCFBDF"/>
                </a:solidFill>
                <a:latin typeface="Times New Roman" panose="02020603050405020304" pitchFamily="18" charset="0"/>
                <a:cs typeface="Times New Roman" panose="02020603050405020304" pitchFamily="18" charset="0"/>
              </a:rPr>
              <a:t>Frann</a:t>
            </a:r>
            <a:r>
              <a:rPr lang="en-GB" sz="1600" dirty="0">
                <a:solidFill>
                  <a:srgbClr val="FCFBDF"/>
                </a:solidFill>
                <a:latin typeface="Times New Roman" panose="02020603050405020304" pitchFamily="18" charset="0"/>
                <a:cs typeface="Times New Roman" panose="02020603050405020304" pitchFamily="18" charset="0"/>
              </a:rPr>
              <a:t> Preston-Gannon</a:t>
            </a:r>
          </a:p>
        </p:txBody>
      </p:sp>
      <p:pic>
        <p:nvPicPr>
          <p:cNvPr id="7" name="Picture 6" descr="A picture containing book, sitting, teddy, bear&#10;&#10;Description automatically generated">
            <a:extLst>
              <a:ext uri="{FF2B5EF4-FFF2-40B4-BE49-F238E27FC236}">
                <a16:creationId xmlns:a16="http://schemas.microsoft.com/office/drawing/2014/main" id="{21C7DD6A-E32E-46E2-8608-89030F3755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50" y="6850718"/>
            <a:ext cx="2192177" cy="2232734"/>
          </a:xfrm>
          <a:prstGeom prst="rect">
            <a:avLst/>
          </a:prstGeom>
        </p:spPr>
      </p:pic>
      <p:sp>
        <p:nvSpPr>
          <p:cNvPr id="9" name="TextBox 8">
            <a:extLst>
              <a:ext uri="{FF2B5EF4-FFF2-40B4-BE49-F238E27FC236}">
                <a16:creationId xmlns:a16="http://schemas.microsoft.com/office/drawing/2014/main" id="{85EB88D4-78A9-4260-A831-FA0A2F93E6A9}"/>
              </a:ext>
            </a:extLst>
          </p:cNvPr>
          <p:cNvSpPr txBox="1"/>
          <p:nvPr/>
        </p:nvSpPr>
        <p:spPr>
          <a:xfrm>
            <a:off x="896815" y="1158516"/>
            <a:ext cx="5064369" cy="6340197"/>
          </a:xfrm>
          <a:prstGeom prst="rect">
            <a:avLst/>
          </a:prstGeom>
          <a:noFill/>
        </p:spPr>
        <p:txBody>
          <a:bodyPr wrap="square" rtlCol="0">
            <a:spAutoFit/>
          </a:bodyPr>
          <a:lstStyle/>
          <a:p>
            <a:pPr lvl="0"/>
            <a:r>
              <a:rPr lang="en-GB" sz="1400" u="sng" dirty="0">
                <a:latin typeface="Times New Roman" panose="02020603050405020304" pitchFamily="18" charset="0"/>
                <a:cs typeface="Times New Roman" panose="02020603050405020304" pitchFamily="18" charset="0"/>
              </a:rPr>
              <a:t>Year Group: </a:t>
            </a:r>
            <a:r>
              <a:rPr lang="en-GB" sz="1400" dirty="0">
                <a:latin typeface="Times New Roman" panose="02020603050405020304" pitchFamily="18" charset="0"/>
                <a:cs typeface="Times New Roman" panose="02020603050405020304" pitchFamily="18" charset="0"/>
              </a:rPr>
              <a:t>Reception</a:t>
            </a:r>
          </a:p>
          <a:p>
            <a:pPr lvl="0"/>
            <a:endParaRPr lang="en-GB" sz="1400" dirty="0">
              <a:latin typeface="Times New Roman" panose="02020603050405020304" pitchFamily="18" charset="0"/>
              <a:cs typeface="Times New Roman" panose="02020603050405020304" pitchFamily="18" charset="0"/>
            </a:endParaRPr>
          </a:p>
          <a:p>
            <a:pPr lvl="0"/>
            <a:r>
              <a:rPr lang="en-GB" sz="1400" u="sng" dirty="0">
                <a:latin typeface="Times New Roman" panose="02020603050405020304" pitchFamily="18" charset="0"/>
                <a:cs typeface="Times New Roman" panose="02020603050405020304" pitchFamily="18" charset="0"/>
              </a:rPr>
              <a:t>Vocabulary Activity:</a:t>
            </a:r>
          </a:p>
          <a:p>
            <a:pPr lvl="0"/>
            <a:r>
              <a:rPr lang="en-GB" sz="1400" dirty="0">
                <a:latin typeface="Times New Roman" panose="02020603050405020304" pitchFamily="18" charset="0"/>
                <a:cs typeface="Times New Roman" panose="02020603050405020304" pitchFamily="18" charset="0"/>
              </a:rPr>
              <a:t>Focus on the middle of the story to ensure that the children understand the actual crux of the story.</a:t>
            </a:r>
          </a:p>
          <a:p>
            <a:pPr lvl="0"/>
            <a:r>
              <a:rPr lang="en-GB" sz="1400" dirty="0">
                <a:latin typeface="Times New Roman" panose="02020603050405020304" pitchFamily="18" charset="0"/>
                <a:cs typeface="Times New Roman" panose="02020603050405020304" pitchFamily="18" charset="0"/>
              </a:rPr>
              <a:t>How does the little girl help the orangutan? Focus on the pages in the middle of the story.</a:t>
            </a:r>
          </a:p>
          <a:p>
            <a:pPr lvl="0"/>
            <a:r>
              <a:rPr lang="en-GB" sz="1400" dirty="0">
                <a:latin typeface="Times New Roman" panose="02020603050405020304" pitchFamily="18" charset="0"/>
                <a:cs typeface="Times New Roman" panose="02020603050405020304" pitchFamily="18" charset="0"/>
              </a:rPr>
              <a:t>She writes the letter, does a speech and her campaign. Ask the children to discuss what she might have written in the letter. What might she have said in the speech? What is the main message that she would include?</a:t>
            </a:r>
          </a:p>
          <a:p>
            <a:pPr lvl="0"/>
            <a:endParaRPr lang="en-GB" sz="1400" dirty="0">
              <a:latin typeface="Times New Roman" panose="02020603050405020304" pitchFamily="18" charset="0"/>
              <a:cs typeface="Times New Roman" panose="02020603050405020304" pitchFamily="18" charset="0"/>
            </a:endParaRPr>
          </a:p>
          <a:p>
            <a:pPr lvl="0"/>
            <a:r>
              <a:rPr lang="en-GB" sz="1400" u="sng" dirty="0">
                <a:latin typeface="Times New Roman" panose="02020603050405020304" pitchFamily="18" charset="0"/>
                <a:cs typeface="Times New Roman" panose="02020603050405020304" pitchFamily="18" charset="0"/>
              </a:rPr>
              <a:t>Writing Activity:</a:t>
            </a:r>
          </a:p>
          <a:p>
            <a:pPr marL="285750" indent="-285750">
              <a:buFont typeface="Arial" panose="020B0604020202020204" pitchFamily="34" charset="0"/>
              <a:buChar char="•"/>
            </a:pPr>
            <a:r>
              <a:rPr lang="en-GB" sz="1400" b="1" dirty="0">
                <a:solidFill>
                  <a:schemeClr val="dk1"/>
                </a:solidFill>
                <a:latin typeface="Times New Roman" panose="02020603050405020304" pitchFamily="18" charset="0"/>
                <a:cs typeface="Times New Roman" panose="02020603050405020304" pitchFamily="18" charset="0"/>
              </a:rPr>
              <a:t>Task: </a:t>
            </a:r>
            <a:r>
              <a:rPr lang="en-GB" sz="1400" dirty="0">
                <a:solidFill>
                  <a:schemeClr val="dk1"/>
                </a:solidFill>
                <a:latin typeface="Times New Roman" panose="02020603050405020304" pitchFamily="18" charset="0"/>
                <a:cs typeface="Times New Roman" panose="02020603050405020304" pitchFamily="18" charset="0"/>
              </a:rPr>
              <a:t>To write a postcard to the orangutan</a:t>
            </a:r>
          </a:p>
          <a:p>
            <a:pPr marL="285750" indent="-285750">
              <a:buFont typeface="Arial" panose="020B0604020202020204" pitchFamily="34" charset="0"/>
              <a:buChar char="•"/>
            </a:pPr>
            <a:r>
              <a:rPr lang="en-GB" sz="1400" b="1" dirty="0">
                <a:solidFill>
                  <a:schemeClr val="dk1"/>
                </a:solidFill>
                <a:latin typeface="Times New Roman" panose="02020603050405020304" pitchFamily="18" charset="0"/>
                <a:cs typeface="Times New Roman" panose="02020603050405020304" pitchFamily="18" charset="0"/>
              </a:rPr>
              <a:t>Purpose: </a:t>
            </a:r>
            <a:r>
              <a:rPr lang="en-GB" sz="1400" dirty="0">
                <a:solidFill>
                  <a:schemeClr val="dk1"/>
                </a:solidFill>
                <a:latin typeface="Times New Roman" panose="02020603050405020304" pitchFamily="18" charset="0"/>
                <a:cs typeface="Times New Roman" panose="02020603050405020304" pitchFamily="18" charset="0"/>
              </a:rPr>
              <a:t>To tell orangutan that you are helping her</a:t>
            </a:r>
          </a:p>
          <a:p>
            <a:endParaRPr lang="en-GB" sz="1400" dirty="0">
              <a:solidFill>
                <a:schemeClr val="dk1"/>
              </a:solidFill>
              <a:latin typeface="Times New Roman" panose="02020603050405020304" pitchFamily="18" charset="0"/>
              <a:cs typeface="Times New Roman" panose="02020603050405020304" pitchFamily="18" charset="0"/>
            </a:endParaRPr>
          </a:p>
          <a:p>
            <a:r>
              <a:rPr lang="en-GB" sz="1400" dirty="0">
                <a:solidFill>
                  <a:schemeClr val="dk1"/>
                </a:solidFill>
                <a:latin typeface="Times New Roman" panose="02020603050405020304" pitchFamily="18" charset="0"/>
                <a:cs typeface="Times New Roman" panose="02020603050405020304" pitchFamily="18" charset="0"/>
              </a:rPr>
              <a:t>Give the children a template of a postcard with the address printed. Word cards should be presented to children to use with key words needed for this task (orangutan, help, love).</a:t>
            </a:r>
          </a:p>
          <a:p>
            <a:r>
              <a:rPr lang="en-GB" sz="1400" dirty="0">
                <a:solidFill>
                  <a:schemeClr val="dk1"/>
                </a:solidFill>
                <a:latin typeface="Times New Roman" panose="02020603050405020304" pitchFamily="18" charset="0"/>
                <a:cs typeface="Times New Roman" panose="02020603050405020304" pitchFamily="18" charset="0"/>
              </a:rPr>
              <a:t>As with all good practice, oral rehearsal is key to reception children producing a successful piece of writing. Children say aloud what they want to say to the orangutan.</a:t>
            </a:r>
          </a:p>
          <a:p>
            <a:r>
              <a:rPr lang="en-GB" sz="1400" dirty="0">
                <a:solidFill>
                  <a:schemeClr val="dk1"/>
                </a:solidFill>
                <a:latin typeface="Times New Roman" panose="02020603050405020304" pitchFamily="18" charset="0"/>
                <a:cs typeface="Times New Roman" panose="02020603050405020304" pitchFamily="18" charset="0"/>
              </a:rPr>
              <a:t>Children write their message to orangutan.</a:t>
            </a:r>
          </a:p>
          <a:p>
            <a:r>
              <a:rPr lang="en-GB" sz="1400" dirty="0">
                <a:solidFill>
                  <a:schemeClr val="dk1"/>
                </a:solidFill>
                <a:latin typeface="Times New Roman" panose="02020603050405020304" pitchFamily="18" charset="0"/>
                <a:cs typeface="Times New Roman" panose="02020603050405020304" pitchFamily="18" charset="0"/>
              </a:rPr>
              <a:t>Children can illustrate the other side of their postcard or can choose a picture from the book to stick on their postcards.</a:t>
            </a:r>
          </a:p>
          <a:p>
            <a:r>
              <a:rPr lang="en-GB" sz="1400" dirty="0">
                <a:solidFill>
                  <a:schemeClr val="dk1"/>
                </a:solidFill>
                <a:latin typeface="Times New Roman" panose="02020603050405020304" pitchFamily="18" charset="0"/>
                <a:cs typeface="Times New Roman" panose="02020603050405020304" pitchFamily="18" charset="0"/>
              </a:rPr>
              <a:t>Teachers may ‘post’ these postcards and then send a reply from orangutan to the children.</a:t>
            </a:r>
          </a:p>
          <a:p>
            <a:endParaRPr lang="en-GB" sz="1400" dirty="0">
              <a:solidFill>
                <a:schemeClr val="dk1"/>
              </a:solidFill>
              <a:latin typeface="Times New Roman" panose="02020603050405020304" pitchFamily="18" charset="0"/>
              <a:cs typeface="Times New Roman" panose="02020603050405020304" pitchFamily="18" charset="0"/>
            </a:endParaRPr>
          </a:p>
          <a:p>
            <a:pPr lvl="0"/>
            <a:endParaRPr lang="en-GB" sz="1400" dirty="0">
              <a:solidFill>
                <a:schemeClr val="dk1"/>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DBD1E929-56AD-4909-9279-78283BFDF3B8}"/>
              </a:ext>
            </a:extLst>
          </p:cNvPr>
          <p:cNvSpPr txBox="1"/>
          <p:nvPr/>
        </p:nvSpPr>
        <p:spPr>
          <a:xfrm>
            <a:off x="-1" y="107134"/>
            <a:ext cx="6811109" cy="461665"/>
          </a:xfrm>
          <a:prstGeom prst="rect">
            <a:avLst/>
          </a:prstGeom>
          <a:noFill/>
        </p:spPr>
        <p:txBody>
          <a:bodyPr wrap="square" rtlCol="0">
            <a:spAutoFit/>
          </a:bodyPr>
          <a:lstStyle/>
          <a:p>
            <a:pPr algn="ctr"/>
            <a:r>
              <a:rPr lang="en-GB" sz="2400" dirty="0">
                <a:solidFill>
                  <a:srgbClr val="E26719"/>
                </a:solidFill>
                <a:latin typeface="Times New Roman" panose="02020603050405020304" pitchFamily="18" charset="0"/>
                <a:cs typeface="Times New Roman" panose="02020603050405020304" pitchFamily="18" charset="0"/>
              </a:rPr>
              <a:t>Assembly ideas for</a:t>
            </a:r>
          </a:p>
        </p:txBody>
      </p:sp>
      <p:pic>
        <p:nvPicPr>
          <p:cNvPr id="8" name="Picture 7">
            <a:extLst>
              <a:ext uri="{FF2B5EF4-FFF2-40B4-BE49-F238E27FC236}">
                <a16:creationId xmlns:a16="http://schemas.microsoft.com/office/drawing/2014/main" id="{A87FF797-1282-4790-B9F2-53C3809FDBEF}"/>
              </a:ext>
            </a:extLst>
          </p:cNvPr>
          <p:cNvPicPr>
            <a:picLocks noChangeAspect="1"/>
          </p:cNvPicPr>
          <p:nvPr/>
        </p:nvPicPr>
        <p:blipFill rotWithShape="1">
          <a:blip r:embed="rId4">
            <a:extLst>
              <a:ext uri="{28A0092B-C50C-407E-A947-70E740481C1C}">
                <a14:useLocalDpi xmlns:a14="http://schemas.microsoft.com/office/drawing/2010/main" val="0"/>
              </a:ext>
            </a:extLst>
          </a:blip>
          <a:srcRect t="39722" b="19272"/>
          <a:stretch/>
        </p:blipFill>
        <p:spPr>
          <a:xfrm>
            <a:off x="3593123" y="595195"/>
            <a:ext cx="2368061" cy="313104"/>
          </a:xfrm>
          <a:prstGeom prst="rect">
            <a:avLst/>
          </a:prstGeom>
        </p:spPr>
      </p:pic>
      <p:pic>
        <p:nvPicPr>
          <p:cNvPr id="11" name="Picture 10">
            <a:extLst>
              <a:ext uri="{FF2B5EF4-FFF2-40B4-BE49-F238E27FC236}">
                <a16:creationId xmlns:a16="http://schemas.microsoft.com/office/drawing/2014/main" id="{A40F35EE-3E24-42F0-9C38-F8C99D7E623E}"/>
              </a:ext>
            </a:extLst>
          </p:cNvPr>
          <p:cNvPicPr>
            <a:picLocks noChangeAspect="1"/>
          </p:cNvPicPr>
          <p:nvPr/>
        </p:nvPicPr>
        <p:blipFill rotWithShape="1">
          <a:blip r:embed="rId4">
            <a:extLst>
              <a:ext uri="{28A0092B-C50C-407E-A947-70E740481C1C}">
                <a14:useLocalDpi xmlns:a14="http://schemas.microsoft.com/office/drawing/2010/main" val="0"/>
              </a:ext>
            </a:extLst>
          </a:blip>
          <a:srcRect b="60602"/>
          <a:stretch/>
        </p:blipFill>
        <p:spPr>
          <a:xfrm>
            <a:off x="1389213" y="603968"/>
            <a:ext cx="2368061" cy="300828"/>
          </a:xfrm>
          <a:prstGeom prst="rect">
            <a:avLst/>
          </a:prstGeom>
        </p:spPr>
      </p:pic>
    </p:spTree>
    <p:extLst>
      <p:ext uri="{BB962C8B-B14F-4D97-AF65-F5344CB8AC3E}">
        <p14:creationId xmlns:p14="http://schemas.microsoft.com/office/powerpoint/2010/main" val="26347143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C58683E1-5F6A-4DF4-BBD2-B72899A80EFB}"/>
              </a:ext>
            </a:extLst>
          </p:cNvPr>
          <p:cNvPicPr>
            <a:picLocks noChangeAspect="1"/>
          </p:cNvPicPr>
          <p:nvPr/>
        </p:nvPicPr>
        <p:blipFill rotWithShape="1">
          <a:blip r:embed="rId2">
            <a:extLst>
              <a:ext uri="{28A0092B-C50C-407E-A947-70E740481C1C}">
                <a14:useLocalDpi xmlns:a14="http://schemas.microsoft.com/office/drawing/2010/main" val="0"/>
              </a:ext>
            </a:extLst>
          </a:blip>
          <a:srcRect r="29304"/>
          <a:stretch/>
        </p:blipFill>
        <p:spPr>
          <a:xfrm>
            <a:off x="0" y="0"/>
            <a:ext cx="6858000" cy="6858000"/>
          </a:xfrm>
          <a:prstGeom prst="rect">
            <a:avLst/>
          </a:prstGeom>
        </p:spPr>
      </p:pic>
      <p:pic>
        <p:nvPicPr>
          <p:cNvPr id="5" name="Picture 4" descr="A close up of a logo&#10;&#10;Description automatically generated">
            <a:extLst>
              <a:ext uri="{FF2B5EF4-FFF2-40B4-BE49-F238E27FC236}">
                <a16:creationId xmlns:a16="http://schemas.microsoft.com/office/drawing/2014/main" id="{6B2B1687-8059-4C7F-8B56-5DFB81243821}"/>
              </a:ext>
            </a:extLst>
          </p:cNvPr>
          <p:cNvPicPr>
            <a:picLocks noChangeAspect="1"/>
          </p:cNvPicPr>
          <p:nvPr/>
        </p:nvPicPr>
        <p:blipFill rotWithShape="1">
          <a:blip r:embed="rId2">
            <a:extLst>
              <a:ext uri="{28A0092B-C50C-407E-A947-70E740481C1C}">
                <a14:useLocalDpi xmlns:a14="http://schemas.microsoft.com/office/drawing/2010/main" val="0"/>
              </a:ext>
            </a:extLst>
          </a:blip>
          <a:srcRect t="19487" r="29304"/>
          <a:stretch/>
        </p:blipFill>
        <p:spPr>
          <a:xfrm>
            <a:off x="-35150" y="3622431"/>
            <a:ext cx="6858000" cy="5521569"/>
          </a:xfrm>
          <a:prstGeom prst="rect">
            <a:avLst/>
          </a:prstGeom>
        </p:spPr>
      </p:pic>
      <p:sp>
        <p:nvSpPr>
          <p:cNvPr id="6" name="TextBox 5">
            <a:extLst>
              <a:ext uri="{FF2B5EF4-FFF2-40B4-BE49-F238E27FC236}">
                <a16:creationId xmlns:a16="http://schemas.microsoft.com/office/drawing/2014/main" id="{A7793799-C1C8-4429-93FE-A9DCA91411CF}"/>
              </a:ext>
            </a:extLst>
          </p:cNvPr>
          <p:cNvSpPr txBox="1"/>
          <p:nvPr/>
        </p:nvSpPr>
        <p:spPr>
          <a:xfrm>
            <a:off x="2074985" y="8440061"/>
            <a:ext cx="4736123" cy="584775"/>
          </a:xfrm>
          <a:prstGeom prst="rect">
            <a:avLst/>
          </a:prstGeom>
          <a:noFill/>
        </p:spPr>
        <p:txBody>
          <a:bodyPr wrap="square" rtlCol="0">
            <a:spAutoFit/>
          </a:bodyPr>
          <a:lstStyle/>
          <a:p>
            <a:r>
              <a:rPr lang="en-GB" sz="1600" i="1" dirty="0">
                <a:solidFill>
                  <a:srgbClr val="FCFBDF"/>
                </a:solidFill>
                <a:latin typeface="Times New Roman" panose="02020603050405020304" pitchFamily="18" charset="0"/>
                <a:cs typeface="Times New Roman" panose="02020603050405020304" pitchFamily="18" charset="0"/>
              </a:rPr>
              <a:t>There’s a Rang-tan in My Bedroom </a:t>
            </a:r>
          </a:p>
          <a:p>
            <a:r>
              <a:rPr lang="en-GB" sz="1600" dirty="0">
                <a:solidFill>
                  <a:srgbClr val="FCFBDF"/>
                </a:solidFill>
                <a:latin typeface="Times New Roman" panose="02020603050405020304" pitchFamily="18" charset="0"/>
                <a:cs typeface="Times New Roman" panose="02020603050405020304" pitchFamily="18" charset="0"/>
              </a:rPr>
              <a:t>by James Sellick and </a:t>
            </a:r>
            <a:r>
              <a:rPr lang="en-GB" sz="1600" dirty="0" err="1">
                <a:solidFill>
                  <a:srgbClr val="FCFBDF"/>
                </a:solidFill>
                <a:latin typeface="Times New Roman" panose="02020603050405020304" pitchFamily="18" charset="0"/>
                <a:cs typeface="Times New Roman" panose="02020603050405020304" pitchFamily="18" charset="0"/>
              </a:rPr>
              <a:t>Frann</a:t>
            </a:r>
            <a:r>
              <a:rPr lang="en-GB" sz="1600" dirty="0">
                <a:solidFill>
                  <a:srgbClr val="FCFBDF"/>
                </a:solidFill>
                <a:latin typeface="Times New Roman" panose="02020603050405020304" pitchFamily="18" charset="0"/>
                <a:cs typeface="Times New Roman" panose="02020603050405020304" pitchFamily="18" charset="0"/>
              </a:rPr>
              <a:t> Preston-Gannon</a:t>
            </a:r>
          </a:p>
        </p:txBody>
      </p:sp>
      <p:pic>
        <p:nvPicPr>
          <p:cNvPr id="7" name="Picture 6" descr="A picture containing book, sitting, teddy, bear&#10;&#10;Description automatically generated">
            <a:extLst>
              <a:ext uri="{FF2B5EF4-FFF2-40B4-BE49-F238E27FC236}">
                <a16:creationId xmlns:a16="http://schemas.microsoft.com/office/drawing/2014/main" id="{21C7DD6A-E32E-46E2-8608-89030F3755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50" y="6850718"/>
            <a:ext cx="2192177" cy="2232734"/>
          </a:xfrm>
          <a:prstGeom prst="rect">
            <a:avLst/>
          </a:prstGeom>
        </p:spPr>
      </p:pic>
      <p:sp>
        <p:nvSpPr>
          <p:cNvPr id="9" name="TextBox 8">
            <a:extLst>
              <a:ext uri="{FF2B5EF4-FFF2-40B4-BE49-F238E27FC236}">
                <a16:creationId xmlns:a16="http://schemas.microsoft.com/office/drawing/2014/main" id="{85EB88D4-78A9-4260-A831-FA0A2F93E6A9}"/>
              </a:ext>
            </a:extLst>
          </p:cNvPr>
          <p:cNvSpPr txBox="1"/>
          <p:nvPr/>
        </p:nvSpPr>
        <p:spPr>
          <a:xfrm>
            <a:off x="896815" y="1236574"/>
            <a:ext cx="5064369" cy="3539430"/>
          </a:xfrm>
          <a:prstGeom prst="rect">
            <a:avLst/>
          </a:prstGeom>
          <a:noFill/>
        </p:spPr>
        <p:txBody>
          <a:bodyPr wrap="square" rtlCol="0">
            <a:spAutoFit/>
          </a:bodyPr>
          <a:lstStyle/>
          <a:p>
            <a:pPr lvl="0"/>
            <a:r>
              <a:rPr lang="en-GB" sz="1400" u="sng" dirty="0">
                <a:latin typeface="Times New Roman" panose="02020603050405020304" pitchFamily="18" charset="0"/>
                <a:cs typeface="Times New Roman" panose="02020603050405020304" pitchFamily="18" charset="0"/>
              </a:rPr>
              <a:t>Year Group: </a:t>
            </a:r>
            <a:r>
              <a:rPr lang="en-GB" sz="1400" dirty="0">
                <a:latin typeface="Times New Roman" panose="02020603050405020304" pitchFamily="18" charset="0"/>
                <a:cs typeface="Times New Roman" panose="02020603050405020304" pitchFamily="18" charset="0"/>
              </a:rPr>
              <a:t>Year 1</a:t>
            </a:r>
          </a:p>
          <a:p>
            <a:pPr lvl="0"/>
            <a:endParaRPr lang="en-GB" sz="1400" dirty="0">
              <a:latin typeface="Times New Roman" panose="02020603050405020304" pitchFamily="18" charset="0"/>
              <a:cs typeface="Times New Roman" panose="02020603050405020304" pitchFamily="18" charset="0"/>
            </a:endParaRPr>
          </a:p>
          <a:p>
            <a:pPr lvl="0"/>
            <a:r>
              <a:rPr lang="en-GB" sz="1400" u="sng" dirty="0">
                <a:latin typeface="Times New Roman" panose="02020603050405020304" pitchFamily="18" charset="0"/>
                <a:cs typeface="Times New Roman" panose="02020603050405020304" pitchFamily="18" charset="0"/>
              </a:rPr>
              <a:t>Vocabulary Activity:</a:t>
            </a:r>
          </a:p>
          <a:p>
            <a:pPr lvl="0"/>
            <a:r>
              <a:rPr lang="en-GB" sz="1400" dirty="0">
                <a:latin typeface="Times New Roman" panose="02020603050405020304" pitchFamily="18" charset="0"/>
                <a:cs typeface="Times New Roman" panose="02020603050405020304" pitchFamily="18" charset="0"/>
              </a:rPr>
              <a:t>Read the story again and point out that we hear the little girl’s voice first and then the orangutan’s second. </a:t>
            </a:r>
          </a:p>
          <a:p>
            <a:pPr lvl="0"/>
            <a:r>
              <a:rPr lang="en-GB" sz="1400" u="sng" dirty="0">
                <a:latin typeface="Times New Roman" panose="02020603050405020304" pitchFamily="18" charset="0"/>
                <a:cs typeface="Times New Roman" panose="02020603050405020304" pitchFamily="18" charset="0"/>
              </a:rPr>
              <a:t>What can you remember that the little girl said? What can you remember that the orangutan said? </a:t>
            </a:r>
            <a:r>
              <a:rPr lang="en-GB" sz="1400" dirty="0">
                <a:latin typeface="Times New Roman" panose="02020603050405020304" pitchFamily="18" charset="0"/>
                <a:cs typeface="Times New Roman" panose="02020603050405020304" pitchFamily="18" charset="0"/>
              </a:rPr>
              <a:t>Allow the children to talk in pairs about what the characters tell us.</a:t>
            </a:r>
          </a:p>
          <a:p>
            <a:pPr lvl="0"/>
            <a:r>
              <a:rPr lang="en-GB" sz="1400" dirty="0">
                <a:latin typeface="Times New Roman" panose="02020603050405020304" pitchFamily="18" charset="0"/>
                <a:cs typeface="Times New Roman" panose="02020603050405020304" pitchFamily="18" charset="0"/>
              </a:rPr>
              <a:t>Make a table on the board and take the feedback from the children, scribing their ideas in the appropriate column. Teachers can review children’s feedback and guide children to summarise – the little girl’s story </a:t>
            </a:r>
            <a:r>
              <a:rPr lang="en-GB" sz="1400" i="1" dirty="0">
                <a:latin typeface="Times New Roman" panose="02020603050405020304" pitchFamily="18" charset="0"/>
                <a:cs typeface="Times New Roman" panose="02020603050405020304" pitchFamily="18" charset="0"/>
              </a:rPr>
              <a:t>(she takes my shoe/ steals cookies/ howls at shampoo) and the orangutan’s story (humans destroy my forest/ took my family)</a:t>
            </a:r>
          </a:p>
          <a:p>
            <a:pPr lvl="0"/>
            <a:endParaRPr lang="en-GB" sz="1400" dirty="0">
              <a:latin typeface="Times New Roman" panose="02020603050405020304" pitchFamily="18" charset="0"/>
              <a:cs typeface="Times New Roman" panose="02020603050405020304" pitchFamily="18" charset="0"/>
            </a:endParaRPr>
          </a:p>
          <a:p>
            <a:pPr lvl="0"/>
            <a:endParaRPr lang="en-GB" sz="1400" dirty="0">
              <a:solidFill>
                <a:schemeClr val="dk1"/>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DBD1E929-56AD-4909-9279-78283BFDF3B8}"/>
              </a:ext>
            </a:extLst>
          </p:cNvPr>
          <p:cNvSpPr txBox="1"/>
          <p:nvPr/>
        </p:nvSpPr>
        <p:spPr>
          <a:xfrm>
            <a:off x="-1" y="107134"/>
            <a:ext cx="6811109" cy="461665"/>
          </a:xfrm>
          <a:prstGeom prst="rect">
            <a:avLst/>
          </a:prstGeom>
          <a:noFill/>
        </p:spPr>
        <p:txBody>
          <a:bodyPr wrap="square" rtlCol="0">
            <a:spAutoFit/>
          </a:bodyPr>
          <a:lstStyle/>
          <a:p>
            <a:pPr algn="ctr"/>
            <a:r>
              <a:rPr lang="en-GB" sz="2400" dirty="0">
                <a:solidFill>
                  <a:srgbClr val="E26719"/>
                </a:solidFill>
                <a:latin typeface="Times New Roman" panose="02020603050405020304" pitchFamily="18" charset="0"/>
                <a:cs typeface="Times New Roman" panose="02020603050405020304" pitchFamily="18" charset="0"/>
              </a:rPr>
              <a:t>Assembly ideas for</a:t>
            </a:r>
          </a:p>
        </p:txBody>
      </p:sp>
      <p:pic>
        <p:nvPicPr>
          <p:cNvPr id="8" name="Picture 7">
            <a:extLst>
              <a:ext uri="{FF2B5EF4-FFF2-40B4-BE49-F238E27FC236}">
                <a16:creationId xmlns:a16="http://schemas.microsoft.com/office/drawing/2014/main" id="{8F54C3A2-C5C0-4295-B432-B1052375C9BD}"/>
              </a:ext>
            </a:extLst>
          </p:cNvPr>
          <p:cNvPicPr>
            <a:picLocks noChangeAspect="1"/>
          </p:cNvPicPr>
          <p:nvPr/>
        </p:nvPicPr>
        <p:blipFill rotWithShape="1">
          <a:blip r:embed="rId4">
            <a:extLst>
              <a:ext uri="{28A0092B-C50C-407E-A947-70E740481C1C}">
                <a14:useLocalDpi xmlns:a14="http://schemas.microsoft.com/office/drawing/2010/main" val="0"/>
              </a:ext>
            </a:extLst>
          </a:blip>
          <a:srcRect t="39722" b="19272"/>
          <a:stretch/>
        </p:blipFill>
        <p:spPr>
          <a:xfrm>
            <a:off x="3593123" y="595195"/>
            <a:ext cx="2368061" cy="313104"/>
          </a:xfrm>
          <a:prstGeom prst="rect">
            <a:avLst/>
          </a:prstGeom>
        </p:spPr>
      </p:pic>
      <p:pic>
        <p:nvPicPr>
          <p:cNvPr id="11" name="Picture 10">
            <a:extLst>
              <a:ext uri="{FF2B5EF4-FFF2-40B4-BE49-F238E27FC236}">
                <a16:creationId xmlns:a16="http://schemas.microsoft.com/office/drawing/2014/main" id="{70A628DC-6D6A-4D35-808D-F10346EB134E}"/>
              </a:ext>
            </a:extLst>
          </p:cNvPr>
          <p:cNvPicPr>
            <a:picLocks noChangeAspect="1"/>
          </p:cNvPicPr>
          <p:nvPr/>
        </p:nvPicPr>
        <p:blipFill rotWithShape="1">
          <a:blip r:embed="rId4">
            <a:extLst>
              <a:ext uri="{28A0092B-C50C-407E-A947-70E740481C1C}">
                <a14:useLocalDpi xmlns:a14="http://schemas.microsoft.com/office/drawing/2010/main" val="0"/>
              </a:ext>
            </a:extLst>
          </a:blip>
          <a:srcRect b="60602"/>
          <a:stretch/>
        </p:blipFill>
        <p:spPr>
          <a:xfrm>
            <a:off x="1389213" y="603968"/>
            <a:ext cx="2368061" cy="300828"/>
          </a:xfrm>
          <a:prstGeom prst="rect">
            <a:avLst/>
          </a:prstGeom>
        </p:spPr>
      </p:pic>
    </p:spTree>
    <p:extLst>
      <p:ext uri="{BB962C8B-B14F-4D97-AF65-F5344CB8AC3E}">
        <p14:creationId xmlns:p14="http://schemas.microsoft.com/office/powerpoint/2010/main" val="40056237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C58683E1-5F6A-4DF4-BBD2-B72899A80EFB}"/>
              </a:ext>
            </a:extLst>
          </p:cNvPr>
          <p:cNvPicPr>
            <a:picLocks noChangeAspect="1"/>
          </p:cNvPicPr>
          <p:nvPr/>
        </p:nvPicPr>
        <p:blipFill rotWithShape="1">
          <a:blip r:embed="rId2">
            <a:extLst>
              <a:ext uri="{28A0092B-C50C-407E-A947-70E740481C1C}">
                <a14:useLocalDpi xmlns:a14="http://schemas.microsoft.com/office/drawing/2010/main" val="0"/>
              </a:ext>
            </a:extLst>
          </a:blip>
          <a:srcRect r="29304"/>
          <a:stretch/>
        </p:blipFill>
        <p:spPr>
          <a:xfrm>
            <a:off x="0" y="0"/>
            <a:ext cx="6858000" cy="6858000"/>
          </a:xfrm>
          <a:prstGeom prst="rect">
            <a:avLst/>
          </a:prstGeom>
        </p:spPr>
      </p:pic>
      <p:pic>
        <p:nvPicPr>
          <p:cNvPr id="5" name="Picture 4" descr="A close up of a logo&#10;&#10;Description automatically generated">
            <a:extLst>
              <a:ext uri="{FF2B5EF4-FFF2-40B4-BE49-F238E27FC236}">
                <a16:creationId xmlns:a16="http://schemas.microsoft.com/office/drawing/2014/main" id="{6B2B1687-8059-4C7F-8B56-5DFB81243821}"/>
              </a:ext>
            </a:extLst>
          </p:cNvPr>
          <p:cNvPicPr>
            <a:picLocks noChangeAspect="1"/>
          </p:cNvPicPr>
          <p:nvPr/>
        </p:nvPicPr>
        <p:blipFill rotWithShape="1">
          <a:blip r:embed="rId2">
            <a:extLst>
              <a:ext uri="{28A0092B-C50C-407E-A947-70E740481C1C}">
                <a14:useLocalDpi xmlns:a14="http://schemas.microsoft.com/office/drawing/2010/main" val="0"/>
              </a:ext>
            </a:extLst>
          </a:blip>
          <a:srcRect t="19487" r="29304"/>
          <a:stretch/>
        </p:blipFill>
        <p:spPr>
          <a:xfrm>
            <a:off x="-35150" y="3622431"/>
            <a:ext cx="6858000" cy="5521569"/>
          </a:xfrm>
          <a:prstGeom prst="rect">
            <a:avLst/>
          </a:prstGeom>
        </p:spPr>
      </p:pic>
      <p:sp>
        <p:nvSpPr>
          <p:cNvPr id="6" name="TextBox 5">
            <a:extLst>
              <a:ext uri="{FF2B5EF4-FFF2-40B4-BE49-F238E27FC236}">
                <a16:creationId xmlns:a16="http://schemas.microsoft.com/office/drawing/2014/main" id="{A7793799-C1C8-4429-93FE-A9DCA91411CF}"/>
              </a:ext>
            </a:extLst>
          </p:cNvPr>
          <p:cNvSpPr txBox="1"/>
          <p:nvPr/>
        </p:nvSpPr>
        <p:spPr>
          <a:xfrm>
            <a:off x="2074985" y="8440061"/>
            <a:ext cx="4736123" cy="584775"/>
          </a:xfrm>
          <a:prstGeom prst="rect">
            <a:avLst/>
          </a:prstGeom>
          <a:noFill/>
        </p:spPr>
        <p:txBody>
          <a:bodyPr wrap="square" rtlCol="0">
            <a:spAutoFit/>
          </a:bodyPr>
          <a:lstStyle/>
          <a:p>
            <a:r>
              <a:rPr lang="en-GB" sz="1600" i="1" dirty="0">
                <a:solidFill>
                  <a:srgbClr val="FCFBDF"/>
                </a:solidFill>
                <a:latin typeface="Times New Roman" panose="02020603050405020304" pitchFamily="18" charset="0"/>
                <a:cs typeface="Times New Roman" panose="02020603050405020304" pitchFamily="18" charset="0"/>
              </a:rPr>
              <a:t>There’s a Rang-tan in My Bedroom </a:t>
            </a:r>
          </a:p>
          <a:p>
            <a:r>
              <a:rPr lang="en-GB" sz="1600" dirty="0">
                <a:solidFill>
                  <a:srgbClr val="FCFBDF"/>
                </a:solidFill>
                <a:latin typeface="Times New Roman" panose="02020603050405020304" pitchFamily="18" charset="0"/>
                <a:cs typeface="Times New Roman" panose="02020603050405020304" pitchFamily="18" charset="0"/>
              </a:rPr>
              <a:t>by James Sellick and </a:t>
            </a:r>
            <a:r>
              <a:rPr lang="en-GB" sz="1600" dirty="0" err="1">
                <a:solidFill>
                  <a:srgbClr val="FCFBDF"/>
                </a:solidFill>
                <a:latin typeface="Times New Roman" panose="02020603050405020304" pitchFamily="18" charset="0"/>
                <a:cs typeface="Times New Roman" panose="02020603050405020304" pitchFamily="18" charset="0"/>
              </a:rPr>
              <a:t>Frann</a:t>
            </a:r>
            <a:r>
              <a:rPr lang="en-GB" sz="1600" dirty="0">
                <a:solidFill>
                  <a:srgbClr val="FCFBDF"/>
                </a:solidFill>
                <a:latin typeface="Times New Roman" panose="02020603050405020304" pitchFamily="18" charset="0"/>
                <a:cs typeface="Times New Roman" panose="02020603050405020304" pitchFamily="18" charset="0"/>
              </a:rPr>
              <a:t> Preston-Gannon</a:t>
            </a:r>
          </a:p>
        </p:txBody>
      </p:sp>
      <p:pic>
        <p:nvPicPr>
          <p:cNvPr id="7" name="Picture 6" descr="A picture containing book, sitting, teddy, bear&#10;&#10;Description automatically generated">
            <a:extLst>
              <a:ext uri="{FF2B5EF4-FFF2-40B4-BE49-F238E27FC236}">
                <a16:creationId xmlns:a16="http://schemas.microsoft.com/office/drawing/2014/main" id="{21C7DD6A-E32E-46E2-8608-89030F3755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50" y="6850718"/>
            <a:ext cx="2192177" cy="2232734"/>
          </a:xfrm>
          <a:prstGeom prst="rect">
            <a:avLst/>
          </a:prstGeom>
        </p:spPr>
      </p:pic>
      <p:sp>
        <p:nvSpPr>
          <p:cNvPr id="9" name="TextBox 8">
            <a:extLst>
              <a:ext uri="{FF2B5EF4-FFF2-40B4-BE49-F238E27FC236}">
                <a16:creationId xmlns:a16="http://schemas.microsoft.com/office/drawing/2014/main" id="{85EB88D4-78A9-4260-A831-FA0A2F93E6A9}"/>
              </a:ext>
            </a:extLst>
          </p:cNvPr>
          <p:cNvSpPr txBox="1"/>
          <p:nvPr/>
        </p:nvSpPr>
        <p:spPr>
          <a:xfrm>
            <a:off x="896815" y="1236574"/>
            <a:ext cx="5064369" cy="3970318"/>
          </a:xfrm>
          <a:prstGeom prst="rect">
            <a:avLst/>
          </a:prstGeom>
          <a:noFill/>
        </p:spPr>
        <p:txBody>
          <a:bodyPr wrap="square" rtlCol="0">
            <a:spAutoFit/>
          </a:bodyPr>
          <a:lstStyle/>
          <a:p>
            <a:pPr lvl="0"/>
            <a:r>
              <a:rPr lang="en-GB" sz="1400" u="sng" dirty="0">
                <a:latin typeface="Times New Roman" panose="02020603050405020304" pitchFamily="18" charset="0"/>
                <a:cs typeface="Times New Roman" panose="02020603050405020304" pitchFamily="18" charset="0"/>
              </a:rPr>
              <a:t>Writing Activity:</a:t>
            </a:r>
          </a:p>
          <a:p>
            <a:pPr marL="285750" indent="-285750">
              <a:buFont typeface="Arial" panose="020B0604020202020204" pitchFamily="34" charset="0"/>
              <a:buChar char="•"/>
            </a:pPr>
            <a:r>
              <a:rPr lang="en-GB" sz="1400" b="1" dirty="0">
                <a:solidFill>
                  <a:schemeClr val="dk1"/>
                </a:solidFill>
                <a:latin typeface="Times New Roman" panose="02020603050405020304" pitchFamily="18" charset="0"/>
                <a:cs typeface="Times New Roman" panose="02020603050405020304" pitchFamily="18" charset="0"/>
              </a:rPr>
              <a:t>Task: </a:t>
            </a:r>
            <a:r>
              <a:rPr lang="en-GB" sz="1400" dirty="0">
                <a:solidFill>
                  <a:schemeClr val="dk1"/>
                </a:solidFill>
                <a:latin typeface="Times New Roman" panose="02020603050405020304" pitchFamily="18" charset="0"/>
                <a:cs typeface="Times New Roman" panose="02020603050405020304" pitchFamily="18" charset="0"/>
              </a:rPr>
              <a:t>To write a speech bubble in role as a character from the book (children can choose to write as the orangutan or the little girl)</a:t>
            </a:r>
          </a:p>
          <a:p>
            <a:pPr marL="285750" indent="-285750">
              <a:buFont typeface="Arial" panose="020B0604020202020204" pitchFamily="34" charset="0"/>
              <a:buChar char="•"/>
            </a:pPr>
            <a:r>
              <a:rPr lang="en-GB" sz="1400" b="1" dirty="0">
                <a:solidFill>
                  <a:schemeClr val="dk1"/>
                </a:solidFill>
                <a:latin typeface="Times New Roman" panose="02020603050405020304" pitchFamily="18" charset="0"/>
                <a:cs typeface="Times New Roman" panose="02020603050405020304" pitchFamily="18" charset="0"/>
              </a:rPr>
              <a:t>Purpose: </a:t>
            </a:r>
            <a:r>
              <a:rPr lang="en-GB" sz="1400" dirty="0">
                <a:solidFill>
                  <a:schemeClr val="dk1"/>
                </a:solidFill>
                <a:latin typeface="Times New Roman" panose="02020603050405020304" pitchFamily="18" charset="0"/>
                <a:cs typeface="Times New Roman" panose="02020603050405020304" pitchFamily="18" charset="0"/>
              </a:rPr>
              <a:t>To describe how a character is feeling</a:t>
            </a:r>
          </a:p>
          <a:p>
            <a:pPr lvl="0"/>
            <a:endParaRPr lang="en-GB" sz="1400" dirty="0">
              <a:solidFill>
                <a:schemeClr val="dk1"/>
              </a:solidFill>
              <a:latin typeface="Times New Roman" panose="02020603050405020304" pitchFamily="18" charset="0"/>
              <a:cs typeface="Times New Roman" panose="02020603050405020304" pitchFamily="18" charset="0"/>
            </a:endParaRPr>
          </a:p>
          <a:p>
            <a:pPr lvl="0"/>
            <a:r>
              <a:rPr lang="en-GB" sz="1400" dirty="0">
                <a:solidFill>
                  <a:schemeClr val="dk1"/>
                </a:solidFill>
                <a:latin typeface="Times New Roman" panose="02020603050405020304" pitchFamily="18" charset="0"/>
                <a:cs typeface="Times New Roman" panose="02020603050405020304" pitchFamily="18" charset="0"/>
              </a:rPr>
              <a:t>In year 1, children should use the capital letter ‘I’ when writing in role. This is the perfect opportunity to apply this in a purposeful task.</a:t>
            </a:r>
          </a:p>
          <a:p>
            <a:pPr lvl="0"/>
            <a:r>
              <a:rPr lang="en-GB" sz="1400" dirty="0">
                <a:solidFill>
                  <a:schemeClr val="dk1"/>
                </a:solidFill>
                <a:latin typeface="Times New Roman" panose="02020603050405020304" pitchFamily="18" charset="0"/>
                <a:cs typeface="Times New Roman" panose="02020603050405020304" pitchFamily="18" charset="0"/>
              </a:rPr>
              <a:t>After completing the vocabulary activity, it makes sense that the children write in role as a character from the book. Allow the children some ownership to choose the character they would like to write in role as.</a:t>
            </a:r>
          </a:p>
          <a:p>
            <a:pPr lvl="0"/>
            <a:r>
              <a:rPr lang="en-GB" sz="1400" dirty="0">
                <a:solidFill>
                  <a:schemeClr val="dk1"/>
                </a:solidFill>
                <a:latin typeface="Times New Roman" panose="02020603050405020304" pitchFamily="18" charset="0"/>
                <a:cs typeface="Times New Roman" panose="02020603050405020304" pitchFamily="18" charset="0"/>
              </a:rPr>
              <a:t>Children can use the table generated in the vocabulary session to help structure their ideas for writing their speech bubble.</a:t>
            </a:r>
          </a:p>
          <a:p>
            <a:pPr lvl="0"/>
            <a:r>
              <a:rPr lang="en-GB" sz="1400" dirty="0">
                <a:solidFill>
                  <a:schemeClr val="dk1"/>
                </a:solidFill>
                <a:latin typeface="Times New Roman" panose="02020603050405020304" pitchFamily="18" charset="0"/>
                <a:cs typeface="Times New Roman" panose="02020603050405020304" pitchFamily="18" charset="0"/>
              </a:rPr>
              <a:t>Share some sentence stems, ‘I feel,’ ‘I think,’ and ‘I hope.’</a:t>
            </a:r>
          </a:p>
          <a:p>
            <a:pPr lvl="0"/>
            <a:endParaRPr lang="en-GB" sz="1400" dirty="0">
              <a:latin typeface="Times New Roman" panose="02020603050405020304" pitchFamily="18" charset="0"/>
              <a:cs typeface="Times New Roman" panose="02020603050405020304" pitchFamily="18" charset="0"/>
            </a:endParaRPr>
          </a:p>
          <a:p>
            <a:pPr lvl="0"/>
            <a:endParaRPr lang="en-GB" sz="1400" dirty="0">
              <a:solidFill>
                <a:schemeClr val="dk1"/>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DBD1E929-56AD-4909-9279-78283BFDF3B8}"/>
              </a:ext>
            </a:extLst>
          </p:cNvPr>
          <p:cNvSpPr txBox="1"/>
          <p:nvPr/>
        </p:nvSpPr>
        <p:spPr>
          <a:xfrm>
            <a:off x="-1" y="107134"/>
            <a:ext cx="6811109" cy="461665"/>
          </a:xfrm>
          <a:prstGeom prst="rect">
            <a:avLst/>
          </a:prstGeom>
          <a:noFill/>
        </p:spPr>
        <p:txBody>
          <a:bodyPr wrap="square" rtlCol="0">
            <a:spAutoFit/>
          </a:bodyPr>
          <a:lstStyle/>
          <a:p>
            <a:pPr algn="ctr"/>
            <a:r>
              <a:rPr lang="en-GB" sz="2400" dirty="0">
                <a:solidFill>
                  <a:srgbClr val="E26719"/>
                </a:solidFill>
                <a:latin typeface="Times New Roman" panose="02020603050405020304" pitchFamily="18" charset="0"/>
                <a:cs typeface="Times New Roman" panose="02020603050405020304" pitchFamily="18" charset="0"/>
              </a:rPr>
              <a:t>Assembly ideas for</a:t>
            </a:r>
          </a:p>
        </p:txBody>
      </p:sp>
      <p:pic>
        <p:nvPicPr>
          <p:cNvPr id="8" name="Picture 7">
            <a:extLst>
              <a:ext uri="{FF2B5EF4-FFF2-40B4-BE49-F238E27FC236}">
                <a16:creationId xmlns:a16="http://schemas.microsoft.com/office/drawing/2014/main" id="{DBF31C1B-B351-4467-A768-EF94644381EC}"/>
              </a:ext>
            </a:extLst>
          </p:cNvPr>
          <p:cNvPicPr>
            <a:picLocks noChangeAspect="1"/>
          </p:cNvPicPr>
          <p:nvPr/>
        </p:nvPicPr>
        <p:blipFill rotWithShape="1">
          <a:blip r:embed="rId4">
            <a:extLst>
              <a:ext uri="{28A0092B-C50C-407E-A947-70E740481C1C}">
                <a14:useLocalDpi xmlns:a14="http://schemas.microsoft.com/office/drawing/2010/main" val="0"/>
              </a:ext>
            </a:extLst>
          </a:blip>
          <a:srcRect t="39722" b="19272"/>
          <a:stretch/>
        </p:blipFill>
        <p:spPr>
          <a:xfrm>
            <a:off x="3593123" y="595195"/>
            <a:ext cx="2368061" cy="313104"/>
          </a:xfrm>
          <a:prstGeom prst="rect">
            <a:avLst/>
          </a:prstGeom>
        </p:spPr>
      </p:pic>
      <p:pic>
        <p:nvPicPr>
          <p:cNvPr id="11" name="Picture 10">
            <a:extLst>
              <a:ext uri="{FF2B5EF4-FFF2-40B4-BE49-F238E27FC236}">
                <a16:creationId xmlns:a16="http://schemas.microsoft.com/office/drawing/2014/main" id="{743C12F4-1318-497F-844C-E47F04EF252F}"/>
              </a:ext>
            </a:extLst>
          </p:cNvPr>
          <p:cNvPicPr>
            <a:picLocks noChangeAspect="1"/>
          </p:cNvPicPr>
          <p:nvPr/>
        </p:nvPicPr>
        <p:blipFill rotWithShape="1">
          <a:blip r:embed="rId4">
            <a:extLst>
              <a:ext uri="{28A0092B-C50C-407E-A947-70E740481C1C}">
                <a14:useLocalDpi xmlns:a14="http://schemas.microsoft.com/office/drawing/2010/main" val="0"/>
              </a:ext>
            </a:extLst>
          </a:blip>
          <a:srcRect b="60602"/>
          <a:stretch/>
        </p:blipFill>
        <p:spPr>
          <a:xfrm>
            <a:off x="1389213" y="603968"/>
            <a:ext cx="2368061" cy="300828"/>
          </a:xfrm>
          <a:prstGeom prst="rect">
            <a:avLst/>
          </a:prstGeom>
        </p:spPr>
      </p:pic>
    </p:spTree>
    <p:extLst>
      <p:ext uri="{BB962C8B-B14F-4D97-AF65-F5344CB8AC3E}">
        <p14:creationId xmlns:p14="http://schemas.microsoft.com/office/powerpoint/2010/main" val="11606351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C58683E1-5F6A-4DF4-BBD2-B72899A80EFB}"/>
              </a:ext>
            </a:extLst>
          </p:cNvPr>
          <p:cNvPicPr>
            <a:picLocks noChangeAspect="1"/>
          </p:cNvPicPr>
          <p:nvPr/>
        </p:nvPicPr>
        <p:blipFill rotWithShape="1">
          <a:blip r:embed="rId2">
            <a:extLst>
              <a:ext uri="{28A0092B-C50C-407E-A947-70E740481C1C}">
                <a14:useLocalDpi xmlns:a14="http://schemas.microsoft.com/office/drawing/2010/main" val="0"/>
              </a:ext>
            </a:extLst>
          </a:blip>
          <a:srcRect r="29304"/>
          <a:stretch/>
        </p:blipFill>
        <p:spPr>
          <a:xfrm>
            <a:off x="0" y="0"/>
            <a:ext cx="6858000" cy="6858000"/>
          </a:xfrm>
          <a:prstGeom prst="rect">
            <a:avLst/>
          </a:prstGeom>
        </p:spPr>
      </p:pic>
      <p:pic>
        <p:nvPicPr>
          <p:cNvPr id="5" name="Picture 4" descr="A close up of a logo&#10;&#10;Description automatically generated">
            <a:extLst>
              <a:ext uri="{FF2B5EF4-FFF2-40B4-BE49-F238E27FC236}">
                <a16:creationId xmlns:a16="http://schemas.microsoft.com/office/drawing/2014/main" id="{6B2B1687-8059-4C7F-8B56-5DFB81243821}"/>
              </a:ext>
            </a:extLst>
          </p:cNvPr>
          <p:cNvPicPr>
            <a:picLocks noChangeAspect="1"/>
          </p:cNvPicPr>
          <p:nvPr/>
        </p:nvPicPr>
        <p:blipFill rotWithShape="1">
          <a:blip r:embed="rId2">
            <a:extLst>
              <a:ext uri="{28A0092B-C50C-407E-A947-70E740481C1C}">
                <a14:useLocalDpi xmlns:a14="http://schemas.microsoft.com/office/drawing/2010/main" val="0"/>
              </a:ext>
            </a:extLst>
          </a:blip>
          <a:srcRect t="19487" r="29304"/>
          <a:stretch/>
        </p:blipFill>
        <p:spPr>
          <a:xfrm>
            <a:off x="0" y="3622430"/>
            <a:ext cx="6858000" cy="5521569"/>
          </a:xfrm>
          <a:prstGeom prst="rect">
            <a:avLst/>
          </a:prstGeom>
        </p:spPr>
      </p:pic>
      <p:sp>
        <p:nvSpPr>
          <p:cNvPr id="6" name="TextBox 5">
            <a:extLst>
              <a:ext uri="{FF2B5EF4-FFF2-40B4-BE49-F238E27FC236}">
                <a16:creationId xmlns:a16="http://schemas.microsoft.com/office/drawing/2014/main" id="{A7793799-C1C8-4429-93FE-A9DCA91411CF}"/>
              </a:ext>
            </a:extLst>
          </p:cNvPr>
          <p:cNvSpPr txBox="1"/>
          <p:nvPr/>
        </p:nvSpPr>
        <p:spPr>
          <a:xfrm>
            <a:off x="2074985" y="8440061"/>
            <a:ext cx="4736123" cy="584775"/>
          </a:xfrm>
          <a:prstGeom prst="rect">
            <a:avLst/>
          </a:prstGeom>
          <a:noFill/>
        </p:spPr>
        <p:txBody>
          <a:bodyPr wrap="square" rtlCol="0">
            <a:spAutoFit/>
          </a:bodyPr>
          <a:lstStyle/>
          <a:p>
            <a:r>
              <a:rPr lang="en-GB" sz="1600" i="1" dirty="0">
                <a:solidFill>
                  <a:srgbClr val="FCFBDF"/>
                </a:solidFill>
                <a:latin typeface="Times New Roman" panose="02020603050405020304" pitchFamily="18" charset="0"/>
                <a:cs typeface="Times New Roman" panose="02020603050405020304" pitchFamily="18" charset="0"/>
              </a:rPr>
              <a:t>There’s a Rang-tan in My Bedroom </a:t>
            </a:r>
          </a:p>
          <a:p>
            <a:r>
              <a:rPr lang="en-GB" sz="1600" dirty="0">
                <a:solidFill>
                  <a:srgbClr val="FCFBDF"/>
                </a:solidFill>
                <a:latin typeface="Times New Roman" panose="02020603050405020304" pitchFamily="18" charset="0"/>
                <a:cs typeface="Times New Roman" panose="02020603050405020304" pitchFamily="18" charset="0"/>
              </a:rPr>
              <a:t>by James Sellick and </a:t>
            </a:r>
            <a:r>
              <a:rPr lang="en-GB" sz="1600" dirty="0" err="1">
                <a:solidFill>
                  <a:srgbClr val="FCFBDF"/>
                </a:solidFill>
                <a:latin typeface="Times New Roman" panose="02020603050405020304" pitchFamily="18" charset="0"/>
                <a:cs typeface="Times New Roman" panose="02020603050405020304" pitchFamily="18" charset="0"/>
              </a:rPr>
              <a:t>Frann</a:t>
            </a:r>
            <a:r>
              <a:rPr lang="en-GB" sz="1600" dirty="0">
                <a:solidFill>
                  <a:srgbClr val="FCFBDF"/>
                </a:solidFill>
                <a:latin typeface="Times New Roman" panose="02020603050405020304" pitchFamily="18" charset="0"/>
                <a:cs typeface="Times New Roman" panose="02020603050405020304" pitchFamily="18" charset="0"/>
              </a:rPr>
              <a:t> Preston-Gannon</a:t>
            </a:r>
          </a:p>
        </p:txBody>
      </p:sp>
      <p:pic>
        <p:nvPicPr>
          <p:cNvPr id="7" name="Picture 6" descr="A picture containing book, sitting, teddy, bear&#10;&#10;Description automatically generated">
            <a:extLst>
              <a:ext uri="{FF2B5EF4-FFF2-40B4-BE49-F238E27FC236}">
                <a16:creationId xmlns:a16="http://schemas.microsoft.com/office/drawing/2014/main" id="{21C7DD6A-E32E-46E2-8608-89030F3755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50" y="6850718"/>
            <a:ext cx="2192177" cy="2232734"/>
          </a:xfrm>
          <a:prstGeom prst="rect">
            <a:avLst/>
          </a:prstGeom>
        </p:spPr>
      </p:pic>
      <p:sp>
        <p:nvSpPr>
          <p:cNvPr id="9" name="TextBox 8">
            <a:extLst>
              <a:ext uri="{FF2B5EF4-FFF2-40B4-BE49-F238E27FC236}">
                <a16:creationId xmlns:a16="http://schemas.microsoft.com/office/drawing/2014/main" id="{85EB88D4-78A9-4260-A831-FA0A2F93E6A9}"/>
              </a:ext>
            </a:extLst>
          </p:cNvPr>
          <p:cNvSpPr txBox="1"/>
          <p:nvPr/>
        </p:nvSpPr>
        <p:spPr>
          <a:xfrm>
            <a:off x="896815" y="1236574"/>
            <a:ext cx="5064369" cy="4401205"/>
          </a:xfrm>
          <a:prstGeom prst="rect">
            <a:avLst/>
          </a:prstGeom>
          <a:noFill/>
        </p:spPr>
        <p:txBody>
          <a:bodyPr wrap="square" rtlCol="0">
            <a:spAutoFit/>
          </a:bodyPr>
          <a:lstStyle/>
          <a:p>
            <a:pPr lvl="0"/>
            <a:r>
              <a:rPr lang="en-GB" sz="1400" u="sng" dirty="0">
                <a:latin typeface="Times New Roman" panose="02020603050405020304" pitchFamily="18" charset="0"/>
                <a:cs typeface="Times New Roman" panose="02020603050405020304" pitchFamily="18" charset="0"/>
              </a:rPr>
              <a:t>Year Group: </a:t>
            </a:r>
            <a:r>
              <a:rPr lang="en-GB" sz="1400" dirty="0">
                <a:latin typeface="Times New Roman" panose="02020603050405020304" pitchFamily="18" charset="0"/>
                <a:cs typeface="Times New Roman" panose="02020603050405020304" pitchFamily="18" charset="0"/>
              </a:rPr>
              <a:t>Year 2 </a:t>
            </a:r>
          </a:p>
          <a:p>
            <a:pPr lvl="0"/>
            <a:endParaRPr lang="en-GB" sz="1400" dirty="0">
              <a:latin typeface="Times New Roman" panose="02020603050405020304" pitchFamily="18" charset="0"/>
              <a:cs typeface="Times New Roman" panose="02020603050405020304" pitchFamily="18" charset="0"/>
            </a:endParaRPr>
          </a:p>
          <a:p>
            <a:pPr lvl="0"/>
            <a:r>
              <a:rPr lang="en-GB" sz="1400" u="sng" dirty="0">
                <a:latin typeface="Times New Roman" panose="02020603050405020304" pitchFamily="18" charset="0"/>
                <a:cs typeface="Times New Roman" panose="02020603050405020304" pitchFamily="18" charset="0"/>
              </a:rPr>
              <a:t>Vocabulary Activity:</a:t>
            </a:r>
          </a:p>
          <a:p>
            <a:pPr lvl="0"/>
            <a:r>
              <a:rPr lang="en-GB" sz="1400" dirty="0">
                <a:latin typeface="Times New Roman" panose="02020603050405020304" pitchFamily="18" charset="0"/>
                <a:cs typeface="Times New Roman" panose="02020603050405020304" pitchFamily="18" charset="0"/>
              </a:rPr>
              <a:t>Focus on the blurb of the book (back cover). Reread this together and again in pairs.</a:t>
            </a:r>
          </a:p>
          <a:p>
            <a:pPr lvl="0"/>
            <a:r>
              <a:rPr lang="en-GB" sz="1400" u="sng" dirty="0">
                <a:latin typeface="Times New Roman" panose="02020603050405020304" pitchFamily="18" charset="0"/>
                <a:cs typeface="Times New Roman" panose="02020603050405020304" pitchFamily="18" charset="0"/>
              </a:rPr>
              <a:t>Are you happy with how the author has summarised the story? </a:t>
            </a:r>
            <a:r>
              <a:rPr lang="en-GB" sz="1400" dirty="0">
                <a:latin typeface="Times New Roman" panose="02020603050405020304" pitchFamily="18" charset="0"/>
                <a:cs typeface="Times New Roman" panose="02020603050405020304" pitchFamily="18" charset="0"/>
              </a:rPr>
              <a:t>Teachers may need to explain what ‘summarise’ means to the children. </a:t>
            </a:r>
            <a:r>
              <a:rPr lang="en-GB" sz="1400" u="sng" dirty="0">
                <a:latin typeface="Times New Roman" panose="02020603050405020304" pitchFamily="18" charset="0"/>
                <a:cs typeface="Times New Roman" panose="02020603050405020304" pitchFamily="18" charset="0"/>
              </a:rPr>
              <a:t>Do you think the author told us too much/ just the right amount of information or not enough? </a:t>
            </a:r>
            <a:r>
              <a:rPr lang="en-GB" sz="1400" dirty="0">
                <a:latin typeface="Times New Roman" panose="02020603050405020304" pitchFamily="18" charset="0"/>
                <a:cs typeface="Times New Roman" panose="02020603050405020304" pitchFamily="18" charset="0"/>
              </a:rPr>
              <a:t>How does the author summarise the whole story in less than 50 words?</a:t>
            </a:r>
          </a:p>
          <a:p>
            <a:pPr lvl="0"/>
            <a:r>
              <a:rPr lang="en-GB" sz="1400" dirty="0">
                <a:latin typeface="Times New Roman" panose="02020603050405020304" pitchFamily="18" charset="0"/>
                <a:cs typeface="Times New Roman" panose="02020603050405020304" pitchFamily="18" charset="0"/>
              </a:rPr>
              <a:t>Take opinions from children – let them vote on the question (they could go to different parts of the room for each option yes/no/just right). If they are not happy with the blurb, what extra information would they have liked to be included? </a:t>
            </a:r>
          </a:p>
          <a:p>
            <a:pPr lvl="0"/>
            <a:r>
              <a:rPr lang="en-GB" sz="1400" dirty="0">
                <a:latin typeface="Times New Roman" panose="02020603050405020304" pitchFamily="18" charset="0"/>
                <a:cs typeface="Times New Roman" panose="02020603050405020304" pitchFamily="18" charset="0"/>
              </a:rPr>
              <a:t>Highlight the noun phrases used – ‘</a:t>
            </a:r>
            <a:r>
              <a:rPr lang="en-GB" sz="1400" i="1" dirty="0">
                <a:latin typeface="Times New Roman" panose="02020603050405020304" pitchFamily="18" charset="0"/>
                <a:cs typeface="Times New Roman" panose="02020603050405020304" pitchFamily="18" charset="0"/>
              </a:rPr>
              <a:t>little girl,’ ‘mischievous orangutan,’ ‘naughty </a:t>
            </a:r>
            <a:r>
              <a:rPr lang="en-GB" sz="1400" i="1" dirty="0" err="1">
                <a:latin typeface="Times New Roman" panose="02020603050405020304" pitchFamily="18" charset="0"/>
                <a:cs typeface="Times New Roman" panose="02020603050405020304" pitchFamily="18" charset="0"/>
              </a:rPr>
              <a:t>rangtan</a:t>
            </a:r>
            <a:r>
              <a:rPr lang="en-GB" sz="1400" i="1" dirty="0">
                <a:latin typeface="Times New Roman" panose="02020603050405020304" pitchFamily="18" charset="0"/>
                <a:cs typeface="Times New Roman" panose="02020603050405020304" pitchFamily="18" charset="0"/>
              </a:rPr>
              <a:t>.’</a:t>
            </a:r>
            <a:r>
              <a:rPr lang="en-GB" sz="1400" dirty="0">
                <a:latin typeface="Times New Roman" panose="02020603050405020304" pitchFamily="18" charset="0"/>
                <a:cs typeface="Times New Roman" panose="02020603050405020304" pitchFamily="18" charset="0"/>
              </a:rPr>
              <a:t> Ask children to suggest some more noun phrases that could have been included.</a:t>
            </a:r>
          </a:p>
          <a:p>
            <a:pPr lvl="0"/>
            <a:endParaRPr lang="en-GB" sz="1400" u="sng" dirty="0">
              <a:latin typeface="Times New Roman" panose="02020603050405020304" pitchFamily="18" charset="0"/>
              <a:cs typeface="Times New Roman" panose="02020603050405020304" pitchFamily="18" charset="0"/>
            </a:endParaRPr>
          </a:p>
          <a:p>
            <a:pPr lvl="0"/>
            <a:endParaRPr lang="en-GB" sz="1400" dirty="0">
              <a:latin typeface="Times New Roman" panose="02020603050405020304" pitchFamily="18" charset="0"/>
              <a:cs typeface="Times New Roman" panose="02020603050405020304" pitchFamily="18" charset="0"/>
            </a:endParaRPr>
          </a:p>
          <a:p>
            <a:pPr lvl="0"/>
            <a:endParaRPr lang="en-GB" sz="1400" dirty="0">
              <a:solidFill>
                <a:schemeClr val="dk1"/>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DBD1E929-56AD-4909-9279-78283BFDF3B8}"/>
              </a:ext>
            </a:extLst>
          </p:cNvPr>
          <p:cNvSpPr txBox="1"/>
          <p:nvPr/>
        </p:nvSpPr>
        <p:spPr>
          <a:xfrm>
            <a:off x="-1" y="107134"/>
            <a:ext cx="6811109" cy="461665"/>
          </a:xfrm>
          <a:prstGeom prst="rect">
            <a:avLst/>
          </a:prstGeom>
          <a:noFill/>
        </p:spPr>
        <p:txBody>
          <a:bodyPr wrap="square" rtlCol="0">
            <a:spAutoFit/>
          </a:bodyPr>
          <a:lstStyle/>
          <a:p>
            <a:pPr algn="ctr"/>
            <a:r>
              <a:rPr lang="en-GB" sz="2400" dirty="0">
                <a:solidFill>
                  <a:srgbClr val="E26719"/>
                </a:solidFill>
                <a:latin typeface="Times New Roman" panose="02020603050405020304" pitchFamily="18" charset="0"/>
                <a:cs typeface="Times New Roman" panose="02020603050405020304" pitchFamily="18" charset="0"/>
              </a:rPr>
              <a:t>Assembly ideas for</a:t>
            </a:r>
          </a:p>
        </p:txBody>
      </p:sp>
      <p:pic>
        <p:nvPicPr>
          <p:cNvPr id="8" name="Picture 7">
            <a:extLst>
              <a:ext uri="{FF2B5EF4-FFF2-40B4-BE49-F238E27FC236}">
                <a16:creationId xmlns:a16="http://schemas.microsoft.com/office/drawing/2014/main" id="{A71BE1BA-42EA-4171-9A6F-B9BEF1DBA92A}"/>
              </a:ext>
            </a:extLst>
          </p:cNvPr>
          <p:cNvPicPr>
            <a:picLocks noChangeAspect="1"/>
          </p:cNvPicPr>
          <p:nvPr/>
        </p:nvPicPr>
        <p:blipFill rotWithShape="1">
          <a:blip r:embed="rId4">
            <a:extLst>
              <a:ext uri="{28A0092B-C50C-407E-A947-70E740481C1C}">
                <a14:useLocalDpi xmlns:a14="http://schemas.microsoft.com/office/drawing/2010/main" val="0"/>
              </a:ext>
            </a:extLst>
          </a:blip>
          <a:srcRect t="39722" b="19272"/>
          <a:stretch/>
        </p:blipFill>
        <p:spPr>
          <a:xfrm>
            <a:off x="3593123" y="595195"/>
            <a:ext cx="2368061" cy="313104"/>
          </a:xfrm>
          <a:prstGeom prst="rect">
            <a:avLst/>
          </a:prstGeom>
        </p:spPr>
      </p:pic>
      <p:pic>
        <p:nvPicPr>
          <p:cNvPr id="11" name="Picture 10">
            <a:extLst>
              <a:ext uri="{FF2B5EF4-FFF2-40B4-BE49-F238E27FC236}">
                <a16:creationId xmlns:a16="http://schemas.microsoft.com/office/drawing/2014/main" id="{1411F2D5-D21D-454B-8A63-8A80F9504A48}"/>
              </a:ext>
            </a:extLst>
          </p:cNvPr>
          <p:cNvPicPr>
            <a:picLocks noChangeAspect="1"/>
          </p:cNvPicPr>
          <p:nvPr/>
        </p:nvPicPr>
        <p:blipFill rotWithShape="1">
          <a:blip r:embed="rId4">
            <a:extLst>
              <a:ext uri="{28A0092B-C50C-407E-A947-70E740481C1C}">
                <a14:useLocalDpi xmlns:a14="http://schemas.microsoft.com/office/drawing/2010/main" val="0"/>
              </a:ext>
            </a:extLst>
          </a:blip>
          <a:srcRect b="60602"/>
          <a:stretch/>
        </p:blipFill>
        <p:spPr>
          <a:xfrm>
            <a:off x="1389213" y="603968"/>
            <a:ext cx="2368061" cy="300828"/>
          </a:xfrm>
          <a:prstGeom prst="rect">
            <a:avLst/>
          </a:prstGeom>
        </p:spPr>
      </p:pic>
    </p:spTree>
    <p:extLst>
      <p:ext uri="{BB962C8B-B14F-4D97-AF65-F5344CB8AC3E}">
        <p14:creationId xmlns:p14="http://schemas.microsoft.com/office/powerpoint/2010/main" val="7914049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C58683E1-5F6A-4DF4-BBD2-B72899A80EFB}"/>
              </a:ext>
            </a:extLst>
          </p:cNvPr>
          <p:cNvPicPr>
            <a:picLocks noChangeAspect="1"/>
          </p:cNvPicPr>
          <p:nvPr/>
        </p:nvPicPr>
        <p:blipFill rotWithShape="1">
          <a:blip r:embed="rId2">
            <a:extLst>
              <a:ext uri="{28A0092B-C50C-407E-A947-70E740481C1C}">
                <a14:useLocalDpi xmlns:a14="http://schemas.microsoft.com/office/drawing/2010/main" val="0"/>
              </a:ext>
            </a:extLst>
          </a:blip>
          <a:srcRect r="29304"/>
          <a:stretch/>
        </p:blipFill>
        <p:spPr>
          <a:xfrm>
            <a:off x="0" y="0"/>
            <a:ext cx="6858000" cy="6858000"/>
          </a:xfrm>
          <a:prstGeom prst="rect">
            <a:avLst/>
          </a:prstGeom>
        </p:spPr>
      </p:pic>
      <p:pic>
        <p:nvPicPr>
          <p:cNvPr id="5" name="Picture 4" descr="A close up of a logo&#10;&#10;Description automatically generated">
            <a:extLst>
              <a:ext uri="{FF2B5EF4-FFF2-40B4-BE49-F238E27FC236}">
                <a16:creationId xmlns:a16="http://schemas.microsoft.com/office/drawing/2014/main" id="{6B2B1687-8059-4C7F-8B56-5DFB81243821}"/>
              </a:ext>
            </a:extLst>
          </p:cNvPr>
          <p:cNvPicPr>
            <a:picLocks noChangeAspect="1"/>
          </p:cNvPicPr>
          <p:nvPr/>
        </p:nvPicPr>
        <p:blipFill rotWithShape="1">
          <a:blip r:embed="rId2">
            <a:extLst>
              <a:ext uri="{28A0092B-C50C-407E-A947-70E740481C1C}">
                <a14:useLocalDpi xmlns:a14="http://schemas.microsoft.com/office/drawing/2010/main" val="0"/>
              </a:ext>
            </a:extLst>
          </a:blip>
          <a:srcRect t="19487" r="29304"/>
          <a:stretch/>
        </p:blipFill>
        <p:spPr>
          <a:xfrm>
            <a:off x="0" y="3622430"/>
            <a:ext cx="6858000" cy="5521569"/>
          </a:xfrm>
          <a:prstGeom prst="rect">
            <a:avLst/>
          </a:prstGeom>
        </p:spPr>
      </p:pic>
      <p:sp>
        <p:nvSpPr>
          <p:cNvPr id="6" name="TextBox 5">
            <a:extLst>
              <a:ext uri="{FF2B5EF4-FFF2-40B4-BE49-F238E27FC236}">
                <a16:creationId xmlns:a16="http://schemas.microsoft.com/office/drawing/2014/main" id="{A7793799-C1C8-4429-93FE-A9DCA91411CF}"/>
              </a:ext>
            </a:extLst>
          </p:cNvPr>
          <p:cNvSpPr txBox="1"/>
          <p:nvPr/>
        </p:nvSpPr>
        <p:spPr>
          <a:xfrm>
            <a:off x="2074985" y="8440061"/>
            <a:ext cx="4736123" cy="584775"/>
          </a:xfrm>
          <a:prstGeom prst="rect">
            <a:avLst/>
          </a:prstGeom>
          <a:noFill/>
        </p:spPr>
        <p:txBody>
          <a:bodyPr wrap="square" rtlCol="0">
            <a:spAutoFit/>
          </a:bodyPr>
          <a:lstStyle/>
          <a:p>
            <a:r>
              <a:rPr lang="en-GB" sz="1600" i="1" dirty="0">
                <a:solidFill>
                  <a:srgbClr val="FCFBDF"/>
                </a:solidFill>
                <a:latin typeface="Times New Roman" panose="02020603050405020304" pitchFamily="18" charset="0"/>
                <a:cs typeface="Times New Roman" panose="02020603050405020304" pitchFamily="18" charset="0"/>
              </a:rPr>
              <a:t>There’s a Rang-tan in My Bedroom </a:t>
            </a:r>
          </a:p>
          <a:p>
            <a:r>
              <a:rPr lang="en-GB" sz="1600" dirty="0">
                <a:solidFill>
                  <a:srgbClr val="FCFBDF"/>
                </a:solidFill>
                <a:latin typeface="Times New Roman" panose="02020603050405020304" pitchFamily="18" charset="0"/>
                <a:cs typeface="Times New Roman" panose="02020603050405020304" pitchFamily="18" charset="0"/>
              </a:rPr>
              <a:t>by James Sellick and </a:t>
            </a:r>
            <a:r>
              <a:rPr lang="en-GB" sz="1600" dirty="0" err="1">
                <a:solidFill>
                  <a:srgbClr val="FCFBDF"/>
                </a:solidFill>
                <a:latin typeface="Times New Roman" panose="02020603050405020304" pitchFamily="18" charset="0"/>
                <a:cs typeface="Times New Roman" panose="02020603050405020304" pitchFamily="18" charset="0"/>
              </a:rPr>
              <a:t>Frann</a:t>
            </a:r>
            <a:r>
              <a:rPr lang="en-GB" sz="1600" dirty="0">
                <a:solidFill>
                  <a:srgbClr val="FCFBDF"/>
                </a:solidFill>
                <a:latin typeface="Times New Roman" panose="02020603050405020304" pitchFamily="18" charset="0"/>
                <a:cs typeface="Times New Roman" panose="02020603050405020304" pitchFamily="18" charset="0"/>
              </a:rPr>
              <a:t> Preston-Gannon</a:t>
            </a:r>
          </a:p>
        </p:txBody>
      </p:sp>
      <p:pic>
        <p:nvPicPr>
          <p:cNvPr id="7" name="Picture 6" descr="A picture containing book, sitting, teddy, bear&#10;&#10;Description automatically generated">
            <a:extLst>
              <a:ext uri="{FF2B5EF4-FFF2-40B4-BE49-F238E27FC236}">
                <a16:creationId xmlns:a16="http://schemas.microsoft.com/office/drawing/2014/main" id="{21C7DD6A-E32E-46E2-8608-89030F3755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50" y="6850718"/>
            <a:ext cx="2192177" cy="2232734"/>
          </a:xfrm>
          <a:prstGeom prst="rect">
            <a:avLst/>
          </a:prstGeom>
        </p:spPr>
      </p:pic>
      <p:sp>
        <p:nvSpPr>
          <p:cNvPr id="9" name="TextBox 8">
            <a:extLst>
              <a:ext uri="{FF2B5EF4-FFF2-40B4-BE49-F238E27FC236}">
                <a16:creationId xmlns:a16="http://schemas.microsoft.com/office/drawing/2014/main" id="{85EB88D4-78A9-4260-A831-FA0A2F93E6A9}"/>
              </a:ext>
            </a:extLst>
          </p:cNvPr>
          <p:cNvSpPr txBox="1"/>
          <p:nvPr/>
        </p:nvSpPr>
        <p:spPr>
          <a:xfrm>
            <a:off x="896815" y="1236574"/>
            <a:ext cx="5064369" cy="3970318"/>
          </a:xfrm>
          <a:prstGeom prst="rect">
            <a:avLst/>
          </a:prstGeom>
          <a:noFill/>
        </p:spPr>
        <p:txBody>
          <a:bodyPr wrap="square" rtlCol="0">
            <a:spAutoFit/>
          </a:bodyPr>
          <a:lstStyle/>
          <a:p>
            <a:pPr lvl="0"/>
            <a:r>
              <a:rPr lang="en-GB" sz="1400" u="sng" dirty="0">
                <a:latin typeface="Times New Roman" panose="02020603050405020304" pitchFamily="18" charset="0"/>
                <a:cs typeface="Times New Roman" panose="02020603050405020304" pitchFamily="18" charset="0"/>
              </a:rPr>
              <a:t>Writing Activity:</a:t>
            </a:r>
          </a:p>
          <a:p>
            <a:pPr marL="285750" indent="-285750">
              <a:buFont typeface="Arial" panose="020B0604020202020204" pitchFamily="34" charset="0"/>
              <a:buChar char="•"/>
            </a:pPr>
            <a:r>
              <a:rPr lang="en-GB" sz="1400" b="1" dirty="0">
                <a:solidFill>
                  <a:schemeClr val="dk1"/>
                </a:solidFill>
                <a:latin typeface="Times New Roman" panose="02020603050405020304" pitchFamily="18" charset="0"/>
                <a:cs typeface="Times New Roman" panose="02020603050405020304" pitchFamily="18" charset="0"/>
              </a:rPr>
              <a:t>Task: </a:t>
            </a:r>
            <a:r>
              <a:rPr lang="en-GB" sz="1400" dirty="0">
                <a:solidFill>
                  <a:schemeClr val="dk1"/>
                </a:solidFill>
                <a:latin typeface="Times New Roman" panose="02020603050405020304" pitchFamily="18" charset="0"/>
                <a:cs typeface="Times New Roman" panose="02020603050405020304" pitchFamily="18" charset="0"/>
              </a:rPr>
              <a:t>To write a letter to the orangutan</a:t>
            </a:r>
          </a:p>
          <a:p>
            <a:pPr marL="285750" indent="-285750">
              <a:buFont typeface="Arial" panose="020B0604020202020204" pitchFamily="34" charset="0"/>
              <a:buChar char="•"/>
            </a:pPr>
            <a:r>
              <a:rPr lang="en-GB" sz="1400" b="1" dirty="0">
                <a:solidFill>
                  <a:schemeClr val="dk1"/>
                </a:solidFill>
                <a:latin typeface="Times New Roman" panose="02020603050405020304" pitchFamily="18" charset="0"/>
                <a:cs typeface="Times New Roman" panose="02020603050405020304" pitchFamily="18" charset="0"/>
              </a:rPr>
              <a:t>Purpose: </a:t>
            </a:r>
            <a:r>
              <a:rPr lang="en-GB" sz="1400" dirty="0">
                <a:solidFill>
                  <a:schemeClr val="dk1"/>
                </a:solidFill>
                <a:latin typeface="Times New Roman" panose="02020603050405020304" pitchFamily="18" charset="0"/>
                <a:cs typeface="Times New Roman" panose="02020603050405020304" pitchFamily="18" charset="0"/>
              </a:rPr>
              <a:t>To apologise for what has happened</a:t>
            </a:r>
          </a:p>
          <a:p>
            <a:pPr marL="285750" indent="-285750">
              <a:buFont typeface="Arial" panose="020B0604020202020204" pitchFamily="34" charset="0"/>
              <a:buChar char="•"/>
            </a:pPr>
            <a:endParaRPr lang="en-GB" sz="1400" dirty="0">
              <a:solidFill>
                <a:schemeClr val="dk1"/>
              </a:solidFill>
              <a:latin typeface="Times New Roman" panose="02020603050405020304" pitchFamily="18" charset="0"/>
              <a:cs typeface="Times New Roman" panose="02020603050405020304" pitchFamily="18" charset="0"/>
            </a:endParaRPr>
          </a:p>
          <a:p>
            <a:r>
              <a:rPr lang="en-GB" sz="1400" dirty="0">
                <a:solidFill>
                  <a:schemeClr val="dk1"/>
                </a:solidFill>
                <a:latin typeface="Times New Roman" panose="02020603050405020304" pitchFamily="18" charset="0"/>
                <a:cs typeface="Times New Roman" panose="02020603050405020304" pitchFamily="18" charset="0"/>
              </a:rPr>
              <a:t>Although the children have done nothing wrong, after watching the advert and reading the book, children will feel sorry for the orangutan.</a:t>
            </a:r>
          </a:p>
          <a:p>
            <a:r>
              <a:rPr lang="en-GB" sz="1400" dirty="0">
                <a:solidFill>
                  <a:schemeClr val="dk1"/>
                </a:solidFill>
                <a:latin typeface="Times New Roman" panose="02020603050405020304" pitchFamily="18" charset="0"/>
                <a:cs typeface="Times New Roman" panose="02020603050405020304" pitchFamily="18" charset="0"/>
              </a:rPr>
              <a:t>Teacher can scribe ideas about why we feel sorry – what has happened?</a:t>
            </a:r>
          </a:p>
          <a:p>
            <a:r>
              <a:rPr lang="en-GB" sz="1400" dirty="0">
                <a:solidFill>
                  <a:schemeClr val="dk1"/>
                </a:solidFill>
                <a:latin typeface="Times New Roman" panose="02020603050405020304" pitchFamily="18" charset="0"/>
                <a:cs typeface="Times New Roman" panose="02020603050405020304" pitchFamily="18" charset="0"/>
              </a:rPr>
              <a:t>The letter could be structured as an apology, and then a promise for what we will do next.</a:t>
            </a:r>
          </a:p>
          <a:p>
            <a:r>
              <a:rPr lang="en-GB" sz="1400" dirty="0">
                <a:solidFill>
                  <a:schemeClr val="dk1"/>
                </a:solidFill>
                <a:latin typeface="Times New Roman" panose="02020603050405020304" pitchFamily="18" charset="0"/>
                <a:cs typeface="Times New Roman" panose="02020603050405020304" pitchFamily="18" charset="0"/>
              </a:rPr>
              <a:t>Remind the children of letter writing conventions and complete a guided writing session to model some ideas that children could include.</a:t>
            </a:r>
          </a:p>
          <a:p>
            <a:r>
              <a:rPr lang="en-GB" sz="1400" dirty="0">
                <a:solidFill>
                  <a:schemeClr val="dk1"/>
                </a:solidFill>
                <a:latin typeface="Times New Roman" panose="02020603050405020304" pitchFamily="18" charset="0"/>
                <a:cs typeface="Times New Roman" panose="02020603050405020304" pitchFamily="18" charset="0"/>
              </a:rPr>
              <a:t>Children should be provided with a word mat of vocabulary for children to include.</a:t>
            </a:r>
          </a:p>
          <a:p>
            <a:endParaRPr lang="en-GB" sz="1400" dirty="0">
              <a:solidFill>
                <a:schemeClr val="dk1"/>
              </a:solidFill>
              <a:latin typeface="Times New Roman" panose="02020603050405020304" pitchFamily="18" charset="0"/>
              <a:cs typeface="Times New Roman" panose="02020603050405020304" pitchFamily="18" charset="0"/>
            </a:endParaRPr>
          </a:p>
          <a:p>
            <a:pPr lvl="0"/>
            <a:endParaRPr lang="en-GB" sz="1400" dirty="0">
              <a:solidFill>
                <a:schemeClr val="dk1"/>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DBD1E929-56AD-4909-9279-78283BFDF3B8}"/>
              </a:ext>
            </a:extLst>
          </p:cNvPr>
          <p:cNvSpPr txBox="1"/>
          <p:nvPr/>
        </p:nvSpPr>
        <p:spPr>
          <a:xfrm>
            <a:off x="-1" y="107134"/>
            <a:ext cx="6811109" cy="461665"/>
          </a:xfrm>
          <a:prstGeom prst="rect">
            <a:avLst/>
          </a:prstGeom>
          <a:noFill/>
        </p:spPr>
        <p:txBody>
          <a:bodyPr wrap="square" rtlCol="0">
            <a:spAutoFit/>
          </a:bodyPr>
          <a:lstStyle/>
          <a:p>
            <a:pPr algn="ctr"/>
            <a:r>
              <a:rPr lang="en-GB" sz="2400" dirty="0">
                <a:solidFill>
                  <a:srgbClr val="E26719"/>
                </a:solidFill>
                <a:latin typeface="Times New Roman" panose="02020603050405020304" pitchFamily="18" charset="0"/>
                <a:cs typeface="Times New Roman" panose="02020603050405020304" pitchFamily="18" charset="0"/>
              </a:rPr>
              <a:t>Assembly ideas for</a:t>
            </a:r>
          </a:p>
        </p:txBody>
      </p:sp>
      <p:pic>
        <p:nvPicPr>
          <p:cNvPr id="8" name="Picture 7">
            <a:extLst>
              <a:ext uri="{FF2B5EF4-FFF2-40B4-BE49-F238E27FC236}">
                <a16:creationId xmlns:a16="http://schemas.microsoft.com/office/drawing/2014/main" id="{4E306329-07C2-42E5-8AEB-A6A7D79A9E06}"/>
              </a:ext>
            </a:extLst>
          </p:cNvPr>
          <p:cNvPicPr>
            <a:picLocks noChangeAspect="1"/>
          </p:cNvPicPr>
          <p:nvPr/>
        </p:nvPicPr>
        <p:blipFill rotWithShape="1">
          <a:blip r:embed="rId4">
            <a:extLst>
              <a:ext uri="{28A0092B-C50C-407E-A947-70E740481C1C}">
                <a14:useLocalDpi xmlns:a14="http://schemas.microsoft.com/office/drawing/2010/main" val="0"/>
              </a:ext>
            </a:extLst>
          </a:blip>
          <a:srcRect t="39722" b="19272"/>
          <a:stretch/>
        </p:blipFill>
        <p:spPr>
          <a:xfrm>
            <a:off x="3593123" y="595195"/>
            <a:ext cx="2368061" cy="313104"/>
          </a:xfrm>
          <a:prstGeom prst="rect">
            <a:avLst/>
          </a:prstGeom>
        </p:spPr>
      </p:pic>
      <p:pic>
        <p:nvPicPr>
          <p:cNvPr id="11" name="Picture 10">
            <a:extLst>
              <a:ext uri="{FF2B5EF4-FFF2-40B4-BE49-F238E27FC236}">
                <a16:creationId xmlns:a16="http://schemas.microsoft.com/office/drawing/2014/main" id="{4FDB4F2E-57E3-4A0C-AF1A-AF1D58ED26CE}"/>
              </a:ext>
            </a:extLst>
          </p:cNvPr>
          <p:cNvPicPr>
            <a:picLocks noChangeAspect="1"/>
          </p:cNvPicPr>
          <p:nvPr/>
        </p:nvPicPr>
        <p:blipFill rotWithShape="1">
          <a:blip r:embed="rId4">
            <a:extLst>
              <a:ext uri="{28A0092B-C50C-407E-A947-70E740481C1C}">
                <a14:useLocalDpi xmlns:a14="http://schemas.microsoft.com/office/drawing/2010/main" val="0"/>
              </a:ext>
            </a:extLst>
          </a:blip>
          <a:srcRect b="60602"/>
          <a:stretch/>
        </p:blipFill>
        <p:spPr>
          <a:xfrm>
            <a:off x="1389213" y="603968"/>
            <a:ext cx="2368061" cy="300828"/>
          </a:xfrm>
          <a:prstGeom prst="rect">
            <a:avLst/>
          </a:prstGeom>
        </p:spPr>
      </p:pic>
    </p:spTree>
    <p:extLst>
      <p:ext uri="{BB962C8B-B14F-4D97-AF65-F5344CB8AC3E}">
        <p14:creationId xmlns:p14="http://schemas.microsoft.com/office/powerpoint/2010/main" val="28247811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C58683E1-5F6A-4DF4-BBD2-B72899A80EFB}"/>
              </a:ext>
            </a:extLst>
          </p:cNvPr>
          <p:cNvPicPr>
            <a:picLocks noChangeAspect="1"/>
          </p:cNvPicPr>
          <p:nvPr/>
        </p:nvPicPr>
        <p:blipFill rotWithShape="1">
          <a:blip r:embed="rId2">
            <a:extLst>
              <a:ext uri="{28A0092B-C50C-407E-A947-70E740481C1C}">
                <a14:useLocalDpi xmlns:a14="http://schemas.microsoft.com/office/drawing/2010/main" val="0"/>
              </a:ext>
            </a:extLst>
          </a:blip>
          <a:srcRect r="29304"/>
          <a:stretch/>
        </p:blipFill>
        <p:spPr>
          <a:xfrm>
            <a:off x="0" y="0"/>
            <a:ext cx="6858000" cy="6858000"/>
          </a:xfrm>
          <a:prstGeom prst="rect">
            <a:avLst/>
          </a:prstGeom>
        </p:spPr>
      </p:pic>
      <p:pic>
        <p:nvPicPr>
          <p:cNvPr id="5" name="Picture 4" descr="A close up of a logo&#10;&#10;Description automatically generated">
            <a:extLst>
              <a:ext uri="{FF2B5EF4-FFF2-40B4-BE49-F238E27FC236}">
                <a16:creationId xmlns:a16="http://schemas.microsoft.com/office/drawing/2014/main" id="{6B2B1687-8059-4C7F-8B56-5DFB81243821}"/>
              </a:ext>
            </a:extLst>
          </p:cNvPr>
          <p:cNvPicPr>
            <a:picLocks noChangeAspect="1"/>
          </p:cNvPicPr>
          <p:nvPr/>
        </p:nvPicPr>
        <p:blipFill rotWithShape="1">
          <a:blip r:embed="rId2">
            <a:extLst>
              <a:ext uri="{28A0092B-C50C-407E-A947-70E740481C1C}">
                <a14:useLocalDpi xmlns:a14="http://schemas.microsoft.com/office/drawing/2010/main" val="0"/>
              </a:ext>
            </a:extLst>
          </a:blip>
          <a:srcRect t="19487" r="29304"/>
          <a:stretch/>
        </p:blipFill>
        <p:spPr>
          <a:xfrm>
            <a:off x="0" y="3622430"/>
            <a:ext cx="6858000" cy="5521569"/>
          </a:xfrm>
          <a:prstGeom prst="rect">
            <a:avLst/>
          </a:prstGeom>
        </p:spPr>
      </p:pic>
      <p:sp>
        <p:nvSpPr>
          <p:cNvPr id="6" name="TextBox 5">
            <a:extLst>
              <a:ext uri="{FF2B5EF4-FFF2-40B4-BE49-F238E27FC236}">
                <a16:creationId xmlns:a16="http://schemas.microsoft.com/office/drawing/2014/main" id="{A7793799-C1C8-4429-93FE-A9DCA91411CF}"/>
              </a:ext>
            </a:extLst>
          </p:cNvPr>
          <p:cNvSpPr txBox="1"/>
          <p:nvPr/>
        </p:nvSpPr>
        <p:spPr>
          <a:xfrm>
            <a:off x="2074985" y="8440061"/>
            <a:ext cx="4736123" cy="584775"/>
          </a:xfrm>
          <a:prstGeom prst="rect">
            <a:avLst/>
          </a:prstGeom>
          <a:noFill/>
        </p:spPr>
        <p:txBody>
          <a:bodyPr wrap="square" rtlCol="0">
            <a:spAutoFit/>
          </a:bodyPr>
          <a:lstStyle/>
          <a:p>
            <a:r>
              <a:rPr lang="en-GB" sz="1600" i="1" dirty="0">
                <a:solidFill>
                  <a:srgbClr val="FCFBDF"/>
                </a:solidFill>
                <a:latin typeface="Times New Roman" panose="02020603050405020304" pitchFamily="18" charset="0"/>
                <a:cs typeface="Times New Roman" panose="02020603050405020304" pitchFamily="18" charset="0"/>
              </a:rPr>
              <a:t>There’s a Rang-tan in My Bedroom </a:t>
            </a:r>
          </a:p>
          <a:p>
            <a:r>
              <a:rPr lang="en-GB" sz="1600" dirty="0">
                <a:solidFill>
                  <a:srgbClr val="FCFBDF"/>
                </a:solidFill>
                <a:latin typeface="Times New Roman" panose="02020603050405020304" pitchFamily="18" charset="0"/>
                <a:cs typeface="Times New Roman" panose="02020603050405020304" pitchFamily="18" charset="0"/>
              </a:rPr>
              <a:t>by James Sellick and </a:t>
            </a:r>
            <a:r>
              <a:rPr lang="en-GB" sz="1600" dirty="0" err="1">
                <a:solidFill>
                  <a:srgbClr val="FCFBDF"/>
                </a:solidFill>
                <a:latin typeface="Times New Roman" panose="02020603050405020304" pitchFamily="18" charset="0"/>
                <a:cs typeface="Times New Roman" panose="02020603050405020304" pitchFamily="18" charset="0"/>
              </a:rPr>
              <a:t>Frann</a:t>
            </a:r>
            <a:r>
              <a:rPr lang="en-GB" sz="1600" dirty="0">
                <a:solidFill>
                  <a:srgbClr val="FCFBDF"/>
                </a:solidFill>
                <a:latin typeface="Times New Roman" panose="02020603050405020304" pitchFamily="18" charset="0"/>
                <a:cs typeface="Times New Roman" panose="02020603050405020304" pitchFamily="18" charset="0"/>
              </a:rPr>
              <a:t> Preston-Gannon</a:t>
            </a:r>
          </a:p>
        </p:txBody>
      </p:sp>
      <p:pic>
        <p:nvPicPr>
          <p:cNvPr id="7" name="Picture 6" descr="A picture containing book, sitting, teddy, bear&#10;&#10;Description automatically generated">
            <a:extLst>
              <a:ext uri="{FF2B5EF4-FFF2-40B4-BE49-F238E27FC236}">
                <a16:creationId xmlns:a16="http://schemas.microsoft.com/office/drawing/2014/main" id="{21C7DD6A-E32E-46E2-8608-89030F3755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50" y="6850718"/>
            <a:ext cx="2192177" cy="2232734"/>
          </a:xfrm>
          <a:prstGeom prst="rect">
            <a:avLst/>
          </a:prstGeom>
        </p:spPr>
      </p:pic>
      <p:sp>
        <p:nvSpPr>
          <p:cNvPr id="9" name="TextBox 8">
            <a:extLst>
              <a:ext uri="{FF2B5EF4-FFF2-40B4-BE49-F238E27FC236}">
                <a16:creationId xmlns:a16="http://schemas.microsoft.com/office/drawing/2014/main" id="{85EB88D4-78A9-4260-A831-FA0A2F93E6A9}"/>
              </a:ext>
            </a:extLst>
          </p:cNvPr>
          <p:cNvSpPr txBox="1"/>
          <p:nvPr/>
        </p:nvSpPr>
        <p:spPr>
          <a:xfrm>
            <a:off x="896815" y="1236574"/>
            <a:ext cx="5064369" cy="4832092"/>
          </a:xfrm>
          <a:prstGeom prst="rect">
            <a:avLst/>
          </a:prstGeom>
          <a:noFill/>
        </p:spPr>
        <p:txBody>
          <a:bodyPr wrap="square" rtlCol="0">
            <a:spAutoFit/>
          </a:bodyPr>
          <a:lstStyle/>
          <a:p>
            <a:pPr lvl="0"/>
            <a:r>
              <a:rPr lang="en-GB" sz="1400" u="sng" dirty="0">
                <a:latin typeface="Times New Roman" panose="02020603050405020304" pitchFamily="18" charset="0"/>
                <a:cs typeface="Times New Roman" panose="02020603050405020304" pitchFamily="18" charset="0"/>
              </a:rPr>
              <a:t>Year Group: </a:t>
            </a:r>
            <a:r>
              <a:rPr lang="en-GB" sz="1400" dirty="0">
                <a:latin typeface="Times New Roman" panose="02020603050405020304" pitchFamily="18" charset="0"/>
                <a:cs typeface="Times New Roman" panose="02020603050405020304" pitchFamily="18" charset="0"/>
              </a:rPr>
              <a:t>Year 3</a:t>
            </a:r>
          </a:p>
          <a:p>
            <a:pPr lvl="0"/>
            <a:endParaRPr lang="en-GB" sz="1400" dirty="0">
              <a:latin typeface="Times New Roman" panose="02020603050405020304" pitchFamily="18" charset="0"/>
              <a:cs typeface="Times New Roman" panose="02020603050405020304" pitchFamily="18" charset="0"/>
            </a:endParaRPr>
          </a:p>
          <a:p>
            <a:pPr lvl="0"/>
            <a:r>
              <a:rPr lang="en-GB" sz="1400" u="sng" dirty="0">
                <a:latin typeface="Times New Roman" panose="02020603050405020304" pitchFamily="18" charset="0"/>
                <a:cs typeface="Times New Roman" panose="02020603050405020304" pitchFamily="18" charset="0"/>
              </a:rPr>
              <a:t>Vocabulary Activity:</a:t>
            </a:r>
          </a:p>
          <a:p>
            <a:pPr lvl="0"/>
            <a:r>
              <a:rPr lang="en-GB" sz="1400" dirty="0">
                <a:latin typeface="Times New Roman" panose="02020603050405020304" pitchFamily="18" charset="0"/>
                <a:cs typeface="Times New Roman" panose="02020603050405020304" pitchFamily="18" charset="0"/>
              </a:rPr>
              <a:t>Focus on the 3 pages towards the end of the book, ‘How Can You Help’.’</a:t>
            </a:r>
          </a:p>
          <a:p>
            <a:pPr lvl="0"/>
            <a:r>
              <a:rPr lang="en-GB" sz="1400" u="sng" dirty="0">
                <a:latin typeface="Times New Roman" panose="02020603050405020304" pitchFamily="18" charset="0"/>
                <a:cs typeface="Times New Roman" panose="02020603050405020304" pitchFamily="18" charset="0"/>
              </a:rPr>
              <a:t>Why did the author choose to include these pages? What is the main purpose of this piece of writing? What is the author’s aim? </a:t>
            </a:r>
            <a:r>
              <a:rPr lang="en-GB" sz="1400" dirty="0">
                <a:latin typeface="Times New Roman" panose="02020603050405020304" pitchFamily="18" charset="0"/>
                <a:cs typeface="Times New Roman" panose="02020603050405020304" pitchFamily="18" charset="0"/>
              </a:rPr>
              <a:t>Give children time in pairs to talk about what this piece is trying to do. Teachers may need to further explain this and talk about what is the job of these pages.</a:t>
            </a:r>
          </a:p>
          <a:p>
            <a:pPr lvl="0"/>
            <a:r>
              <a:rPr lang="en-GB" sz="1400" dirty="0">
                <a:latin typeface="Times New Roman" panose="02020603050405020304" pitchFamily="18" charset="0"/>
                <a:cs typeface="Times New Roman" panose="02020603050405020304" pitchFamily="18" charset="0"/>
              </a:rPr>
              <a:t>Writing to instruct: </a:t>
            </a:r>
            <a:r>
              <a:rPr lang="en-GB" sz="1400" i="1" dirty="0">
                <a:latin typeface="Times New Roman" panose="02020603050405020304" pitchFamily="18" charset="0"/>
                <a:cs typeface="Times New Roman" panose="02020603050405020304" pitchFamily="18" charset="0"/>
              </a:rPr>
              <a:t>‘’how you can help’; ‘here are three things you can do’; sentences starting with verbs ‘share/tell/ask’; use of commands ‘turn the page’ and the use of subordination if _______ they’ll __________.</a:t>
            </a:r>
          </a:p>
          <a:p>
            <a:pPr lvl="0"/>
            <a:r>
              <a:rPr lang="en-GB" sz="1400" i="1" dirty="0">
                <a:latin typeface="Times New Roman" panose="02020603050405020304" pitchFamily="18" charset="0"/>
                <a:cs typeface="Times New Roman" panose="02020603050405020304" pitchFamily="18" charset="0"/>
              </a:rPr>
              <a:t>Top Tips for Writing a Campaign Letter</a:t>
            </a:r>
            <a:r>
              <a:rPr lang="en-GB" sz="1400" dirty="0">
                <a:latin typeface="Times New Roman" panose="02020603050405020304" pitchFamily="18" charset="0"/>
                <a:cs typeface="Times New Roman" panose="02020603050405020304" pitchFamily="18" charset="0"/>
              </a:rPr>
              <a:t>: this text is set out more like a set of instructions (numbered, commands, imperative verbs). </a:t>
            </a:r>
          </a:p>
          <a:p>
            <a:pPr lvl="0"/>
            <a:r>
              <a:rPr lang="en-GB" sz="1400" dirty="0">
                <a:latin typeface="Times New Roman" panose="02020603050405020304" pitchFamily="18" charset="0"/>
                <a:cs typeface="Times New Roman" panose="02020603050405020304" pitchFamily="18" charset="0"/>
              </a:rPr>
              <a:t>Discuss the difference between how these 2 sets of instructions are organised in different ways (one in clear sections/ other more simple in numbered instructions).</a:t>
            </a:r>
          </a:p>
          <a:p>
            <a:pPr lvl="0"/>
            <a:endParaRPr lang="en-GB" sz="1400" dirty="0">
              <a:latin typeface="Times New Roman" panose="02020603050405020304" pitchFamily="18" charset="0"/>
              <a:cs typeface="Times New Roman" panose="02020603050405020304" pitchFamily="18" charset="0"/>
            </a:endParaRPr>
          </a:p>
          <a:p>
            <a:pPr lvl="0"/>
            <a:endParaRPr lang="en-GB" sz="1400" dirty="0">
              <a:latin typeface="Times New Roman" panose="02020603050405020304" pitchFamily="18" charset="0"/>
              <a:cs typeface="Times New Roman" panose="02020603050405020304" pitchFamily="18" charset="0"/>
            </a:endParaRPr>
          </a:p>
          <a:p>
            <a:pPr lvl="0"/>
            <a:endParaRPr lang="en-GB" sz="1400" dirty="0">
              <a:solidFill>
                <a:schemeClr val="dk1"/>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DBD1E929-56AD-4909-9279-78283BFDF3B8}"/>
              </a:ext>
            </a:extLst>
          </p:cNvPr>
          <p:cNvSpPr txBox="1"/>
          <p:nvPr/>
        </p:nvSpPr>
        <p:spPr>
          <a:xfrm>
            <a:off x="-1" y="107134"/>
            <a:ext cx="6811109" cy="461665"/>
          </a:xfrm>
          <a:prstGeom prst="rect">
            <a:avLst/>
          </a:prstGeom>
          <a:noFill/>
        </p:spPr>
        <p:txBody>
          <a:bodyPr wrap="square" rtlCol="0">
            <a:spAutoFit/>
          </a:bodyPr>
          <a:lstStyle/>
          <a:p>
            <a:pPr algn="ctr"/>
            <a:r>
              <a:rPr lang="en-GB" sz="2400" dirty="0">
                <a:solidFill>
                  <a:srgbClr val="E26719"/>
                </a:solidFill>
                <a:latin typeface="Times New Roman" panose="02020603050405020304" pitchFamily="18" charset="0"/>
                <a:cs typeface="Times New Roman" panose="02020603050405020304" pitchFamily="18" charset="0"/>
              </a:rPr>
              <a:t>Assembly ideas for</a:t>
            </a:r>
          </a:p>
        </p:txBody>
      </p:sp>
      <p:pic>
        <p:nvPicPr>
          <p:cNvPr id="8" name="Picture 7">
            <a:extLst>
              <a:ext uri="{FF2B5EF4-FFF2-40B4-BE49-F238E27FC236}">
                <a16:creationId xmlns:a16="http://schemas.microsoft.com/office/drawing/2014/main" id="{EAFBF23D-2739-434A-B1E4-D0D69660EF04}"/>
              </a:ext>
            </a:extLst>
          </p:cNvPr>
          <p:cNvPicPr>
            <a:picLocks noChangeAspect="1"/>
          </p:cNvPicPr>
          <p:nvPr/>
        </p:nvPicPr>
        <p:blipFill rotWithShape="1">
          <a:blip r:embed="rId4">
            <a:extLst>
              <a:ext uri="{28A0092B-C50C-407E-A947-70E740481C1C}">
                <a14:useLocalDpi xmlns:a14="http://schemas.microsoft.com/office/drawing/2010/main" val="0"/>
              </a:ext>
            </a:extLst>
          </a:blip>
          <a:srcRect t="39722" b="19272"/>
          <a:stretch/>
        </p:blipFill>
        <p:spPr>
          <a:xfrm>
            <a:off x="3593123" y="595195"/>
            <a:ext cx="2368061" cy="313104"/>
          </a:xfrm>
          <a:prstGeom prst="rect">
            <a:avLst/>
          </a:prstGeom>
        </p:spPr>
      </p:pic>
      <p:pic>
        <p:nvPicPr>
          <p:cNvPr id="11" name="Picture 10">
            <a:extLst>
              <a:ext uri="{FF2B5EF4-FFF2-40B4-BE49-F238E27FC236}">
                <a16:creationId xmlns:a16="http://schemas.microsoft.com/office/drawing/2014/main" id="{0843A05C-2E39-484C-864A-5BF44659AD13}"/>
              </a:ext>
            </a:extLst>
          </p:cNvPr>
          <p:cNvPicPr>
            <a:picLocks noChangeAspect="1"/>
          </p:cNvPicPr>
          <p:nvPr/>
        </p:nvPicPr>
        <p:blipFill rotWithShape="1">
          <a:blip r:embed="rId4">
            <a:extLst>
              <a:ext uri="{28A0092B-C50C-407E-A947-70E740481C1C}">
                <a14:useLocalDpi xmlns:a14="http://schemas.microsoft.com/office/drawing/2010/main" val="0"/>
              </a:ext>
            </a:extLst>
          </a:blip>
          <a:srcRect b="60602"/>
          <a:stretch/>
        </p:blipFill>
        <p:spPr>
          <a:xfrm>
            <a:off x="1389213" y="603968"/>
            <a:ext cx="2368061" cy="300828"/>
          </a:xfrm>
          <a:prstGeom prst="rect">
            <a:avLst/>
          </a:prstGeom>
        </p:spPr>
      </p:pic>
    </p:spTree>
    <p:extLst>
      <p:ext uri="{BB962C8B-B14F-4D97-AF65-F5344CB8AC3E}">
        <p14:creationId xmlns:p14="http://schemas.microsoft.com/office/powerpoint/2010/main" val="30409129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C58683E1-5F6A-4DF4-BBD2-B72899A80EFB}"/>
              </a:ext>
            </a:extLst>
          </p:cNvPr>
          <p:cNvPicPr>
            <a:picLocks noChangeAspect="1"/>
          </p:cNvPicPr>
          <p:nvPr/>
        </p:nvPicPr>
        <p:blipFill rotWithShape="1">
          <a:blip r:embed="rId2">
            <a:extLst>
              <a:ext uri="{28A0092B-C50C-407E-A947-70E740481C1C}">
                <a14:useLocalDpi xmlns:a14="http://schemas.microsoft.com/office/drawing/2010/main" val="0"/>
              </a:ext>
            </a:extLst>
          </a:blip>
          <a:srcRect r="29304"/>
          <a:stretch/>
        </p:blipFill>
        <p:spPr>
          <a:xfrm>
            <a:off x="0" y="0"/>
            <a:ext cx="6858000" cy="6858000"/>
          </a:xfrm>
          <a:prstGeom prst="rect">
            <a:avLst/>
          </a:prstGeom>
        </p:spPr>
      </p:pic>
      <p:pic>
        <p:nvPicPr>
          <p:cNvPr id="5" name="Picture 4" descr="A close up of a logo&#10;&#10;Description automatically generated">
            <a:extLst>
              <a:ext uri="{FF2B5EF4-FFF2-40B4-BE49-F238E27FC236}">
                <a16:creationId xmlns:a16="http://schemas.microsoft.com/office/drawing/2014/main" id="{6B2B1687-8059-4C7F-8B56-5DFB81243821}"/>
              </a:ext>
            </a:extLst>
          </p:cNvPr>
          <p:cNvPicPr>
            <a:picLocks noChangeAspect="1"/>
          </p:cNvPicPr>
          <p:nvPr/>
        </p:nvPicPr>
        <p:blipFill rotWithShape="1">
          <a:blip r:embed="rId2">
            <a:extLst>
              <a:ext uri="{28A0092B-C50C-407E-A947-70E740481C1C}">
                <a14:useLocalDpi xmlns:a14="http://schemas.microsoft.com/office/drawing/2010/main" val="0"/>
              </a:ext>
            </a:extLst>
          </a:blip>
          <a:srcRect t="19487" r="29304"/>
          <a:stretch/>
        </p:blipFill>
        <p:spPr>
          <a:xfrm>
            <a:off x="0" y="3622430"/>
            <a:ext cx="6858000" cy="5521569"/>
          </a:xfrm>
          <a:prstGeom prst="rect">
            <a:avLst/>
          </a:prstGeom>
        </p:spPr>
      </p:pic>
      <p:sp>
        <p:nvSpPr>
          <p:cNvPr id="6" name="TextBox 5">
            <a:extLst>
              <a:ext uri="{FF2B5EF4-FFF2-40B4-BE49-F238E27FC236}">
                <a16:creationId xmlns:a16="http://schemas.microsoft.com/office/drawing/2014/main" id="{A7793799-C1C8-4429-93FE-A9DCA91411CF}"/>
              </a:ext>
            </a:extLst>
          </p:cNvPr>
          <p:cNvSpPr txBox="1"/>
          <p:nvPr/>
        </p:nvSpPr>
        <p:spPr>
          <a:xfrm>
            <a:off x="2074985" y="8440061"/>
            <a:ext cx="4736123" cy="584775"/>
          </a:xfrm>
          <a:prstGeom prst="rect">
            <a:avLst/>
          </a:prstGeom>
          <a:noFill/>
        </p:spPr>
        <p:txBody>
          <a:bodyPr wrap="square" rtlCol="0">
            <a:spAutoFit/>
          </a:bodyPr>
          <a:lstStyle/>
          <a:p>
            <a:r>
              <a:rPr lang="en-GB" sz="1600" i="1" dirty="0">
                <a:solidFill>
                  <a:srgbClr val="FCFBDF"/>
                </a:solidFill>
                <a:latin typeface="Times New Roman" panose="02020603050405020304" pitchFamily="18" charset="0"/>
                <a:cs typeface="Times New Roman" panose="02020603050405020304" pitchFamily="18" charset="0"/>
              </a:rPr>
              <a:t>There’s a Rang-tan in My Bedroom </a:t>
            </a:r>
          </a:p>
          <a:p>
            <a:r>
              <a:rPr lang="en-GB" sz="1600" dirty="0">
                <a:solidFill>
                  <a:srgbClr val="FCFBDF"/>
                </a:solidFill>
                <a:latin typeface="Times New Roman" panose="02020603050405020304" pitchFamily="18" charset="0"/>
                <a:cs typeface="Times New Roman" panose="02020603050405020304" pitchFamily="18" charset="0"/>
              </a:rPr>
              <a:t>by James Sellick and </a:t>
            </a:r>
            <a:r>
              <a:rPr lang="en-GB" sz="1600" dirty="0" err="1">
                <a:solidFill>
                  <a:srgbClr val="FCFBDF"/>
                </a:solidFill>
                <a:latin typeface="Times New Roman" panose="02020603050405020304" pitchFamily="18" charset="0"/>
                <a:cs typeface="Times New Roman" panose="02020603050405020304" pitchFamily="18" charset="0"/>
              </a:rPr>
              <a:t>Frann</a:t>
            </a:r>
            <a:r>
              <a:rPr lang="en-GB" sz="1600" dirty="0">
                <a:solidFill>
                  <a:srgbClr val="FCFBDF"/>
                </a:solidFill>
                <a:latin typeface="Times New Roman" panose="02020603050405020304" pitchFamily="18" charset="0"/>
                <a:cs typeface="Times New Roman" panose="02020603050405020304" pitchFamily="18" charset="0"/>
              </a:rPr>
              <a:t> Preston-Gannon</a:t>
            </a:r>
          </a:p>
        </p:txBody>
      </p:sp>
      <p:pic>
        <p:nvPicPr>
          <p:cNvPr id="7" name="Picture 6" descr="A picture containing book, sitting, teddy, bear&#10;&#10;Description automatically generated">
            <a:extLst>
              <a:ext uri="{FF2B5EF4-FFF2-40B4-BE49-F238E27FC236}">
                <a16:creationId xmlns:a16="http://schemas.microsoft.com/office/drawing/2014/main" id="{21C7DD6A-E32E-46E2-8608-89030F3755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50" y="6850718"/>
            <a:ext cx="2192177" cy="2232734"/>
          </a:xfrm>
          <a:prstGeom prst="rect">
            <a:avLst/>
          </a:prstGeom>
        </p:spPr>
      </p:pic>
      <p:sp>
        <p:nvSpPr>
          <p:cNvPr id="9" name="TextBox 8">
            <a:extLst>
              <a:ext uri="{FF2B5EF4-FFF2-40B4-BE49-F238E27FC236}">
                <a16:creationId xmlns:a16="http://schemas.microsoft.com/office/drawing/2014/main" id="{85EB88D4-78A9-4260-A831-FA0A2F93E6A9}"/>
              </a:ext>
            </a:extLst>
          </p:cNvPr>
          <p:cNvSpPr txBox="1"/>
          <p:nvPr/>
        </p:nvSpPr>
        <p:spPr>
          <a:xfrm>
            <a:off x="896815" y="1236574"/>
            <a:ext cx="5064369" cy="4401205"/>
          </a:xfrm>
          <a:prstGeom prst="rect">
            <a:avLst/>
          </a:prstGeom>
          <a:noFill/>
        </p:spPr>
        <p:txBody>
          <a:bodyPr wrap="square" rtlCol="0">
            <a:spAutoFit/>
          </a:bodyPr>
          <a:lstStyle/>
          <a:p>
            <a:pPr lvl="0"/>
            <a:r>
              <a:rPr lang="en-GB" sz="1400" u="sng" dirty="0">
                <a:latin typeface="Times New Roman" panose="02020603050405020304" pitchFamily="18" charset="0"/>
                <a:cs typeface="Times New Roman" panose="02020603050405020304" pitchFamily="18" charset="0"/>
              </a:rPr>
              <a:t>Writing Activity:</a:t>
            </a:r>
          </a:p>
          <a:p>
            <a:pPr marL="285750" indent="-285750">
              <a:buFont typeface="Arial" panose="020B0604020202020204" pitchFamily="34" charset="0"/>
              <a:buChar char="•"/>
            </a:pPr>
            <a:r>
              <a:rPr lang="en-GB" sz="1400" b="1" dirty="0">
                <a:solidFill>
                  <a:schemeClr val="dk1"/>
                </a:solidFill>
                <a:latin typeface="Times New Roman" panose="02020603050405020304" pitchFamily="18" charset="0"/>
                <a:cs typeface="Times New Roman" panose="02020603050405020304" pitchFamily="18" charset="0"/>
              </a:rPr>
              <a:t>Task: </a:t>
            </a:r>
            <a:r>
              <a:rPr lang="en-GB" sz="1400" dirty="0">
                <a:solidFill>
                  <a:schemeClr val="dk1"/>
                </a:solidFill>
                <a:latin typeface="Times New Roman" panose="02020603050405020304" pitchFamily="18" charset="0"/>
                <a:cs typeface="Times New Roman" panose="02020603050405020304" pitchFamily="18" charset="0"/>
              </a:rPr>
              <a:t>To write a campaign letter </a:t>
            </a:r>
          </a:p>
          <a:p>
            <a:pPr marL="285750" indent="-285750">
              <a:buFont typeface="Arial" panose="020B0604020202020204" pitchFamily="34" charset="0"/>
              <a:buChar char="•"/>
            </a:pPr>
            <a:r>
              <a:rPr lang="en-GB" sz="1400" b="1" dirty="0">
                <a:solidFill>
                  <a:schemeClr val="dk1"/>
                </a:solidFill>
                <a:latin typeface="Times New Roman" panose="02020603050405020304" pitchFamily="18" charset="0"/>
                <a:cs typeface="Times New Roman" panose="02020603050405020304" pitchFamily="18" charset="0"/>
              </a:rPr>
              <a:t>Purpose: </a:t>
            </a:r>
            <a:r>
              <a:rPr lang="en-GB" sz="1400" dirty="0">
                <a:solidFill>
                  <a:schemeClr val="dk1"/>
                </a:solidFill>
                <a:latin typeface="Times New Roman" panose="02020603050405020304" pitchFamily="18" charset="0"/>
                <a:cs typeface="Times New Roman" panose="02020603050405020304" pitchFamily="18" charset="0"/>
              </a:rPr>
              <a:t>To explain why orangutans need our help</a:t>
            </a:r>
          </a:p>
          <a:p>
            <a:pPr marL="285750" indent="-285750">
              <a:buFont typeface="Arial" panose="020B0604020202020204" pitchFamily="34" charset="0"/>
              <a:buChar char="•"/>
            </a:pPr>
            <a:r>
              <a:rPr lang="en-GB" sz="1400" b="1" dirty="0">
                <a:solidFill>
                  <a:schemeClr val="dk1"/>
                </a:solidFill>
                <a:latin typeface="Times New Roman" panose="02020603050405020304" pitchFamily="18" charset="0"/>
                <a:cs typeface="Times New Roman" panose="02020603050405020304" pitchFamily="18" charset="0"/>
              </a:rPr>
              <a:t>Audience: </a:t>
            </a:r>
            <a:r>
              <a:rPr lang="en-GB" sz="1400" dirty="0">
                <a:solidFill>
                  <a:schemeClr val="dk1"/>
                </a:solidFill>
                <a:latin typeface="Times New Roman" panose="02020603050405020304" pitchFamily="18" charset="0"/>
                <a:cs typeface="Times New Roman" panose="02020603050405020304" pitchFamily="18" charset="0"/>
              </a:rPr>
              <a:t>Local MP</a:t>
            </a:r>
          </a:p>
          <a:p>
            <a:endParaRPr lang="en-GB" sz="1400" dirty="0">
              <a:solidFill>
                <a:schemeClr val="dk1"/>
              </a:solidFill>
              <a:latin typeface="Times New Roman" panose="02020603050405020304" pitchFamily="18" charset="0"/>
              <a:cs typeface="Times New Roman" panose="02020603050405020304" pitchFamily="18" charset="0"/>
            </a:endParaRPr>
          </a:p>
          <a:p>
            <a:r>
              <a:rPr lang="en-GB" sz="1400" dirty="0">
                <a:solidFill>
                  <a:schemeClr val="dk1"/>
                </a:solidFill>
                <a:latin typeface="Times New Roman" panose="02020603050405020304" pitchFamily="18" charset="0"/>
                <a:cs typeface="Times New Roman" panose="02020603050405020304" pitchFamily="18" charset="0"/>
              </a:rPr>
              <a:t>Teach/remind children of the conventions of letter writing (they may have written letters before). </a:t>
            </a:r>
          </a:p>
          <a:p>
            <a:r>
              <a:rPr lang="en-GB" sz="1400" dirty="0">
                <a:solidFill>
                  <a:schemeClr val="dk1"/>
                </a:solidFill>
                <a:latin typeface="Times New Roman" panose="02020603050405020304" pitchFamily="18" charset="0"/>
                <a:cs typeface="Times New Roman" panose="02020603050405020304" pitchFamily="18" charset="0"/>
              </a:rPr>
              <a:t>Discuss the audience of this task – local MP. Explain to children that this is a formal letter, we are not writing to our friends. Therefore, we must choose the vocabulary, sentence structure and punctuation that matches this level of formality. Children may suggest subordinating conjunctions </a:t>
            </a:r>
            <a:r>
              <a:rPr lang="en-GB" sz="1400" i="1" dirty="0">
                <a:solidFill>
                  <a:schemeClr val="dk1"/>
                </a:solidFill>
                <a:latin typeface="Times New Roman" panose="02020603050405020304" pitchFamily="18" charset="0"/>
                <a:cs typeface="Times New Roman" panose="02020603050405020304" pitchFamily="18" charset="0"/>
              </a:rPr>
              <a:t>(because, if, when etc)</a:t>
            </a:r>
            <a:r>
              <a:rPr lang="en-GB" sz="1400" dirty="0">
                <a:solidFill>
                  <a:schemeClr val="dk1"/>
                </a:solidFill>
                <a:latin typeface="Times New Roman" panose="02020603050405020304" pitchFamily="18" charset="0"/>
                <a:cs typeface="Times New Roman" panose="02020603050405020304" pitchFamily="18" charset="0"/>
              </a:rPr>
              <a:t>; rhetorical questions and including facts. Explain to children that they should not use contractions in this formal letter.</a:t>
            </a:r>
          </a:p>
          <a:p>
            <a:r>
              <a:rPr lang="en-GB" sz="1400" dirty="0">
                <a:solidFill>
                  <a:schemeClr val="dk1"/>
                </a:solidFill>
                <a:latin typeface="Times New Roman" panose="02020603050405020304" pitchFamily="18" charset="0"/>
                <a:cs typeface="Times New Roman" panose="02020603050405020304" pitchFamily="18" charset="0"/>
              </a:rPr>
              <a:t>Remind children that the purpose of the task is to explain why orangutans need help therefore they may need to use causal conjunctions </a:t>
            </a:r>
            <a:r>
              <a:rPr lang="en-GB" sz="1400" i="1" dirty="0">
                <a:solidFill>
                  <a:schemeClr val="dk1"/>
                </a:solidFill>
                <a:latin typeface="Times New Roman" panose="02020603050405020304" pitchFamily="18" charset="0"/>
                <a:cs typeface="Times New Roman" panose="02020603050405020304" pitchFamily="18" charset="0"/>
              </a:rPr>
              <a:t>(because of this, as a result of this, this means that) </a:t>
            </a:r>
            <a:r>
              <a:rPr lang="en-GB" sz="1400" dirty="0">
                <a:solidFill>
                  <a:schemeClr val="dk1"/>
                </a:solidFill>
                <a:latin typeface="Times New Roman" panose="02020603050405020304" pitchFamily="18" charset="0"/>
                <a:cs typeface="Times New Roman" panose="02020603050405020304" pitchFamily="18" charset="0"/>
              </a:rPr>
              <a:t>to join their ideas.</a:t>
            </a:r>
          </a:p>
          <a:p>
            <a:endParaRPr lang="en-GB" sz="1400" dirty="0">
              <a:solidFill>
                <a:schemeClr val="dk1"/>
              </a:solidFill>
              <a:latin typeface="Times New Roman" panose="02020603050405020304" pitchFamily="18" charset="0"/>
              <a:cs typeface="Times New Roman" panose="02020603050405020304" pitchFamily="18" charset="0"/>
            </a:endParaRPr>
          </a:p>
          <a:p>
            <a:pPr lvl="0"/>
            <a:endParaRPr lang="en-GB" sz="1400" dirty="0">
              <a:solidFill>
                <a:schemeClr val="dk1"/>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DBD1E929-56AD-4909-9279-78283BFDF3B8}"/>
              </a:ext>
            </a:extLst>
          </p:cNvPr>
          <p:cNvSpPr txBox="1"/>
          <p:nvPr/>
        </p:nvSpPr>
        <p:spPr>
          <a:xfrm>
            <a:off x="-1" y="107134"/>
            <a:ext cx="6811109" cy="461665"/>
          </a:xfrm>
          <a:prstGeom prst="rect">
            <a:avLst/>
          </a:prstGeom>
          <a:noFill/>
        </p:spPr>
        <p:txBody>
          <a:bodyPr wrap="square" rtlCol="0">
            <a:spAutoFit/>
          </a:bodyPr>
          <a:lstStyle/>
          <a:p>
            <a:pPr algn="ctr"/>
            <a:r>
              <a:rPr lang="en-GB" sz="2400" dirty="0">
                <a:solidFill>
                  <a:srgbClr val="E26719"/>
                </a:solidFill>
                <a:latin typeface="Times New Roman" panose="02020603050405020304" pitchFamily="18" charset="0"/>
                <a:cs typeface="Times New Roman" panose="02020603050405020304" pitchFamily="18" charset="0"/>
              </a:rPr>
              <a:t>Assembly ideas for</a:t>
            </a:r>
          </a:p>
        </p:txBody>
      </p:sp>
      <p:pic>
        <p:nvPicPr>
          <p:cNvPr id="8" name="Picture 7">
            <a:extLst>
              <a:ext uri="{FF2B5EF4-FFF2-40B4-BE49-F238E27FC236}">
                <a16:creationId xmlns:a16="http://schemas.microsoft.com/office/drawing/2014/main" id="{8DBD3913-ECAE-4351-8069-DD027D0A836F}"/>
              </a:ext>
            </a:extLst>
          </p:cNvPr>
          <p:cNvPicPr>
            <a:picLocks noChangeAspect="1"/>
          </p:cNvPicPr>
          <p:nvPr/>
        </p:nvPicPr>
        <p:blipFill rotWithShape="1">
          <a:blip r:embed="rId4">
            <a:extLst>
              <a:ext uri="{28A0092B-C50C-407E-A947-70E740481C1C}">
                <a14:useLocalDpi xmlns:a14="http://schemas.microsoft.com/office/drawing/2010/main" val="0"/>
              </a:ext>
            </a:extLst>
          </a:blip>
          <a:srcRect t="39722" b="19272"/>
          <a:stretch/>
        </p:blipFill>
        <p:spPr>
          <a:xfrm>
            <a:off x="3593123" y="595195"/>
            <a:ext cx="2368061" cy="313104"/>
          </a:xfrm>
          <a:prstGeom prst="rect">
            <a:avLst/>
          </a:prstGeom>
        </p:spPr>
      </p:pic>
      <p:pic>
        <p:nvPicPr>
          <p:cNvPr id="11" name="Picture 10">
            <a:extLst>
              <a:ext uri="{FF2B5EF4-FFF2-40B4-BE49-F238E27FC236}">
                <a16:creationId xmlns:a16="http://schemas.microsoft.com/office/drawing/2014/main" id="{56608E73-FDF5-4FFE-9347-333D92B3E3E1}"/>
              </a:ext>
            </a:extLst>
          </p:cNvPr>
          <p:cNvPicPr>
            <a:picLocks noChangeAspect="1"/>
          </p:cNvPicPr>
          <p:nvPr/>
        </p:nvPicPr>
        <p:blipFill rotWithShape="1">
          <a:blip r:embed="rId4">
            <a:extLst>
              <a:ext uri="{28A0092B-C50C-407E-A947-70E740481C1C}">
                <a14:useLocalDpi xmlns:a14="http://schemas.microsoft.com/office/drawing/2010/main" val="0"/>
              </a:ext>
            </a:extLst>
          </a:blip>
          <a:srcRect b="60602"/>
          <a:stretch/>
        </p:blipFill>
        <p:spPr>
          <a:xfrm>
            <a:off x="1389213" y="603968"/>
            <a:ext cx="2368061" cy="300828"/>
          </a:xfrm>
          <a:prstGeom prst="rect">
            <a:avLst/>
          </a:prstGeom>
        </p:spPr>
      </p:pic>
    </p:spTree>
    <p:extLst>
      <p:ext uri="{BB962C8B-B14F-4D97-AF65-F5344CB8AC3E}">
        <p14:creationId xmlns:p14="http://schemas.microsoft.com/office/powerpoint/2010/main" val="387550206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580</TotalTime>
  <Words>2693</Words>
  <Application>Microsoft Office PowerPoint</Application>
  <PresentationFormat>On-screen Show (4:3)</PresentationFormat>
  <Paragraphs>173</Paragraphs>
  <Slides>15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Fiona Evans</dc:creator>
  <cp:lastModifiedBy>Fiona Evans</cp:lastModifiedBy>
  <cp:revision>15</cp:revision>
  <dcterms:created xsi:type="dcterms:W3CDTF">2019-07-16T18:03:37Z</dcterms:created>
  <dcterms:modified xsi:type="dcterms:W3CDTF">2019-07-18T17:54:02Z</dcterms:modified>
</cp:coreProperties>
</file>